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handoutMasterIdLst>
    <p:handoutMasterId r:id="rId23"/>
  </p:handoutMasterIdLst>
  <p:sldIdLst>
    <p:sldId id="256" r:id="rId2"/>
    <p:sldId id="259" r:id="rId3"/>
    <p:sldId id="261" r:id="rId4"/>
    <p:sldId id="280" r:id="rId5"/>
    <p:sldId id="265" r:id="rId6"/>
    <p:sldId id="264" r:id="rId7"/>
    <p:sldId id="269" r:id="rId8"/>
    <p:sldId id="281" r:id="rId9"/>
    <p:sldId id="270" r:id="rId10"/>
    <p:sldId id="268" r:id="rId11"/>
    <p:sldId id="283" r:id="rId12"/>
    <p:sldId id="284" r:id="rId13"/>
    <p:sldId id="285" r:id="rId14"/>
    <p:sldId id="272" r:id="rId15"/>
    <p:sldId id="271" r:id="rId16"/>
    <p:sldId id="273" r:id="rId17"/>
    <p:sldId id="274" r:id="rId18"/>
    <p:sldId id="275" r:id="rId19"/>
    <p:sldId id="282"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104" y="-108"/>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5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3.wmf"/><Relationship Id="rId5" Type="http://schemas.openxmlformats.org/officeDocument/2006/relationships/image" Target="../media/image6.wmf"/><Relationship Id="rId10" Type="http://schemas.openxmlformats.org/officeDocument/2006/relationships/image" Target="../media/image12.wmf"/><Relationship Id="rId4" Type="http://schemas.openxmlformats.org/officeDocument/2006/relationships/image" Target="../media/image5.wmf"/><Relationship Id="rId9"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F024E8-8BD4-419F-95B9-7D965706E883}" type="slidenum">
              <a:rPr lang="en-US" smtClean="0"/>
              <a:pPr/>
              <a:t>‹#›</a:t>
            </a:fld>
            <a:endParaRPr lang="en-US"/>
          </a:p>
        </p:txBody>
      </p:sp>
    </p:spTree>
    <p:extLst>
      <p:ext uri="{BB962C8B-B14F-4D97-AF65-F5344CB8AC3E}">
        <p14:creationId xmlns:p14="http://schemas.microsoft.com/office/powerpoint/2010/main" val="281145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2C5C64F-D36F-480D-8A8B-F5BAC744FD1F}" type="datetimeFigureOut">
              <a:rPr lang="en-US"/>
              <a:pPr>
                <a:defRPr/>
              </a:pPr>
              <a:t>9/24/2013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959EF58-155B-42F7-92E1-AFE160FE6703}" type="slidenum">
              <a:rPr lang="en-US"/>
              <a:pPr>
                <a:defRPr/>
              </a:pPr>
              <a:t>‹#›</a:t>
            </a:fld>
            <a:endParaRPr lang="en-US"/>
          </a:p>
        </p:txBody>
      </p:sp>
    </p:spTree>
    <p:extLst>
      <p:ext uri="{BB962C8B-B14F-4D97-AF65-F5344CB8AC3E}">
        <p14:creationId xmlns:p14="http://schemas.microsoft.com/office/powerpoint/2010/main" val="6557212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p>
            <a:pPr>
              <a:defRPr/>
            </a:pPr>
            <a:fld id="{14124DFF-85DA-4D0B-A6A1-C4255DB04AAB}" type="datetime1">
              <a:rPr lang="en-US" smtClean="0"/>
              <a:pPr>
                <a:defRPr/>
              </a:pPr>
              <a:t>9/24/2013</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B93B29-C2FD-45F7-AE9B-AC8A95F6BBB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pPr>
              <a:defRPr/>
            </a:pPr>
            <a:fld id="{0F91E4EF-B209-478B-827F-E36B892DDCAB}" type="datetime1">
              <a:rPr lang="en-US" smtClean="0"/>
              <a:pPr>
                <a:defRPr/>
              </a:pPr>
              <a:t>9/24/2013</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15E0FD-E17E-439E-BC94-1C372A10238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pPr>
              <a:defRPr/>
            </a:pPr>
            <a:fld id="{6BDF2BE5-F3D9-45A9-8C03-141A1220F5CF}" type="datetime1">
              <a:rPr lang="en-US" smtClean="0"/>
              <a:pPr>
                <a:defRPr/>
              </a:pPr>
              <a:t>9/24/2013</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7712CE-0A67-4DC7-BC2A-32D571B453EC}" type="slidenum">
              <a:rPr lang="en-US" smtClean="0"/>
              <a:pPr>
                <a:defRPr/>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576263" indent="-274320">
              <a:buFont typeface="Arial" pitchFamily="34" charset="0"/>
              <a:buChar char="•"/>
              <a:defRPr/>
            </a:lvl2pPr>
            <a:lvl3pPr marL="855663" indent="-228600">
              <a:buFont typeface="Wingdings" pitchFamily="2" charset="2"/>
              <a:buChar char="Ø"/>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p>
            <a:pPr>
              <a:defRPr/>
            </a:pPr>
            <a:fld id="{39BB89DA-10AF-4017-A692-F1664950D00B}" type="datetime1">
              <a:rPr lang="en-US" smtClean="0"/>
              <a:pPr>
                <a:defRPr/>
              </a:pPr>
              <a:t>9/24/2013</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B8F65A-3C0F-463B-A1A1-3B42EBD312D0}" type="slidenum">
              <a:rPr lang="en-US" smtClean="0"/>
              <a:pPr>
                <a:defRPr/>
              </a:pPr>
              <a:t>‹#›</a:t>
            </a:fld>
            <a:endParaRPr lang="en-US"/>
          </a:p>
        </p:txBody>
      </p:sp>
      <p:sp>
        <p:nvSpPr>
          <p:cNvPr id="7" name="Title 6"/>
          <p:cNvSpPr>
            <a:spLocks noGrp="1"/>
          </p:cNvSpPr>
          <p:nvPr>
            <p:ph type="title"/>
          </p:nvPr>
        </p:nvSpPr>
        <p:spPr/>
        <p:txBody>
          <a:bodyPr/>
          <a:lstStyle>
            <a:lvl1pPr algn="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pPr>
              <a:defRPr/>
            </a:pPr>
            <a:fld id="{8D654873-D8ED-46D9-B8E0-14A8D8889672}" type="datetime1">
              <a:rPr lang="en-US" smtClean="0"/>
              <a:pPr>
                <a:defRPr/>
              </a:pPr>
              <a:t>9/24/2013</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E80BD2-2FE8-41A8-97C1-F1CEF3C8505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pPr>
              <a:defRPr/>
            </a:pPr>
            <a:fld id="{89F57BD7-3574-4FFD-8E44-FFBEE0AB7BA0}" type="datetime1">
              <a:rPr lang="en-US" smtClean="0"/>
              <a:pPr>
                <a:defRPr/>
              </a:pPr>
              <a:t>9/24/2013</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42704B-2629-4686-A8AC-D055CA9A99D0}" type="slidenum">
              <a:rPr lang="en-US" smtClean="0"/>
              <a:pPr>
                <a:defRPr/>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163672" y="6250164"/>
            <a:ext cx="3786690" cy="365125"/>
          </a:xfrm>
          <a:prstGeom prst="rect">
            <a:avLst/>
          </a:prstGeom>
        </p:spPr>
        <p:txBody>
          <a:bodyPr/>
          <a:lstStyle/>
          <a:p>
            <a:pPr>
              <a:defRPr/>
            </a:pPr>
            <a:fld id="{0DF1F1D7-5662-4C50-845F-E8220214ABCE}" type="datetime1">
              <a:rPr lang="en-US" smtClean="0"/>
              <a:pPr>
                <a:defRPr/>
              </a:pPr>
              <a:t>9/24/2013</a:t>
            </a:fld>
            <a:endParaRPr lang="en-US"/>
          </a:p>
        </p:txBody>
      </p:sp>
      <p:sp>
        <p:nvSpPr>
          <p:cNvPr id="8" name="Footer Placeholder 7"/>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F7EFC49-7989-448C-A03B-14B4F7741D5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163672" y="6250164"/>
            <a:ext cx="3786690" cy="365125"/>
          </a:xfrm>
          <a:prstGeom prst="rect">
            <a:avLst/>
          </a:prstGeom>
        </p:spPr>
        <p:txBody>
          <a:bodyPr/>
          <a:lstStyle/>
          <a:p>
            <a:pPr>
              <a:defRPr/>
            </a:pPr>
            <a:fld id="{19B6D7EF-FBE5-4307-ACBA-3C5AA696E0AC}" type="datetime1">
              <a:rPr lang="en-US" smtClean="0"/>
              <a:pPr>
                <a:defRPr/>
              </a:pPr>
              <a:t>9/24/2013</a:t>
            </a:fld>
            <a:endParaRPr lang="en-US"/>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E6AA651-53BB-4447-883E-D0800A1BC3F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a:xfrm>
            <a:off x="5163672" y="6250164"/>
            <a:ext cx="3786690" cy="365125"/>
          </a:xfrm>
          <a:prstGeom prst="rect">
            <a:avLst/>
          </a:prstGeom>
        </p:spPr>
        <p:txBody>
          <a:bodyPr/>
          <a:lstStyle/>
          <a:p>
            <a:pPr>
              <a:defRPr/>
            </a:pPr>
            <a:fld id="{55CF75BE-3C24-400F-B78B-ACBE28398A85}" type="datetime1">
              <a:rPr lang="en-US" smtClean="0"/>
              <a:pPr>
                <a:defRPr/>
              </a:pPr>
              <a:t>9/24/2013</a:t>
            </a:fld>
            <a:endParaRPr lang="en-US"/>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07A03D3-B1FA-4F0F-B82E-59261D8BCBC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pPr>
              <a:defRPr/>
            </a:pPr>
            <a:fld id="{AA162B12-030F-40A4-B229-E2A75DBA4B95}" type="datetime1">
              <a:rPr lang="en-US" smtClean="0"/>
              <a:pPr>
                <a:defRPr/>
              </a:pPr>
              <a:t>9/24/2013</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B1C67C2-966F-4F0F-9B63-E40606520134}" type="slidenum">
              <a:rPr lang="en-US" smtClean="0"/>
              <a:pPr>
                <a:defRPr/>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63672" y="6250164"/>
            <a:ext cx="3786690" cy="365125"/>
          </a:xfrm>
          <a:prstGeom prst="rect">
            <a:avLst/>
          </a:prstGeom>
        </p:spPr>
        <p:txBody>
          <a:bodyPr/>
          <a:lstStyle/>
          <a:p>
            <a:pPr>
              <a:defRPr/>
            </a:pPr>
            <a:fld id="{E7979002-F866-458F-8CE3-DC73E702CE2D}" type="datetime1">
              <a:rPr lang="en-US" smtClean="0"/>
              <a:pPr>
                <a:defRPr/>
              </a:pPr>
              <a:t>9/24/2013</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3D288B-0EBC-41D8-A1BF-C070ECD4D7E7}" type="slidenum">
              <a:rPr lang="en-US" smtClean="0"/>
              <a:pPr>
                <a:defRPr/>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599"/>
            <a:ext cx="8695944" cy="1450829"/>
          </a:xfrm>
          <a:prstGeom prst="roundRect">
            <a:avLst>
              <a:gd name="adj" fmla="val 5000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userDrawn="1"/>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7785915" y="6250163"/>
            <a:ext cx="1161826" cy="365125"/>
          </a:xfrm>
          <a:prstGeom prst="rect">
            <a:avLst/>
          </a:prstGeom>
        </p:spPr>
        <p:txBody>
          <a:bodyPr vert="horz" lIns="91440" tIns="45720" rIns="91440" bIns="45720" rtlCol="0" anchor="ctr"/>
          <a:lstStyle>
            <a:lvl1pPr algn="ctr">
              <a:defRPr sz="1800">
                <a:solidFill>
                  <a:schemeClr val="tx2"/>
                </a:solidFill>
              </a:defRPr>
            </a:lvl1pPr>
          </a:lstStyle>
          <a:p>
            <a:pPr>
              <a:defRPr/>
            </a:pPr>
            <a:fld id="{8CD50209-49B7-41AC-8938-A445B80C1062}" type="slidenum">
              <a:rPr lang="en-US" smtClean="0"/>
              <a:pPr>
                <a:defRPr/>
              </a:pPr>
              <a:t>‹#›</a:t>
            </a:fld>
            <a:endParaRPr lang="en-US" dirty="0"/>
          </a:p>
        </p:txBody>
      </p:sp>
      <p:sp>
        <p:nvSpPr>
          <p:cNvPr id="3" name="Text Placeholder 2"/>
          <p:cNvSpPr>
            <a:spLocks noGrp="1"/>
          </p:cNvSpPr>
          <p:nvPr>
            <p:ph type="body" idx="1"/>
          </p:nvPr>
        </p:nvSpPr>
        <p:spPr>
          <a:xfrm>
            <a:off x="228600" y="1824466"/>
            <a:ext cx="8688889" cy="45001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8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Arial" pitchFamily="34" charset="0"/>
        <a:buChar char="•"/>
        <a:defRPr sz="26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Wingdings" pitchFamily="2" charset="2"/>
        <a:buChar char="Ø"/>
        <a:defRPr sz="24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image" Target="../media/image10.png"/><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6.wmf"/><Relationship Id="rId18" Type="http://schemas.openxmlformats.org/officeDocument/2006/relationships/oleObject" Target="../embeddings/oleObject16.bin"/><Relationship Id="rId3" Type="http://schemas.openxmlformats.org/officeDocument/2006/relationships/image" Target="../media/image10.png"/><Relationship Id="rId21" Type="http://schemas.openxmlformats.org/officeDocument/2006/relationships/image" Target="../media/image11.wmf"/><Relationship Id="rId7" Type="http://schemas.openxmlformats.org/officeDocument/2006/relationships/image" Target="../media/image3.wmf"/><Relationship Id="rId12" Type="http://schemas.openxmlformats.org/officeDocument/2006/relationships/oleObject" Target="../embeddings/oleObject13.bin"/><Relationship Id="rId17" Type="http://schemas.openxmlformats.org/officeDocument/2006/relationships/image" Target="../media/image8.wmf"/><Relationship Id="rId25"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5.wmf"/><Relationship Id="rId24" Type="http://schemas.openxmlformats.org/officeDocument/2006/relationships/oleObject" Target="../embeddings/oleObject19.bin"/><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2.wmf"/><Relationship Id="rId10" Type="http://schemas.openxmlformats.org/officeDocument/2006/relationships/oleObject" Target="../embeddings/oleObject12.bin"/><Relationship Id="rId19" Type="http://schemas.openxmlformats.org/officeDocument/2006/relationships/image" Target="../media/image9.wmf"/><Relationship Id="rId4" Type="http://schemas.openxmlformats.org/officeDocument/2006/relationships/oleObject" Target="../embeddings/oleObject9.bin"/><Relationship Id="rId9" Type="http://schemas.openxmlformats.org/officeDocument/2006/relationships/image" Target="../media/image4.wmf"/><Relationship Id="rId14" Type="http://schemas.openxmlformats.org/officeDocument/2006/relationships/oleObject" Target="../embeddings/oleObject14.bin"/><Relationship Id="rId22"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r>
              <a:rPr lang="en-US" smtClean="0"/>
              <a:t>Chapter 4: More on Two-Variable Data</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pPr eaLnBrk="1" hangingPunct="1"/>
            <a:r>
              <a:rPr lang="en-US" dirty="0" smtClean="0"/>
              <a:t>Refers to the reversal of the direction of a comparison or an association when data from several groups are combined to form a single group.</a:t>
            </a:r>
          </a:p>
          <a:p>
            <a:pPr lvl="1"/>
            <a:r>
              <a:rPr lang="en-US" dirty="0" smtClean="0"/>
              <a:t>The principle behind this reversal is that of weighted averages.  Using a higher weight in one category for one group while the second group uses a second category to be its higher weight.</a:t>
            </a:r>
          </a:p>
        </p:txBody>
      </p:sp>
      <p:sp>
        <p:nvSpPr>
          <p:cNvPr id="4" name="Slide Number Placeholder 3"/>
          <p:cNvSpPr>
            <a:spLocks noGrp="1"/>
          </p:cNvSpPr>
          <p:nvPr>
            <p:ph type="sldNum" sz="quarter" idx="12"/>
          </p:nvPr>
        </p:nvSpPr>
        <p:spPr/>
        <p:txBody>
          <a:bodyPr/>
          <a:lstStyle/>
          <a:p>
            <a:pPr>
              <a:defRPr/>
            </a:pPr>
            <a:fld id="{AD79A2B5-DD28-4FE3-9978-68C25B5A18A9}" type="slidenum">
              <a:rPr lang="en-US" smtClean="0"/>
              <a:pPr>
                <a:defRPr/>
              </a:pPr>
              <a:t>10</a:t>
            </a:fld>
            <a:endParaRPr lang="en-US"/>
          </a:p>
        </p:txBody>
      </p:sp>
      <p:sp>
        <p:nvSpPr>
          <p:cNvPr id="17410" name="Title 1"/>
          <p:cNvSpPr>
            <a:spLocks noGrp="1"/>
          </p:cNvSpPr>
          <p:nvPr>
            <p:ph type="title"/>
          </p:nvPr>
        </p:nvSpPr>
        <p:spPr/>
        <p:txBody>
          <a:bodyPr/>
          <a:lstStyle/>
          <a:p>
            <a:pPr eaLnBrk="1" hangingPunct="1"/>
            <a:r>
              <a:rPr lang="en-US" b="1" dirty="0" smtClean="0"/>
              <a:t>Simpson’s Paradox</a:t>
            </a:r>
            <a:r>
              <a:rPr lang="en-US"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Upper Wabash Tech has two professional schools, business and law.  Here are two-way tables of applicants to both schools, categorized by gender and admission decision.  </a:t>
            </a:r>
          </a:p>
          <a:p>
            <a:endParaRPr lang="en-US" dirty="0" smtClean="0"/>
          </a:p>
          <a:p>
            <a:endParaRPr lang="en-US" dirty="0" smtClean="0"/>
          </a:p>
          <a:p>
            <a:endParaRPr lang="en-US" dirty="0" smtClean="0"/>
          </a:p>
          <a:p>
            <a:pPr marL="816293" lvl="1" indent="-514350">
              <a:buFont typeface="+mj-lt"/>
              <a:buAutoNum type="alphaUcPeriod"/>
            </a:pPr>
            <a:r>
              <a:rPr lang="en-US" dirty="0" smtClean="0"/>
              <a:t>Combine the data to make a single two-way table of gender by admission decision.</a:t>
            </a:r>
            <a:endParaRPr lang="en-US" dirty="0"/>
          </a:p>
        </p:txBody>
      </p:sp>
      <p:sp>
        <p:nvSpPr>
          <p:cNvPr id="3" name="Slide Number Placeholder 2"/>
          <p:cNvSpPr>
            <a:spLocks noGrp="1"/>
          </p:cNvSpPr>
          <p:nvPr>
            <p:ph type="sldNum" sz="quarter" idx="12"/>
          </p:nvPr>
        </p:nvSpPr>
        <p:spPr/>
        <p:txBody>
          <a:bodyPr/>
          <a:lstStyle/>
          <a:p>
            <a:pPr>
              <a:defRPr/>
            </a:pPr>
            <a:fld id="{EFB8F65A-3C0F-463B-A1A1-3B42EBD312D0}" type="slidenum">
              <a:rPr lang="en-US" smtClean="0"/>
              <a:pPr>
                <a:defRPr/>
              </a:pPr>
              <a:t>11</a:t>
            </a:fld>
            <a:endParaRPr lang="en-US"/>
          </a:p>
        </p:txBody>
      </p:sp>
      <p:sp>
        <p:nvSpPr>
          <p:cNvPr id="4" name="Title 3"/>
          <p:cNvSpPr>
            <a:spLocks noGrp="1"/>
          </p:cNvSpPr>
          <p:nvPr>
            <p:ph type="title"/>
          </p:nvPr>
        </p:nvSpPr>
        <p:spPr/>
        <p:txBody>
          <a:bodyPr/>
          <a:lstStyle/>
          <a:p>
            <a:r>
              <a:rPr lang="en-US" b="1" dirty="0" smtClean="0"/>
              <a:t>An Example of Simpson’s Paradox</a:t>
            </a:r>
            <a:endParaRPr lang="en-US" dirty="0"/>
          </a:p>
        </p:txBody>
      </p:sp>
      <p:graphicFrame>
        <p:nvGraphicFramePr>
          <p:cNvPr id="5" name="Table 4"/>
          <p:cNvGraphicFramePr>
            <a:graphicFrameLocks noGrp="1"/>
          </p:cNvGraphicFramePr>
          <p:nvPr/>
        </p:nvGraphicFramePr>
        <p:xfrm>
          <a:off x="300234" y="3785729"/>
          <a:ext cx="8543533" cy="1158240"/>
        </p:xfrm>
        <a:graphic>
          <a:graphicData uri="http://schemas.openxmlformats.org/drawingml/2006/table">
            <a:tbl>
              <a:tblPr/>
              <a:tblGrid>
                <a:gridCol w="1220367"/>
                <a:gridCol w="1220367"/>
                <a:gridCol w="1220367"/>
                <a:gridCol w="1220367"/>
                <a:gridCol w="1220367"/>
                <a:gridCol w="1220367"/>
                <a:gridCol w="1221331"/>
              </a:tblGrid>
              <a:tr h="216323">
                <a:tc gridSpan="3">
                  <a:txBody>
                    <a:bodyPr/>
                    <a:lstStyle/>
                    <a:p>
                      <a:pPr marL="0" marR="0" algn="ctr">
                        <a:spcBef>
                          <a:spcPts val="0"/>
                        </a:spcBef>
                        <a:spcAft>
                          <a:spcPts val="0"/>
                        </a:spcAft>
                      </a:pPr>
                      <a:r>
                        <a:rPr lang="en-US" sz="1900" b="1">
                          <a:latin typeface="Times New Roman"/>
                          <a:ea typeface="Times New Roman"/>
                        </a:rPr>
                        <a:t>Business</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marL="0" marR="0" algn="ctr">
                        <a:spcBef>
                          <a:spcPts val="0"/>
                        </a:spcBef>
                        <a:spcAft>
                          <a:spcPts val="0"/>
                        </a:spcAft>
                      </a:pPr>
                      <a:r>
                        <a:rPr lang="en-US" sz="1900" b="1">
                          <a:latin typeface="Times New Roman"/>
                          <a:ea typeface="Times New Roman"/>
                        </a:rPr>
                        <a:t>Law</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6323">
                <a:tc>
                  <a:txBody>
                    <a:bodyPr/>
                    <a:lstStyle/>
                    <a:p>
                      <a:pPr marL="0" marR="0" algn="ctr">
                        <a:spcBef>
                          <a:spcPts val="0"/>
                        </a:spcBef>
                        <a:spcAft>
                          <a:spcPts val="0"/>
                        </a:spcAft>
                      </a:pP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Admit</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Deny</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Admit</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Deny</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23">
                <a:tc>
                  <a:txBody>
                    <a:bodyPr/>
                    <a:lstStyle/>
                    <a:p>
                      <a:pPr marL="0" marR="0" algn="ctr">
                        <a:spcBef>
                          <a:spcPts val="0"/>
                        </a:spcBef>
                        <a:spcAft>
                          <a:spcPts val="0"/>
                        </a:spcAft>
                      </a:pPr>
                      <a:r>
                        <a:rPr lang="en-US" sz="1900" b="1">
                          <a:latin typeface="Times New Roman"/>
                          <a:ea typeface="Times New Roman"/>
                        </a:rPr>
                        <a:t>Male</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480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120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900" b="1">
                          <a:latin typeface="Times New Roman"/>
                          <a:ea typeface="Times New Roman"/>
                        </a:rPr>
                        <a:t>Male</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10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90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23">
                <a:tc>
                  <a:txBody>
                    <a:bodyPr/>
                    <a:lstStyle/>
                    <a:p>
                      <a:pPr marL="0" marR="0" algn="ctr">
                        <a:spcBef>
                          <a:spcPts val="0"/>
                        </a:spcBef>
                        <a:spcAft>
                          <a:spcPts val="0"/>
                        </a:spcAft>
                      </a:pPr>
                      <a:r>
                        <a:rPr lang="en-US" sz="1900" b="1">
                          <a:latin typeface="Times New Roman"/>
                          <a:ea typeface="Times New Roman"/>
                        </a:rPr>
                        <a:t>Female</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180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20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900" b="1">
                          <a:latin typeface="Times New Roman"/>
                          <a:ea typeface="Times New Roman"/>
                        </a:rPr>
                        <a:t>Female</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100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dirty="0">
                          <a:latin typeface="Times New Roman"/>
                          <a:ea typeface="Times New Roman"/>
                        </a:rPr>
                        <a:t>200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28600" y="1824466"/>
            <a:ext cx="8688889" cy="4756956"/>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pPr marL="816293" lvl="1" indent="-514350">
              <a:buFont typeface="+mj-lt"/>
              <a:buAutoNum type="alphaUcPeriod" startAt="2"/>
            </a:pPr>
            <a:r>
              <a:rPr lang="en-US" dirty="0" smtClean="0"/>
              <a:t>What percent of males are admitted?  What percent of females are admitted?  Which percent is higher?</a:t>
            </a:r>
          </a:p>
          <a:p>
            <a:pPr marL="816293" lvl="1" indent="-514350">
              <a:buFont typeface="+mj-lt"/>
              <a:buAutoNum type="alphaUcPeriod" startAt="2"/>
            </a:pPr>
            <a:r>
              <a:rPr lang="en-US" dirty="0" smtClean="0"/>
              <a:t>Now compute the percent males and females admitted by each of the separate schools.  Which percents are higher?</a:t>
            </a:r>
            <a:endParaRPr lang="en-US" dirty="0"/>
          </a:p>
        </p:txBody>
      </p:sp>
      <p:graphicFrame>
        <p:nvGraphicFramePr>
          <p:cNvPr id="14" name="Table 13"/>
          <p:cNvGraphicFramePr>
            <a:graphicFrameLocks noGrp="1"/>
          </p:cNvGraphicFramePr>
          <p:nvPr/>
        </p:nvGraphicFramePr>
        <p:xfrm>
          <a:off x="2345564" y="2998329"/>
          <a:ext cx="3798113" cy="1178560"/>
        </p:xfrm>
        <a:graphic>
          <a:graphicData uri="http://schemas.openxmlformats.org/drawingml/2006/table">
            <a:tbl>
              <a:tblPr/>
              <a:tblGrid>
                <a:gridCol w="1265704"/>
                <a:gridCol w="1265704"/>
                <a:gridCol w="1266705"/>
              </a:tblGrid>
              <a:tr h="294640">
                <a:tc gridSpan="3">
                  <a:txBody>
                    <a:bodyPr/>
                    <a:lstStyle/>
                    <a:p>
                      <a:pPr marL="0" marR="0" algn="ctr">
                        <a:spcBef>
                          <a:spcPts val="0"/>
                        </a:spcBef>
                        <a:spcAft>
                          <a:spcPts val="0"/>
                        </a:spcAft>
                      </a:pPr>
                      <a:r>
                        <a:rPr lang="en-US" sz="1900" b="1" dirty="0">
                          <a:latin typeface="Times New Roman"/>
                          <a:ea typeface="Times New Roman"/>
                        </a:rPr>
                        <a:t>Combined</a:t>
                      </a:r>
                      <a:endParaRPr lang="en-US" sz="1900" dirty="0">
                        <a:latin typeface="Times New Roman"/>
                        <a:ea typeface="Times New Roman"/>
                      </a:endParaRP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4640">
                <a:tc>
                  <a:txBody>
                    <a:bodyPr/>
                    <a:lstStyle/>
                    <a:p>
                      <a:pPr marL="0" marR="0" algn="ctr">
                        <a:spcBef>
                          <a:spcPts val="0"/>
                        </a:spcBef>
                        <a:spcAft>
                          <a:spcPts val="0"/>
                        </a:spcAft>
                      </a:pPr>
                      <a:endParaRPr lang="en-US" sz="1900">
                        <a:latin typeface="Times New Roman"/>
                        <a:ea typeface="Times New Roman"/>
                      </a:endParaRP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Admit</a:t>
                      </a:r>
                      <a:endParaRPr lang="en-US" sz="1900">
                        <a:latin typeface="Times New Roman"/>
                        <a:ea typeface="Times New Roman"/>
                      </a:endParaRP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Deny</a:t>
                      </a:r>
                      <a:endParaRPr lang="en-US" sz="1900">
                        <a:latin typeface="Times New Roman"/>
                        <a:ea typeface="Times New Roman"/>
                      </a:endParaRP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40">
                <a:tc>
                  <a:txBody>
                    <a:bodyPr/>
                    <a:lstStyle/>
                    <a:p>
                      <a:pPr marL="0" marR="0" algn="ctr">
                        <a:spcBef>
                          <a:spcPts val="0"/>
                        </a:spcBef>
                        <a:spcAft>
                          <a:spcPts val="0"/>
                        </a:spcAft>
                      </a:pPr>
                      <a:r>
                        <a:rPr lang="en-US" sz="1900" b="1">
                          <a:latin typeface="Times New Roman"/>
                          <a:ea typeface="Times New Roman"/>
                        </a:rPr>
                        <a:t>Male</a:t>
                      </a:r>
                      <a:endParaRPr lang="en-US" sz="1900">
                        <a:latin typeface="Times New Roman"/>
                        <a:ea typeface="Times New Roman"/>
                      </a:endParaRP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900" dirty="0">
                        <a:latin typeface="Times New Roman"/>
                        <a:ea typeface="Times New Roman"/>
                      </a:endParaRP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900" dirty="0">
                        <a:latin typeface="Times New Roman"/>
                        <a:ea typeface="Times New Roman"/>
                      </a:endParaRP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40">
                <a:tc>
                  <a:txBody>
                    <a:bodyPr/>
                    <a:lstStyle/>
                    <a:p>
                      <a:pPr marL="0" marR="0" algn="ctr">
                        <a:spcBef>
                          <a:spcPts val="0"/>
                        </a:spcBef>
                        <a:spcAft>
                          <a:spcPts val="0"/>
                        </a:spcAft>
                      </a:pPr>
                      <a:r>
                        <a:rPr lang="en-US" sz="1900" b="1">
                          <a:latin typeface="Times New Roman"/>
                          <a:ea typeface="Times New Roman"/>
                        </a:rPr>
                        <a:t>Female</a:t>
                      </a:r>
                      <a:endParaRPr lang="en-US" sz="1900">
                        <a:latin typeface="Times New Roman"/>
                        <a:ea typeface="Times New Roman"/>
                      </a:endParaRP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 </a:t>
                      </a: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dirty="0">
                          <a:latin typeface="Times New Roman"/>
                          <a:ea typeface="Times New Roman"/>
                        </a:rPr>
                        <a:t> </a:t>
                      </a:r>
                    </a:p>
                  </a:txBody>
                  <a:tcPr marL="108060" marR="108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pPr>
              <a:defRPr/>
            </a:pPr>
            <a:fld id="{EFB8F65A-3C0F-463B-A1A1-3B42EBD312D0}" type="slidenum">
              <a:rPr lang="en-US" smtClean="0"/>
              <a:pPr>
                <a:defRPr/>
              </a:pPr>
              <a:t>12</a:t>
            </a:fld>
            <a:endParaRPr lang="en-US"/>
          </a:p>
        </p:txBody>
      </p:sp>
      <p:sp>
        <p:nvSpPr>
          <p:cNvPr id="5" name="Title 4"/>
          <p:cNvSpPr>
            <a:spLocks noGrp="1"/>
          </p:cNvSpPr>
          <p:nvPr>
            <p:ph type="title"/>
          </p:nvPr>
        </p:nvSpPr>
        <p:spPr/>
        <p:txBody>
          <a:bodyPr/>
          <a:lstStyle/>
          <a:p>
            <a:r>
              <a:rPr lang="en-US" dirty="0" smtClean="0"/>
              <a:t>Cont.</a:t>
            </a:r>
            <a:endParaRPr lang="en-US" dirty="0"/>
          </a:p>
        </p:txBody>
      </p:sp>
      <p:graphicFrame>
        <p:nvGraphicFramePr>
          <p:cNvPr id="7" name="Table 6"/>
          <p:cNvGraphicFramePr>
            <a:graphicFrameLocks noGrp="1"/>
          </p:cNvGraphicFramePr>
          <p:nvPr/>
        </p:nvGraphicFramePr>
        <p:xfrm>
          <a:off x="277656" y="1697285"/>
          <a:ext cx="7850344" cy="1158240"/>
        </p:xfrm>
        <a:graphic>
          <a:graphicData uri="http://schemas.openxmlformats.org/drawingml/2006/table">
            <a:tbl>
              <a:tblPr/>
              <a:tblGrid>
                <a:gridCol w="1220367"/>
                <a:gridCol w="1132288"/>
                <a:gridCol w="1117600"/>
                <a:gridCol w="1072445"/>
                <a:gridCol w="1106311"/>
                <a:gridCol w="1117600"/>
                <a:gridCol w="1083733"/>
              </a:tblGrid>
              <a:tr h="216323">
                <a:tc gridSpan="3">
                  <a:txBody>
                    <a:bodyPr/>
                    <a:lstStyle/>
                    <a:p>
                      <a:pPr marL="0" marR="0" algn="ctr">
                        <a:spcBef>
                          <a:spcPts val="0"/>
                        </a:spcBef>
                        <a:spcAft>
                          <a:spcPts val="0"/>
                        </a:spcAft>
                      </a:pPr>
                      <a:r>
                        <a:rPr lang="en-US" sz="1900" b="1" dirty="0">
                          <a:latin typeface="Times New Roman"/>
                          <a:ea typeface="Times New Roman"/>
                        </a:rPr>
                        <a:t>Business</a:t>
                      </a:r>
                      <a:endParaRPr lang="en-US" sz="1900" dirty="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900" dirty="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marL="0" marR="0" algn="ctr">
                        <a:spcBef>
                          <a:spcPts val="0"/>
                        </a:spcBef>
                        <a:spcAft>
                          <a:spcPts val="0"/>
                        </a:spcAft>
                      </a:pPr>
                      <a:r>
                        <a:rPr lang="en-US" sz="1900" b="1">
                          <a:latin typeface="Times New Roman"/>
                          <a:ea typeface="Times New Roman"/>
                        </a:rPr>
                        <a:t>Law</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16323">
                <a:tc>
                  <a:txBody>
                    <a:bodyPr/>
                    <a:lstStyle/>
                    <a:p>
                      <a:pPr marL="0" marR="0" algn="ctr">
                        <a:spcBef>
                          <a:spcPts val="0"/>
                        </a:spcBef>
                        <a:spcAft>
                          <a:spcPts val="0"/>
                        </a:spcAft>
                      </a:pPr>
                      <a:endParaRPr lang="en-US" sz="1900" dirty="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Admit</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Deny</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900" dirty="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900" dirty="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Admit</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b="1">
                          <a:latin typeface="Times New Roman"/>
                          <a:ea typeface="Times New Roman"/>
                        </a:rPr>
                        <a:t>Deny</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23">
                <a:tc>
                  <a:txBody>
                    <a:bodyPr/>
                    <a:lstStyle/>
                    <a:p>
                      <a:pPr marL="0" marR="0" algn="ctr">
                        <a:spcBef>
                          <a:spcPts val="0"/>
                        </a:spcBef>
                        <a:spcAft>
                          <a:spcPts val="0"/>
                        </a:spcAft>
                      </a:pPr>
                      <a:r>
                        <a:rPr lang="en-US" sz="1900" b="1">
                          <a:latin typeface="Times New Roman"/>
                          <a:ea typeface="Times New Roman"/>
                        </a:rPr>
                        <a:t>Male</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dirty="0">
                          <a:latin typeface="Times New Roman"/>
                          <a:ea typeface="Times New Roman"/>
                        </a:rPr>
                        <a:t>480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120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900" b="1">
                          <a:latin typeface="Times New Roman"/>
                          <a:ea typeface="Times New Roman"/>
                        </a:rPr>
                        <a:t>Male</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10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90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23">
                <a:tc>
                  <a:txBody>
                    <a:bodyPr/>
                    <a:lstStyle/>
                    <a:p>
                      <a:pPr marL="0" marR="0" algn="ctr">
                        <a:spcBef>
                          <a:spcPts val="0"/>
                        </a:spcBef>
                        <a:spcAft>
                          <a:spcPts val="0"/>
                        </a:spcAft>
                      </a:pPr>
                      <a:r>
                        <a:rPr lang="en-US" sz="1900" b="1" dirty="0">
                          <a:latin typeface="Times New Roman"/>
                          <a:ea typeface="Times New Roman"/>
                        </a:rPr>
                        <a:t>Female</a:t>
                      </a:r>
                      <a:endParaRPr lang="en-US" sz="1900" dirty="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180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20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900" dirty="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900" b="1">
                          <a:latin typeface="Times New Roman"/>
                          <a:ea typeface="Times New Roman"/>
                        </a:rPr>
                        <a:t>Female</a:t>
                      </a:r>
                      <a:endParaRPr lang="en-US" sz="1900">
                        <a:latin typeface="Times New Roman"/>
                        <a:ea typeface="Times New Roman"/>
                      </a:endParaRP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a:latin typeface="Times New Roman"/>
                          <a:ea typeface="Times New Roman"/>
                        </a:rPr>
                        <a:t>100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900" dirty="0">
                          <a:latin typeface="Times New Roman"/>
                          <a:ea typeface="Times New Roman"/>
                        </a:rPr>
                        <a:t>200</a:t>
                      </a:r>
                    </a:p>
                  </a:txBody>
                  <a:tcPr marL="109696" marR="10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905953" y="3556000"/>
            <a:ext cx="654755" cy="372534"/>
          </a:xfrm>
          <a:prstGeom prst="rect">
            <a:avLst/>
          </a:prstGeom>
          <a:noFill/>
        </p:spPr>
        <p:txBody>
          <a:bodyPr wrap="square" rtlCol="0">
            <a:spAutoFit/>
          </a:bodyPr>
          <a:lstStyle/>
          <a:p>
            <a:r>
              <a:rPr lang="en-US" dirty="0" smtClean="0"/>
              <a:t>490</a:t>
            </a:r>
            <a:endParaRPr lang="en-US" dirty="0"/>
          </a:p>
        </p:txBody>
      </p:sp>
      <p:sp>
        <p:nvSpPr>
          <p:cNvPr id="10" name="TextBox 9"/>
          <p:cNvSpPr txBox="1"/>
          <p:nvPr/>
        </p:nvSpPr>
        <p:spPr>
          <a:xfrm>
            <a:off x="3905953" y="3849511"/>
            <a:ext cx="654755" cy="372534"/>
          </a:xfrm>
          <a:prstGeom prst="rect">
            <a:avLst/>
          </a:prstGeom>
          <a:noFill/>
        </p:spPr>
        <p:txBody>
          <a:bodyPr wrap="square" rtlCol="0">
            <a:spAutoFit/>
          </a:bodyPr>
          <a:lstStyle/>
          <a:p>
            <a:r>
              <a:rPr lang="en-US" dirty="0" smtClean="0"/>
              <a:t>280</a:t>
            </a:r>
            <a:endParaRPr lang="en-US" dirty="0"/>
          </a:p>
        </p:txBody>
      </p:sp>
      <p:sp>
        <p:nvSpPr>
          <p:cNvPr id="11" name="TextBox 10"/>
          <p:cNvSpPr txBox="1"/>
          <p:nvPr/>
        </p:nvSpPr>
        <p:spPr>
          <a:xfrm>
            <a:off x="5125153" y="3556000"/>
            <a:ext cx="654755" cy="369332"/>
          </a:xfrm>
          <a:prstGeom prst="rect">
            <a:avLst/>
          </a:prstGeom>
          <a:noFill/>
        </p:spPr>
        <p:txBody>
          <a:bodyPr wrap="square" rtlCol="0">
            <a:spAutoFit/>
          </a:bodyPr>
          <a:lstStyle/>
          <a:p>
            <a:r>
              <a:rPr lang="en-US" dirty="0" smtClean="0"/>
              <a:t>210</a:t>
            </a:r>
            <a:endParaRPr lang="en-US" dirty="0"/>
          </a:p>
        </p:txBody>
      </p:sp>
      <p:sp>
        <p:nvSpPr>
          <p:cNvPr id="12" name="TextBox 11"/>
          <p:cNvSpPr txBox="1"/>
          <p:nvPr/>
        </p:nvSpPr>
        <p:spPr>
          <a:xfrm>
            <a:off x="5125153" y="3849511"/>
            <a:ext cx="654755" cy="372534"/>
          </a:xfrm>
          <a:prstGeom prst="rect">
            <a:avLst/>
          </a:prstGeom>
          <a:noFill/>
        </p:spPr>
        <p:txBody>
          <a:bodyPr wrap="square" rtlCol="0">
            <a:spAutoFit/>
          </a:bodyPr>
          <a:lstStyle/>
          <a:p>
            <a:r>
              <a:rPr lang="en-US" dirty="0" smtClean="0"/>
              <a:t>220</a:t>
            </a:r>
            <a:endParaRPr lang="en-US" dirty="0"/>
          </a:p>
        </p:txBody>
      </p:sp>
      <p:sp>
        <p:nvSpPr>
          <p:cNvPr id="15" name="TextBox 14"/>
          <p:cNvSpPr txBox="1"/>
          <p:nvPr/>
        </p:nvSpPr>
        <p:spPr>
          <a:xfrm>
            <a:off x="6389508" y="3556000"/>
            <a:ext cx="654755" cy="369332"/>
          </a:xfrm>
          <a:prstGeom prst="rect">
            <a:avLst/>
          </a:prstGeom>
          <a:noFill/>
        </p:spPr>
        <p:txBody>
          <a:bodyPr wrap="square" rtlCol="0">
            <a:spAutoFit/>
          </a:bodyPr>
          <a:lstStyle/>
          <a:p>
            <a:r>
              <a:rPr lang="en-US" dirty="0" smtClean="0"/>
              <a:t>70%</a:t>
            </a:r>
            <a:endParaRPr lang="en-US" dirty="0"/>
          </a:p>
        </p:txBody>
      </p:sp>
      <p:sp>
        <p:nvSpPr>
          <p:cNvPr id="16" name="TextBox 15"/>
          <p:cNvSpPr txBox="1"/>
          <p:nvPr/>
        </p:nvSpPr>
        <p:spPr>
          <a:xfrm>
            <a:off x="6389508" y="3273778"/>
            <a:ext cx="1061155" cy="369332"/>
          </a:xfrm>
          <a:prstGeom prst="rect">
            <a:avLst/>
          </a:prstGeom>
          <a:noFill/>
        </p:spPr>
        <p:txBody>
          <a:bodyPr wrap="square" rtlCol="0">
            <a:spAutoFit/>
          </a:bodyPr>
          <a:lstStyle/>
          <a:p>
            <a:r>
              <a:rPr lang="en-US" dirty="0" smtClean="0"/>
              <a:t>Percent</a:t>
            </a:r>
            <a:endParaRPr lang="en-US" dirty="0"/>
          </a:p>
        </p:txBody>
      </p:sp>
      <p:sp>
        <p:nvSpPr>
          <p:cNvPr id="17" name="TextBox 16"/>
          <p:cNvSpPr txBox="1"/>
          <p:nvPr/>
        </p:nvSpPr>
        <p:spPr>
          <a:xfrm>
            <a:off x="6389508" y="3849511"/>
            <a:ext cx="654755" cy="369332"/>
          </a:xfrm>
          <a:prstGeom prst="rect">
            <a:avLst/>
          </a:prstGeom>
          <a:noFill/>
        </p:spPr>
        <p:txBody>
          <a:bodyPr wrap="square" rtlCol="0">
            <a:spAutoFit/>
          </a:bodyPr>
          <a:lstStyle/>
          <a:p>
            <a:r>
              <a:rPr lang="en-US" dirty="0" smtClean="0"/>
              <a:t>56%</a:t>
            </a:r>
            <a:endParaRPr lang="en-US" dirty="0"/>
          </a:p>
        </p:txBody>
      </p:sp>
      <p:sp>
        <p:nvSpPr>
          <p:cNvPr id="18" name="TextBox 17"/>
          <p:cNvSpPr txBox="1"/>
          <p:nvPr/>
        </p:nvSpPr>
        <p:spPr>
          <a:xfrm>
            <a:off x="3793067" y="2223911"/>
            <a:ext cx="654755" cy="369332"/>
          </a:xfrm>
          <a:prstGeom prst="rect">
            <a:avLst/>
          </a:prstGeom>
          <a:noFill/>
        </p:spPr>
        <p:txBody>
          <a:bodyPr wrap="square" rtlCol="0">
            <a:spAutoFit/>
          </a:bodyPr>
          <a:lstStyle/>
          <a:p>
            <a:r>
              <a:rPr lang="en-US" dirty="0" smtClean="0"/>
              <a:t>80%</a:t>
            </a:r>
            <a:endParaRPr lang="en-US" dirty="0"/>
          </a:p>
        </p:txBody>
      </p:sp>
      <p:sp>
        <p:nvSpPr>
          <p:cNvPr id="19" name="TextBox 18"/>
          <p:cNvSpPr txBox="1"/>
          <p:nvPr/>
        </p:nvSpPr>
        <p:spPr>
          <a:xfrm>
            <a:off x="3793067" y="1941689"/>
            <a:ext cx="1061155" cy="369332"/>
          </a:xfrm>
          <a:prstGeom prst="rect">
            <a:avLst/>
          </a:prstGeom>
          <a:noFill/>
        </p:spPr>
        <p:txBody>
          <a:bodyPr wrap="square" rtlCol="0">
            <a:spAutoFit/>
          </a:bodyPr>
          <a:lstStyle/>
          <a:p>
            <a:r>
              <a:rPr lang="en-US" dirty="0" smtClean="0"/>
              <a:t>Percent</a:t>
            </a:r>
            <a:endParaRPr lang="en-US" dirty="0"/>
          </a:p>
        </p:txBody>
      </p:sp>
      <p:sp>
        <p:nvSpPr>
          <p:cNvPr id="20" name="TextBox 19"/>
          <p:cNvSpPr txBox="1"/>
          <p:nvPr/>
        </p:nvSpPr>
        <p:spPr>
          <a:xfrm>
            <a:off x="3793067" y="2517422"/>
            <a:ext cx="654755" cy="369332"/>
          </a:xfrm>
          <a:prstGeom prst="rect">
            <a:avLst/>
          </a:prstGeom>
          <a:noFill/>
        </p:spPr>
        <p:txBody>
          <a:bodyPr wrap="square" rtlCol="0">
            <a:spAutoFit/>
          </a:bodyPr>
          <a:lstStyle/>
          <a:p>
            <a:r>
              <a:rPr lang="en-US" dirty="0" smtClean="0"/>
              <a:t>90%</a:t>
            </a:r>
            <a:endParaRPr lang="en-US" dirty="0"/>
          </a:p>
        </p:txBody>
      </p:sp>
      <p:sp>
        <p:nvSpPr>
          <p:cNvPr id="21" name="TextBox 20"/>
          <p:cNvSpPr txBox="1"/>
          <p:nvPr/>
        </p:nvSpPr>
        <p:spPr>
          <a:xfrm>
            <a:off x="8161868" y="2223911"/>
            <a:ext cx="654755" cy="369332"/>
          </a:xfrm>
          <a:prstGeom prst="rect">
            <a:avLst/>
          </a:prstGeom>
          <a:noFill/>
        </p:spPr>
        <p:txBody>
          <a:bodyPr wrap="square" rtlCol="0">
            <a:spAutoFit/>
          </a:bodyPr>
          <a:lstStyle/>
          <a:p>
            <a:r>
              <a:rPr lang="en-US" dirty="0" smtClean="0"/>
              <a:t>10%</a:t>
            </a:r>
            <a:endParaRPr lang="en-US" dirty="0"/>
          </a:p>
        </p:txBody>
      </p:sp>
      <p:sp>
        <p:nvSpPr>
          <p:cNvPr id="22" name="TextBox 21"/>
          <p:cNvSpPr txBox="1"/>
          <p:nvPr/>
        </p:nvSpPr>
        <p:spPr>
          <a:xfrm>
            <a:off x="8161869" y="1941689"/>
            <a:ext cx="982132" cy="369332"/>
          </a:xfrm>
          <a:prstGeom prst="rect">
            <a:avLst/>
          </a:prstGeom>
          <a:noFill/>
        </p:spPr>
        <p:txBody>
          <a:bodyPr wrap="square" rtlCol="0">
            <a:spAutoFit/>
          </a:bodyPr>
          <a:lstStyle/>
          <a:p>
            <a:r>
              <a:rPr lang="en-US" dirty="0" smtClean="0"/>
              <a:t>Percent</a:t>
            </a:r>
            <a:endParaRPr lang="en-US" dirty="0"/>
          </a:p>
        </p:txBody>
      </p:sp>
      <p:sp>
        <p:nvSpPr>
          <p:cNvPr id="23" name="TextBox 22"/>
          <p:cNvSpPr txBox="1"/>
          <p:nvPr/>
        </p:nvSpPr>
        <p:spPr>
          <a:xfrm>
            <a:off x="8184446" y="2517422"/>
            <a:ext cx="654755" cy="369332"/>
          </a:xfrm>
          <a:prstGeom prst="rect">
            <a:avLst/>
          </a:prstGeom>
          <a:noFill/>
        </p:spPr>
        <p:txBody>
          <a:bodyPr wrap="square" rtlCol="0">
            <a:spAutoFit/>
          </a:bodyPr>
          <a:lstStyle/>
          <a:p>
            <a:r>
              <a:rPr lang="en-US" dirty="0" smtClean="0"/>
              <a:t>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wipe(left)">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Effect transition="in" filter="wipe(left)">
                                      <p:cBhvr>
                                        <p:cTn id="43" dur="500"/>
                                        <p:tgtEl>
                                          <p:spTgt spid="1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p:bldP spid="16" grpId="0"/>
      <p:bldP spid="17"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16293" lvl="1" indent="-514350">
              <a:buFont typeface="+mj-lt"/>
              <a:buAutoNum type="alphaUcPeriod" startAt="4"/>
            </a:pPr>
            <a:r>
              <a:rPr lang="en-US" dirty="0" smtClean="0"/>
              <a:t>Why is this occurring?  Explain how it can happen that Wabash appears to favor males when each school individually favors females.</a:t>
            </a:r>
          </a:p>
          <a:p>
            <a:pPr marL="463550" indent="-463550"/>
            <a:r>
              <a:rPr lang="en-US" sz="2400" dirty="0" err="1" smtClean="0"/>
              <a:t>Ans</a:t>
            </a:r>
            <a:r>
              <a:rPr lang="en-US" sz="2400" dirty="0" smtClean="0"/>
              <a:t>:  The business school accepts a higher percentage of students all together than the law school does.  So when 86% of the males applied to the business school while only 40% of the females applied to the business school, more males got into Wabash university all together.  This gives the appearance that Wabash favors males.  This reversal of the direction of an association when data from several groups are combined to form a single group is know as Simpson’s Paradox.</a:t>
            </a:r>
            <a:endParaRPr lang="en-US" sz="2400" dirty="0"/>
          </a:p>
        </p:txBody>
      </p:sp>
      <p:sp>
        <p:nvSpPr>
          <p:cNvPr id="3" name="Slide Number Placeholder 2"/>
          <p:cNvSpPr>
            <a:spLocks noGrp="1"/>
          </p:cNvSpPr>
          <p:nvPr>
            <p:ph type="sldNum" sz="quarter" idx="12"/>
          </p:nvPr>
        </p:nvSpPr>
        <p:spPr/>
        <p:txBody>
          <a:bodyPr/>
          <a:lstStyle/>
          <a:p>
            <a:pPr>
              <a:defRPr/>
            </a:pPr>
            <a:fld id="{EFB8F65A-3C0F-463B-A1A1-3B42EBD312D0}" type="slidenum">
              <a:rPr lang="en-US" smtClean="0"/>
              <a:pPr>
                <a:defRPr/>
              </a:pPr>
              <a:t>13</a:t>
            </a:fld>
            <a:endParaRPr lang="en-US"/>
          </a:p>
        </p:txBody>
      </p:sp>
      <p:sp>
        <p:nvSpPr>
          <p:cNvPr id="4" name="Title 3"/>
          <p:cNvSpPr>
            <a:spLocks noGrp="1"/>
          </p:cNvSpPr>
          <p:nvPr>
            <p:ph type="title"/>
          </p:nvPr>
        </p:nvSpPr>
        <p:spPr/>
        <p:txBody>
          <a:bodyPr/>
          <a:lstStyle/>
          <a:p>
            <a:r>
              <a:rPr lang="en-US" dirty="0" smtClean="0"/>
              <a:t>Cont.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3"/>
          <p:cNvSpPr>
            <a:spLocks noGrp="1"/>
          </p:cNvSpPr>
          <p:nvPr>
            <p:ph idx="1"/>
          </p:nvPr>
        </p:nvSpPr>
        <p:spPr/>
        <p:txBody>
          <a:bodyPr/>
          <a:lstStyle/>
          <a:p>
            <a:pPr eaLnBrk="1" hangingPunct="1"/>
            <a:r>
              <a:rPr lang="en-US" dirty="0" smtClean="0"/>
              <a:t>Homework:  #’s 55, 59, 61, 62,  </a:t>
            </a:r>
          </a:p>
          <a:p>
            <a:pPr eaLnBrk="1" hangingPunct="1"/>
            <a:endParaRPr lang="en-US" dirty="0"/>
          </a:p>
          <a:p>
            <a:r>
              <a:rPr lang="en-US" dirty="0"/>
              <a:t>Any questions on pg. </a:t>
            </a:r>
            <a:r>
              <a:rPr lang="en-US" dirty="0" smtClean="0"/>
              <a:t>29-32 </a:t>
            </a:r>
            <a:r>
              <a:rPr lang="en-US" dirty="0"/>
              <a:t>in additional notes packet</a:t>
            </a:r>
            <a:endParaRPr lang="en-US" dirty="0" smtClean="0"/>
          </a:p>
        </p:txBody>
      </p:sp>
      <p:sp>
        <p:nvSpPr>
          <p:cNvPr id="4" name="Slide Number Placeholder 3"/>
          <p:cNvSpPr>
            <a:spLocks noGrp="1"/>
          </p:cNvSpPr>
          <p:nvPr>
            <p:ph type="sldNum" sz="quarter" idx="12"/>
          </p:nvPr>
        </p:nvSpPr>
        <p:spPr/>
        <p:txBody>
          <a:bodyPr/>
          <a:lstStyle/>
          <a:p>
            <a:pPr>
              <a:defRPr/>
            </a:pPr>
            <a:fld id="{459C20BC-EF7E-41FF-94E9-9E2A9B8B5EC9}" type="slidenum">
              <a:rPr lang="en-US" smtClean="0"/>
              <a:pPr>
                <a:defRPr/>
              </a:pPr>
              <a:t>14</a:t>
            </a:fld>
            <a:endParaRPr lang="en-US"/>
          </a:p>
        </p:txBody>
      </p:sp>
      <p:sp>
        <p:nvSpPr>
          <p:cNvPr id="20482" name="Title 2"/>
          <p:cNvSpPr>
            <a:spLocks noGrp="1"/>
          </p:cNvSpPr>
          <p:nvPr>
            <p:ph type="title"/>
          </p:nvPr>
        </p:nvSpPr>
        <p:spPr/>
        <p:txBody>
          <a:bodyPr/>
          <a:lstStyle/>
          <a:p>
            <a:pPr eaLnBrk="1" hangingPunct="1"/>
            <a:r>
              <a:rPr lang="en-US" smtClean="0"/>
              <a:t>Section 4.3 Complete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Chapter Review</a:t>
            </a:r>
          </a:p>
        </p:txBody>
      </p:sp>
      <p:sp>
        <p:nvSpPr>
          <p:cNvPr id="4" name="Slide Number Placeholder 3"/>
          <p:cNvSpPr>
            <a:spLocks noGrp="1"/>
          </p:cNvSpPr>
          <p:nvPr>
            <p:ph type="sldNum" sz="quarter" idx="12"/>
          </p:nvPr>
        </p:nvSpPr>
        <p:spPr/>
        <p:txBody>
          <a:bodyPr/>
          <a:lstStyle/>
          <a:p>
            <a:pPr>
              <a:defRPr/>
            </a:pPr>
            <a:fld id="{F8A7EFD6-5336-407C-9195-1379F57A1986}" type="slidenum">
              <a:rPr lang="en-US" smtClean="0"/>
              <a:pPr>
                <a:defRPr/>
              </a:pPr>
              <a:t>15</a:t>
            </a:fld>
            <a:endParaRPr lang="en-US"/>
          </a:p>
        </p:txBody>
      </p:sp>
      <p:pic>
        <p:nvPicPr>
          <p:cNvPr id="215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3782"/>
            <a:ext cx="91440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8194"/>
            <a:ext cx="91440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16309D0-7E0F-4908-ADB7-EB2C84454EC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2190"/>
          <a:stretch>
            <a:fillRect/>
          </a:stretch>
        </p:blipFill>
        <p:spPr bwMode="auto">
          <a:xfrm>
            <a:off x="0" y="1580444"/>
            <a:ext cx="9144000" cy="504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E03B0A5-BCA7-452D-BF6D-4725DF81B193}"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5599"/>
            <a:ext cx="91440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25160BA-AEB0-4AB0-9DD8-C154A53108D1}"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5328"/>
            <a:ext cx="91440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25160BA-AEB0-4AB0-9DD8-C154A53108D1}"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US" b="1" dirty="0" smtClean="0"/>
              <a:t>Correlation and Regression </a:t>
            </a:r>
          </a:p>
          <a:p>
            <a:pPr lvl="1">
              <a:defRPr/>
            </a:pPr>
            <a:r>
              <a:rPr lang="en-US" dirty="0"/>
              <a:t>D</a:t>
            </a:r>
            <a:r>
              <a:rPr lang="en-US" dirty="0" smtClean="0"/>
              <a:t>escribe only linear relationships</a:t>
            </a:r>
          </a:p>
          <a:p>
            <a:pPr lvl="1">
              <a:defRPr/>
            </a:pPr>
            <a:r>
              <a:rPr lang="en-US" dirty="0"/>
              <a:t>A</a:t>
            </a:r>
            <a:r>
              <a:rPr lang="en-US" dirty="0" smtClean="0"/>
              <a:t>re not resistant  </a:t>
            </a:r>
          </a:p>
          <a:p>
            <a:pPr lvl="2">
              <a:defRPr/>
            </a:pPr>
            <a:r>
              <a:rPr lang="en-US" dirty="0" smtClean="0"/>
              <a:t>One influential observation or incorrectly entered data point can greatly change these measures.</a:t>
            </a:r>
          </a:p>
          <a:p>
            <a:pPr>
              <a:defRPr/>
            </a:pPr>
            <a:r>
              <a:rPr lang="en-US" b="1" dirty="0" smtClean="0"/>
              <a:t>Extrapolation</a:t>
            </a:r>
            <a:endParaRPr lang="en-US" dirty="0" smtClean="0"/>
          </a:p>
          <a:p>
            <a:pPr lvl="1">
              <a:defRPr/>
            </a:pPr>
            <a:r>
              <a:rPr lang="en-US" dirty="0" smtClean="0"/>
              <a:t>Use </a:t>
            </a:r>
            <a:r>
              <a:rPr lang="en-US" dirty="0"/>
              <a:t>of a regression line for prediction far outside the </a:t>
            </a:r>
            <a:r>
              <a:rPr lang="en-US" dirty="0" smtClean="0"/>
              <a:t>domain</a:t>
            </a:r>
          </a:p>
          <a:p>
            <a:pPr lvl="1">
              <a:defRPr/>
            </a:pPr>
            <a:r>
              <a:rPr lang="en-US" dirty="0"/>
              <a:t>Such predictions are not </a:t>
            </a:r>
            <a:r>
              <a:rPr lang="en-US" dirty="0" smtClean="0"/>
              <a:t>generally accurate</a:t>
            </a:r>
            <a:endParaRPr lang="en-US" b="1" dirty="0" smtClean="0"/>
          </a:p>
        </p:txBody>
      </p:sp>
      <p:sp>
        <p:nvSpPr>
          <p:cNvPr id="4" name="Slide Number Placeholder 3"/>
          <p:cNvSpPr>
            <a:spLocks noGrp="1"/>
          </p:cNvSpPr>
          <p:nvPr>
            <p:ph type="sldNum" sz="quarter" idx="12"/>
          </p:nvPr>
        </p:nvSpPr>
        <p:spPr/>
        <p:txBody>
          <a:bodyPr/>
          <a:lstStyle/>
          <a:p>
            <a:pPr>
              <a:defRPr/>
            </a:pPr>
            <a:fld id="{00F15EA2-359D-4208-ADCD-5492CC212106}" type="slidenum">
              <a:rPr lang="en-US" smtClean="0"/>
              <a:pPr>
                <a:defRPr/>
              </a:pPr>
              <a:t>2</a:t>
            </a:fld>
            <a:endParaRPr lang="en-US"/>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4.2:  Cautions about Correlation &amp; Regression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pPr eaLnBrk="1" hangingPunct="1"/>
            <a:r>
              <a:rPr lang="en-US" dirty="0" smtClean="0"/>
              <a:t>Homework:  #’s 79, 81, 83</a:t>
            </a:r>
          </a:p>
          <a:p>
            <a:pPr eaLnBrk="1" hangingPunct="1"/>
            <a:endParaRPr lang="en-US" dirty="0"/>
          </a:p>
          <a:p>
            <a:pPr eaLnBrk="1" hangingPunct="1"/>
            <a:r>
              <a:rPr lang="en-US" dirty="0" smtClean="0"/>
              <a:t>Any questions on pg. 33-36 in additional notes packet</a:t>
            </a:r>
          </a:p>
        </p:txBody>
      </p:sp>
      <p:sp>
        <p:nvSpPr>
          <p:cNvPr id="4" name="Slide Number Placeholder 3"/>
          <p:cNvSpPr>
            <a:spLocks noGrp="1"/>
          </p:cNvSpPr>
          <p:nvPr>
            <p:ph type="sldNum" sz="quarter" idx="12"/>
          </p:nvPr>
        </p:nvSpPr>
        <p:spPr/>
        <p:txBody>
          <a:bodyPr/>
          <a:lstStyle/>
          <a:p>
            <a:pPr>
              <a:defRPr/>
            </a:pPr>
            <a:fld id="{D224C2B2-354B-4711-AE52-F1185A672227}" type="slidenum">
              <a:rPr lang="en-US" smtClean="0"/>
              <a:pPr>
                <a:defRPr/>
              </a:pPr>
              <a:t>20</a:t>
            </a:fld>
            <a:endParaRPr lang="en-US"/>
          </a:p>
        </p:txBody>
      </p:sp>
      <p:sp>
        <p:nvSpPr>
          <p:cNvPr id="25602" name="Title 1"/>
          <p:cNvSpPr>
            <a:spLocks noGrp="1"/>
          </p:cNvSpPr>
          <p:nvPr>
            <p:ph type="title"/>
          </p:nvPr>
        </p:nvSpPr>
        <p:spPr/>
        <p:txBody>
          <a:bodyPr/>
          <a:lstStyle/>
          <a:p>
            <a:pPr eaLnBrk="1" hangingPunct="1"/>
            <a:r>
              <a:rPr lang="en-US" smtClean="0"/>
              <a:t>Chapter 4 Complete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28600" y="1704109"/>
            <a:ext cx="8688889" cy="4765964"/>
          </a:xfrm>
        </p:spPr>
        <p:txBody>
          <a:bodyPr>
            <a:normAutofit/>
          </a:bodyPr>
          <a:lstStyle/>
          <a:p>
            <a:pPr eaLnBrk="1" hangingPunct="1"/>
            <a:r>
              <a:rPr lang="en-US" b="1" dirty="0" smtClean="0"/>
              <a:t>Lurking Variable</a:t>
            </a:r>
            <a:endParaRPr lang="en-US" dirty="0" smtClean="0"/>
          </a:p>
          <a:p>
            <a:pPr lvl="1"/>
            <a:r>
              <a:rPr lang="en-US" dirty="0" smtClean="0"/>
              <a:t>Variable not among the explanatory or response variables</a:t>
            </a:r>
          </a:p>
          <a:p>
            <a:pPr lvl="1"/>
            <a:r>
              <a:rPr lang="en-US" dirty="0" smtClean="0"/>
              <a:t>May influence the interpretation of relationships among those variables.</a:t>
            </a:r>
          </a:p>
          <a:p>
            <a:r>
              <a:rPr lang="en-US" b="1" dirty="0" smtClean="0"/>
              <a:t>Confounding Variable</a:t>
            </a:r>
            <a:endParaRPr lang="en-US" dirty="0" smtClean="0"/>
          </a:p>
          <a:p>
            <a:pPr lvl="1"/>
            <a:r>
              <a:rPr lang="en-US" dirty="0"/>
              <a:t>Two variables are confounded when their effects on a response variable cannot be distinguished from each </a:t>
            </a:r>
            <a:r>
              <a:rPr lang="en-US" dirty="0" smtClean="0"/>
              <a:t>other</a:t>
            </a:r>
          </a:p>
          <a:p>
            <a:pPr lvl="1"/>
            <a:r>
              <a:rPr lang="en-US" dirty="0" smtClean="0"/>
              <a:t>May </a:t>
            </a:r>
            <a:r>
              <a:rPr lang="en-US" dirty="0"/>
              <a:t>be either explanatory variables or lurking variables</a:t>
            </a:r>
            <a:endParaRPr lang="en-US" b="1" dirty="0" smtClean="0"/>
          </a:p>
        </p:txBody>
      </p:sp>
      <p:sp>
        <p:nvSpPr>
          <p:cNvPr id="4" name="Slide Number Placeholder 3"/>
          <p:cNvSpPr>
            <a:spLocks noGrp="1"/>
          </p:cNvSpPr>
          <p:nvPr>
            <p:ph type="sldNum" sz="quarter" idx="12"/>
          </p:nvPr>
        </p:nvSpPr>
        <p:spPr/>
        <p:txBody>
          <a:bodyPr/>
          <a:lstStyle/>
          <a:p>
            <a:pPr>
              <a:defRPr/>
            </a:pPr>
            <a:fld id="{EE51EBE5-F903-43F9-995F-7E19999D2738}" type="slidenum">
              <a:rPr lang="en-US" smtClean="0"/>
              <a:pPr>
                <a:defRPr/>
              </a:pPr>
              <a:t>3</a:t>
            </a:fld>
            <a:endParaRPr lang="en-US"/>
          </a:p>
        </p:txBody>
      </p:sp>
      <p:sp>
        <p:nvSpPr>
          <p:cNvPr id="10242" name="Title 1"/>
          <p:cNvSpPr>
            <a:spLocks noGrp="1"/>
          </p:cNvSpPr>
          <p:nvPr>
            <p:ph type="title"/>
          </p:nvPr>
        </p:nvSpPr>
        <p:spPr/>
        <p:txBody>
          <a:bodyPr/>
          <a:lstStyle/>
          <a:p>
            <a:r>
              <a:rPr lang="en-US" dirty="0"/>
              <a:t>Cautions about Correlation &amp; </a:t>
            </a:r>
            <a:r>
              <a:rPr lang="en-US" dirty="0" smtClean="0"/>
              <a:t>Regression </a:t>
            </a:r>
            <a:r>
              <a:rPr lang="en-US" sz="2600" i="1" dirty="0" smtClean="0"/>
              <a:t>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wipe(left)">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left)">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wipe(left)">
                                      <p:cBhvr>
                                        <p:cTn id="17" dur="5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wipe(left)">
                                      <p:cBhvr>
                                        <p:cTn id="2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28600" y="1607129"/>
            <a:ext cx="8688889" cy="5153891"/>
          </a:xfrm>
        </p:spPr>
        <p:txBody>
          <a:bodyPr>
            <a:normAutofit/>
          </a:bodyPr>
          <a:lstStyle/>
          <a:p>
            <a:pPr eaLnBrk="1" hangingPunct="1"/>
            <a:r>
              <a:rPr lang="en-US" b="1" dirty="0" smtClean="0"/>
              <a:t>Studies Using Averaged Data</a:t>
            </a:r>
            <a:endParaRPr lang="en-US" dirty="0" smtClean="0"/>
          </a:p>
          <a:p>
            <a:pPr lvl="1"/>
            <a:r>
              <a:rPr lang="en-US" dirty="0" smtClean="0"/>
              <a:t>Resist </a:t>
            </a:r>
            <a:r>
              <a:rPr lang="en-US" sz="2200" i="1" dirty="0" smtClean="0"/>
              <a:t>(don’t)</a:t>
            </a:r>
            <a:r>
              <a:rPr lang="en-US" dirty="0" smtClean="0"/>
              <a:t> applying results to individuals</a:t>
            </a:r>
          </a:p>
          <a:p>
            <a:pPr lvl="2"/>
            <a:r>
              <a:rPr lang="en-US" dirty="0" smtClean="0"/>
              <a:t>Correlations usually too high when applied to individuals</a:t>
            </a:r>
          </a:p>
          <a:p>
            <a:r>
              <a:rPr lang="en-US" b="1" dirty="0" smtClean="0"/>
              <a:t>Causation </a:t>
            </a:r>
            <a:r>
              <a:rPr lang="en-US" sz="2200" b="1" dirty="0" smtClean="0"/>
              <a:t>(cause &amp; effect)</a:t>
            </a:r>
            <a:endParaRPr lang="en-US" sz="2200" dirty="0" smtClean="0"/>
          </a:p>
          <a:p>
            <a:pPr lvl="1"/>
            <a:r>
              <a:rPr lang="en-US" dirty="0" smtClean="0"/>
              <a:t>Even </a:t>
            </a:r>
            <a:r>
              <a:rPr lang="en-US" dirty="0"/>
              <a:t>a very strong association between two variables is </a:t>
            </a:r>
            <a:r>
              <a:rPr lang="en-US" i="1" u="sng" dirty="0"/>
              <a:t>not</a:t>
            </a:r>
            <a:r>
              <a:rPr lang="en-US" dirty="0"/>
              <a:t> by itself good evidence that there is a cause-and-effect link </a:t>
            </a:r>
            <a:endParaRPr lang="en-US" dirty="0" smtClean="0"/>
          </a:p>
          <a:p>
            <a:pPr lvl="2"/>
            <a:r>
              <a:rPr lang="en-US" dirty="0"/>
              <a:t>High correlation </a:t>
            </a:r>
            <a:r>
              <a:rPr lang="en-US" i="1" u="sng" dirty="0" smtClean="0"/>
              <a:t>DOES NOT</a:t>
            </a:r>
            <a:r>
              <a:rPr lang="en-US" dirty="0" smtClean="0"/>
              <a:t> </a:t>
            </a:r>
            <a:r>
              <a:rPr lang="en-US" dirty="0"/>
              <a:t>imply causation</a:t>
            </a:r>
            <a:endParaRPr lang="en-US" dirty="0" smtClean="0"/>
          </a:p>
          <a:p>
            <a:pPr lvl="1"/>
            <a:r>
              <a:rPr lang="en-US" dirty="0" smtClean="0"/>
              <a:t>Establishing Causation</a:t>
            </a:r>
          </a:p>
          <a:p>
            <a:pPr lvl="2"/>
            <a:r>
              <a:rPr lang="en-US" dirty="0" smtClean="0"/>
              <a:t>Conduct a carefully designed experiment</a:t>
            </a:r>
          </a:p>
          <a:p>
            <a:pPr lvl="2"/>
            <a:r>
              <a:rPr lang="en-US" dirty="0" smtClean="0"/>
              <a:t>Control effects of possible lurking variables</a:t>
            </a:r>
          </a:p>
        </p:txBody>
      </p:sp>
      <p:sp>
        <p:nvSpPr>
          <p:cNvPr id="4" name="Slide Number Placeholder 3"/>
          <p:cNvSpPr>
            <a:spLocks noGrp="1"/>
          </p:cNvSpPr>
          <p:nvPr>
            <p:ph type="sldNum" sz="quarter" idx="12"/>
          </p:nvPr>
        </p:nvSpPr>
        <p:spPr/>
        <p:txBody>
          <a:bodyPr/>
          <a:lstStyle/>
          <a:p>
            <a:pPr>
              <a:defRPr/>
            </a:pPr>
            <a:fld id="{EE51EBE5-F903-43F9-995F-7E19999D2738}" type="slidenum">
              <a:rPr lang="en-US" smtClean="0"/>
              <a:pPr>
                <a:defRPr/>
              </a:pPr>
              <a:t>4</a:t>
            </a:fld>
            <a:endParaRPr lang="en-US"/>
          </a:p>
        </p:txBody>
      </p:sp>
      <p:sp>
        <p:nvSpPr>
          <p:cNvPr id="10242" name="Title 1"/>
          <p:cNvSpPr>
            <a:spLocks noGrp="1"/>
          </p:cNvSpPr>
          <p:nvPr>
            <p:ph type="title"/>
          </p:nvPr>
        </p:nvSpPr>
        <p:spPr>
          <a:xfrm>
            <a:off x="457200" y="338328"/>
            <a:ext cx="8229600" cy="1296508"/>
          </a:xfrm>
        </p:spPr>
        <p:txBody>
          <a:bodyPr/>
          <a:lstStyle/>
          <a:p>
            <a:r>
              <a:rPr lang="en-US" dirty="0"/>
              <a:t>Cautions about Correlation &amp; </a:t>
            </a:r>
            <a:r>
              <a:rPr lang="en-US" dirty="0" smtClean="0"/>
              <a:t>Regression </a:t>
            </a:r>
            <a:r>
              <a:rPr lang="en-US" sz="2600" i="1" dirty="0" smtClean="0"/>
              <a:t>cont.</a:t>
            </a:r>
          </a:p>
        </p:txBody>
      </p:sp>
    </p:spTree>
    <p:extLst>
      <p:ext uri="{BB962C8B-B14F-4D97-AF65-F5344CB8AC3E}">
        <p14:creationId xmlns:p14="http://schemas.microsoft.com/office/powerpoint/2010/main" val="294471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wipe(left)">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left)">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wipe(left)">
                                      <p:cBhvr>
                                        <p:cTn id="17" dur="5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wipe(left)">
                                      <p:cBhvr>
                                        <p:cTn id="22" dur="500"/>
                                        <p:tgtEl>
                                          <p:spTgt spid="102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wipe(left)">
                                      <p:cBhvr>
                                        <p:cTn id="27" dur="500"/>
                                        <p:tgtEl>
                                          <p:spTgt spid="1024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243">
                                            <p:txEl>
                                              <p:pRg st="7" end="7"/>
                                            </p:txEl>
                                          </p:spTgt>
                                        </p:tgtEl>
                                        <p:attrNameLst>
                                          <p:attrName>style.visibility</p:attrName>
                                        </p:attrNameLst>
                                      </p:cBhvr>
                                      <p:to>
                                        <p:strVal val="visible"/>
                                      </p:to>
                                    </p:set>
                                    <p:animEffect transition="in" filter="wipe(left)">
                                      <p:cBhvr>
                                        <p:cTn id="32" dur="500"/>
                                        <p:tgtEl>
                                          <p:spTgt spid="1024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243">
                                            <p:txEl>
                                              <p:pRg st="8" end="8"/>
                                            </p:txEl>
                                          </p:spTgt>
                                        </p:tgtEl>
                                        <p:attrNameLst>
                                          <p:attrName>style.visibility</p:attrName>
                                        </p:attrNameLst>
                                      </p:cBhvr>
                                      <p:to>
                                        <p:strVal val="visible"/>
                                      </p:to>
                                    </p:set>
                                    <p:animEffect transition="in" filter="wipe(left)">
                                      <p:cBhvr>
                                        <p:cTn id="37"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3"/>
          <p:cNvSpPr>
            <a:spLocks noGrp="1"/>
          </p:cNvSpPr>
          <p:nvPr>
            <p:ph idx="1"/>
          </p:nvPr>
        </p:nvSpPr>
        <p:spPr/>
        <p:txBody>
          <a:bodyPr/>
          <a:lstStyle/>
          <a:p>
            <a:pPr eaLnBrk="1" hangingPunct="1"/>
            <a:r>
              <a:rPr lang="en-US" dirty="0" smtClean="0"/>
              <a:t>Homework:  #’s 27, 28, 33, 36</a:t>
            </a:r>
          </a:p>
          <a:p>
            <a:pPr eaLnBrk="1" hangingPunct="1"/>
            <a:endParaRPr lang="en-US" dirty="0" smtClean="0"/>
          </a:p>
          <a:p>
            <a:pPr eaLnBrk="1" hangingPunct="1"/>
            <a:r>
              <a:rPr lang="en-US" dirty="0" smtClean="0"/>
              <a:t>Any questions on pg. 25-28 in additional notes packet </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3D4ED39B-D840-4013-A3C1-BCD3DD652641}" type="slidenum">
              <a:rPr lang="en-US" smtClean="0"/>
              <a:pPr>
                <a:defRPr/>
              </a:pPr>
              <a:t>5</a:t>
            </a:fld>
            <a:endParaRPr lang="en-US"/>
          </a:p>
        </p:txBody>
      </p:sp>
      <p:sp>
        <p:nvSpPr>
          <p:cNvPr id="13314" name="Title 2"/>
          <p:cNvSpPr>
            <a:spLocks noGrp="1"/>
          </p:cNvSpPr>
          <p:nvPr>
            <p:ph type="title"/>
          </p:nvPr>
        </p:nvSpPr>
        <p:spPr/>
        <p:txBody>
          <a:bodyPr/>
          <a:lstStyle/>
          <a:p>
            <a:pPr eaLnBrk="1" hangingPunct="1"/>
            <a:r>
              <a:rPr lang="en-US" smtClean="0"/>
              <a:t>Section 4.2 Complete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99771"/>
            <a:ext cx="8688889" cy="3154451"/>
          </a:xfrm>
        </p:spPr>
        <p:txBody>
          <a:bodyPr rtlCol="0">
            <a:normAutofit/>
          </a:bodyPr>
          <a:lstStyle/>
          <a:p>
            <a:pPr>
              <a:defRPr/>
            </a:pPr>
            <a:r>
              <a:rPr lang="en-US" b="1" dirty="0" smtClean="0"/>
              <a:t>Categorical Variables</a:t>
            </a:r>
            <a:endParaRPr lang="en-US" dirty="0" smtClean="0"/>
          </a:p>
          <a:p>
            <a:pPr lvl="1">
              <a:defRPr/>
            </a:pPr>
            <a:r>
              <a:rPr lang="en-US" dirty="0" smtClean="0"/>
              <a:t>Use counts or percentages that fall into various categories</a:t>
            </a:r>
          </a:p>
          <a:p>
            <a:pPr lvl="1">
              <a:defRPr/>
            </a:pPr>
            <a:r>
              <a:rPr lang="en-US" dirty="0" smtClean="0"/>
              <a:t>Organized into two-way tables</a:t>
            </a:r>
          </a:p>
          <a:p>
            <a:pPr lvl="2">
              <a:defRPr/>
            </a:pPr>
            <a:r>
              <a:rPr lang="en-US" dirty="0" smtClean="0"/>
              <a:t>Two-way tables describe two categorical variables</a:t>
            </a:r>
          </a:p>
          <a:p>
            <a:pPr lvl="2">
              <a:defRPr/>
            </a:pPr>
            <a:r>
              <a:rPr lang="en-US" dirty="0" smtClean="0"/>
              <a:t>Rows make up one variable; columns make up the other</a:t>
            </a:r>
          </a:p>
        </p:txBody>
      </p:sp>
      <p:sp>
        <p:nvSpPr>
          <p:cNvPr id="10" name="Rectangle 9"/>
          <p:cNvSpPr/>
          <p:nvPr/>
        </p:nvSpPr>
        <p:spPr>
          <a:xfrm>
            <a:off x="6968836" y="5181600"/>
            <a:ext cx="1496291" cy="90054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24545" y="6082145"/>
            <a:ext cx="4544291" cy="4294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7982174" y="6492875"/>
            <a:ext cx="1161826" cy="365125"/>
          </a:xfrm>
        </p:spPr>
        <p:txBody>
          <a:bodyPr/>
          <a:lstStyle/>
          <a:p>
            <a:pPr>
              <a:defRPr/>
            </a:pPr>
            <a:fld id="{F003938B-2635-4124-9A6E-06C5F657840C}" type="slidenum">
              <a:rPr lang="en-US" smtClean="0"/>
              <a:pPr>
                <a:defRPr/>
              </a:pPr>
              <a:t>6</a:t>
            </a:fld>
            <a:endParaRPr lang="en-US"/>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Section 4.3:  Relations in Categorical Data</a:t>
            </a:r>
          </a:p>
        </p:txBody>
      </p:sp>
      <p:graphicFrame>
        <p:nvGraphicFramePr>
          <p:cNvPr id="5" name="Table 4"/>
          <p:cNvGraphicFramePr>
            <a:graphicFrameLocks noGrp="1"/>
          </p:cNvGraphicFramePr>
          <p:nvPr>
            <p:extLst>
              <p:ext uri="{D42A27DB-BD31-4B8C-83A1-F6EECF244321}">
                <p14:modId xmlns:p14="http://schemas.microsoft.com/office/powerpoint/2010/main" val="3418293530"/>
              </p:ext>
            </p:extLst>
          </p:nvPr>
        </p:nvGraphicFramePr>
        <p:xfrm>
          <a:off x="658092" y="4477796"/>
          <a:ext cx="7827817" cy="2019986"/>
        </p:xfrm>
        <a:graphic>
          <a:graphicData uri="http://schemas.openxmlformats.org/drawingml/2006/table">
            <a:tbl>
              <a:tblPr/>
              <a:tblGrid>
                <a:gridCol w="546264"/>
                <a:gridCol w="1225137"/>
                <a:gridCol w="1225137"/>
                <a:gridCol w="1225137"/>
                <a:gridCol w="1225137"/>
                <a:gridCol w="870860"/>
                <a:gridCol w="1510145"/>
              </a:tblGrid>
              <a:tr h="295564">
                <a:tc>
                  <a:txBody>
                    <a:bodyPr/>
                    <a:lstStyle/>
                    <a:p>
                      <a:pPr marL="0" marR="0">
                        <a:lnSpc>
                          <a:spcPct val="115000"/>
                        </a:lnSpc>
                        <a:spcBef>
                          <a:spcPts val="0"/>
                        </a:spcBef>
                        <a:spcAft>
                          <a:spcPts val="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2000" dirty="0">
                          <a:latin typeface="Times New Roman"/>
                          <a:ea typeface="Calibri"/>
                          <a:cs typeface="Times New Roman"/>
                        </a:rPr>
                        <a:t>One Variable with its categories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564">
                <a:tc rowSpan="4">
                  <a:txBody>
                    <a:bodyPr/>
                    <a:lstStyle/>
                    <a:p>
                      <a:pPr marL="0" marR="0">
                        <a:lnSpc>
                          <a:spcPct val="115000"/>
                        </a:lnSpc>
                        <a:spcBef>
                          <a:spcPts val="0"/>
                        </a:spcBef>
                        <a:spcAft>
                          <a:spcPts val="0"/>
                        </a:spcAft>
                      </a:pPr>
                      <a:r>
                        <a:rPr lang="en-US" sz="2000" dirty="0">
                          <a:latin typeface="Times New Roman"/>
                          <a:ea typeface="Calibri"/>
                          <a:cs typeface="Times New Roman"/>
                        </a:rPr>
                        <a:t>Second </a:t>
                      </a:r>
                      <a:r>
                        <a:rPr lang="en-US" sz="2000" dirty="0" smtClean="0">
                          <a:latin typeface="Times New Roman"/>
                          <a:ea typeface="Calibri"/>
                          <a:cs typeface="Times New Roman"/>
                        </a:rPr>
                        <a:t>variable</a:t>
                      </a:r>
                      <a:endParaRPr lang="en-US" sz="2000" dirty="0">
                        <a:latin typeface="Calibri"/>
                        <a:ea typeface="Calibri"/>
                        <a:cs typeface="Times New Roman"/>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a:ea typeface="Calibri"/>
                          <a:cs typeface="Times New Roman"/>
                        </a:rPr>
                        <a:t>Cat 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Cat 2</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Cat 3</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Cat 4</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Total</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109">
                <a:tc vMerge="1">
                  <a:txBody>
                    <a:bodyPr/>
                    <a:lstStyle/>
                    <a:p>
                      <a:endParaRPr lang="en-US"/>
                    </a:p>
                  </a:txBody>
                  <a:tcPr/>
                </a:tc>
                <a:tc>
                  <a:txBody>
                    <a:bodyPr/>
                    <a:lstStyle/>
                    <a:p>
                      <a:pPr marL="0" marR="0">
                        <a:lnSpc>
                          <a:spcPct val="115000"/>
                        </a:lnSpc>
                        <a:spcBef>
                          <a:spcPts val="0"/>
                        </a:spcBef>
                        <a:spcAft>
                          <a:spcPts val="0"/>
                        </a:spcAft>
                      </a:pPr>
                      <a:r>
                        <a:rPr lang="en-US" sz="2000">
                          <a:latin typeface="Times New Roman"/>
                          <a:ea typeface="Calibri"/>
                          <a:cs typeface="Times New Roman"/>
                        </a:rPr>
                        <a:t>Cat 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a:ea typeface="Calibri"/>
                          <a:cs typeface="Times New Roman"/>
                        </a:rPr>
                        <a:t>X</a:t>
                      </a:r>
                      <a:r>
                        <a:rPr lang="en-US" sz="2000" baseline="-25000" dirty="0">
                          <a:latin typeface="Times New Roman"/>
                          <a:ea typeface="Calibri"/>
                          <a:cs typeface="Times New Roman"/>
                        </a:rPr>
                        <a:t>1-1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a:ea typeface="Calibri"/>
                          <a:cs typeface="Times New Roman"/>
                        </a:rPr>
                        <a:t>X</a:t>
                      </a:r>
                      <a:r>
                        <a:rPr lang="en-US" sz="2000" baseline="-25000" dirty="0">
                          <a:latin typeface="Times New Roman"/>
                          <a:ea typeface="Calibri"/>
                          <a:cs typeface="Times New Roman"/>
                        </a:rPr>
                        <a:t>1-2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X</a:t>
                      </a:r>
                      <a:r>
                        <a:rPr lang="en-US" sz="2000" baseline="-25000">
                          <a:latin typeface="Times New Roman"/>
                          <a:ea typeface="Calibri"/>
                          <a:cs typeface="Times New Roman"/>
                        </a:rPr>
                        <a:t>1-3</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a:ea typeface="Calibri"/>
                          <a:cs typeface="Times New Roman"/>
                        </a:rPr>
                        <a:t>X</a:t>
                      </a:r>
                      <a:r>
                        <a:rPr lang="en-US" sz="2000" baseline="-25000" dirty="0">
                          <a:latin typeface="Times New Roman"/>
                          <a:ea typeface="Calibri"/>
                          <a:cs typeface="Times New Roman"/>
                        </a:rPr>
                        <a:t>1-4</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2000" dirty="0">
                          <a:latin typeface="Times New Roman"/>
                          <a:ea typeface="Calibri"/>
                          <a:cs typeface="Times New Roman"/>
                        </a:rPr>
                        <a:t>Marginal Distributions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vMerge="1">
                  <a:txBody>
                    <a:bodyPr/>
                    <a:lstStyle/>
                    <a:p>
                      <a:endParaRPr lang="en-US"/>
                    </a:p>
                  </a:txBody>
                  <a:tcPr/>
                </a:tc>
                <a:tc>
                  <a:txBody>
                    <a:bodyPr/>
                    <a:lstStyle/>
                    <a:p>
                      <a:pPr marL="0" marR="0">
                        <a:lnSpc>
                          <a:spcPct val="115000"/>
                        </a:lnSpc>
                        <a:spcBef>
                          <a:spcPts val="0"/>
                        </a:spcBef>
                        <a:spcAft>
                          <a:spcPts val="0"/>
                        </a:spcAft>
                      </a:pPr>
                      <a:r>
                        <a:rPr lang="en-US" sz="2000">
                          <a:latin typeface="Times New Roman"/>
                          <a:ea typeface="Calibri"/>
                          <a:cs typeface="Times New Roman"/>
                        </a:rPr>
                        <a:t>Cat 2</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X</a:t>
                      </a:r>
                      <a:r>
                        <a:rPr lang="en-US" sz="2000" baseline="-25000">
                          <a:latin typeface="Times New Roman"/>
                          <a:ea typeface="Calibri"/>
                          <a:cs typeface="Times New Roman"/>
                        </a:rPr>
                        <a:t>2-1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a:ea typeface="Calibri"/>
                          <a:cs typeface="Times New Roman"/>
                        </a:rPr>
                        <a:t>X</a:t>
                      </a:r>
                      <a:r>
                        <a:rPr lang="en-US" sz="2000" baseline="-25000" dirty="0">
                          <a:latin typeface="Times New Roman"/>
                          <a:ea typeface="Calibri"/>
                          <a:cs typeface="Times New Roman"/>
                        </a:rPr>
                        <a:t>2-2</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a:ea typeface="Calibri"/>
                          <a:cs typeface="Times New Roman"/>
                        </a:rPr>
                        <a:t>X</a:t>
                      </a:r>
                      <a:r>
                        <a:rPr lang="en-US" sz="2000" baseline="-25000" dirty="0">
                          <a:latin typeface="Times New Roman"/>
                          <a:ea typeface="Calibri"/>
                          <a:cs typeface="Times New Roman"/>
                        </a:rPr>
                        <a:t>2-3</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imes New Roman"/>
                          <a:ea typeface="Calibri"/>
                          <a:cs typeface="Times New Roman"/>
                        </a:rPr>
                        <a:t>X</a:t>
                      </a:r>
                      <a:r>
                        <a:rPr lang="en-US" sz="2000" baseline="-25000" dirty="0">
                          <a:latin typeface="Times New Roman"/>
                          <a:ea typeface="Calibri"/>
                          <a:cs typeface="Times New Roman"/>
                        </a:rPr>
                        <a:t>2-4</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415637">
                <a:tc vMerge="1">
                  <a:txBody>
                    <a:bodyPr/>
                    <a:lstStyle/>
                    <a:p>
                      <a:endParaRPr lang="en-US"/>
                    </a:p>
                  </a:txBody>
                  <a:tcPr/>
                </a:tc>
                <a:tc>
                  <a:txBody>
                    <a:bodyPr/>
                    <a:lstStyle/>
                    <a:p>
                      <a:pPr marL="0" marR="0">
                        <a:lnSpc>
                          <a:spcPct val="115000"/>
                        </a:lnSpc>
                        <a:spcBef>
                          <a:spcPts val="0"/>
                        </a:spcBef>
                        <a:spcAft>
                          <a:spcPts val="0"/>
                        </a:spcAft>
                      </a:pPr>
                      <a:r>
                        <a:rPr lang="en-US" sz="2000">
                          <a:latin typeface="Times New Roman"/>
                          <a:ea typeface="Calibri"/>
                          <a:cs typeface="Times New Roman"/>
                        </a:rPr>
                        <a:t>Total</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000" dirty="0">
                          <a:latin typeface="Times New Roman"/>
                          <a:ea typeface="Calibri"/>
                          <a:cs typeface="Times New Roman"/>
                        </a:rPr>
                        <a:t>Marginal Distributions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2000" dirty="0">
                          <a:latin typeface="Times New Roman"/>
                          <a:ea typeface="Calibri"/>
                          <a:cs typeface="Times New Roman"/>
                        </a:rPr>
                        <a:t>Total</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2460977" y="5215464"/>
            <a:ext cx="4504268" cy="830997"/>
          </a:xfrm>
          <a:prstGeom prst="rect">
            <a:avLst/>
          </a:prstGeom>
          <a:solidFill>
            <a:srgbClr val="FFFF00"/>
          </a:solidFill>
        </p:spPr>
        <p:txBody>
          <a:bodyPr wrap="square" rtlCol="0">
            <a:spAutoFit/>
          </a:bodyPr>
          <a:lstStyle/>
          <a:p>
            <a:pPr algn="ctr"/>
            <a:r>
              <a:rPr lang="en-US" sz="1600" dirty="0" smtClean="0"/>
              <a:t>Conditional Distributions will be created by taking these values and dividing by either one of the Marginal Distributions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38153"/>
          <a:stretch>
            <a:fillRect/>
          </a:stretch>
        </p:blipFill>
        <p:spPr bwMode="auto">
          <a:xfrm>
            <a:off x="0" y="22578"/>
            <a:ext cx="9144000" cy="272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9BC69C3-7B9D-4354-8B06-6E8923B3962A}" type="slidenum">
              <a:rPr lang="en-US" smtClean="0"/>
              <a:pPr>
                <a:defRPr/>
              </a:pPr>
              <a:t>7</a:t>
            </a:fld>
            <a:endParaRPr lang="en-US"/>
          </a:p>
        </p:txBody>
      </p:sp>
      <p:graphicFrame>
        <p:nvGraphicFramePr>
          <p:cNvPr id="28673" name="Object 1"/>
          <p:cNvGraphicFramePr>
            <a:graphicFrameLocks noChangeAspect="1"/>
          </p:cNvGraphicFramePr>
          <p:nvPr/>
        </p:nvGraphicFramePr>
        <p:xfrm>
          <a:off x="5273852" y="3535363"/>
          <a:ext cx="612775" cy="317500"/>
        </p:xfrm>
        <a:graphic>
          <a:graphicData uri="http://schemas.openxmlformats.org/presentationml/2006/ole">
            <mc:AlternateContent xmlns:mc="http://schemas.openxmlformats.org/markup-compatibility/2006">
              <mc:Choice xmlns:v="urn:schemas-microsoft-com:vml" Requires="v">
                <p:oleObj spid="_x0000_s28691" name="Equation" r:id="rId4" imgW="342720" imgH="177480" progId="Equation.DSMT4">
                  <p:embed/>
                </p:oleObj>
              </mc:Choice>
              <mc:Fallback>
                <p:oleObj name="Equation" r:id="rId4" imgW="342720" imgH="1774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852" y="3535363"/>
                        <a:ext cx="6127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4"/>
          <p:cNvGraphicFramePr>
            <a:graphicFrameLocks noChangeAspect="1"/>
          </p:cNvGraphicFramePr>
          <p:nvPr/>
        </p:nvGraphicFramePr>
        <p:xfrm>
          <a:off x="4696177" y="3908682"/>
          <a:ext cx="1540530" cy="673722"/>
        </p:xfrm>
        <a:graphic>
          <a:graphicData uri="http://schemas.openxmlformats.org/presentationml/2006/ole">
            <mc:AlternateContent xmlns:mc="http://schemas.openxmlformats.org/markup-compatibility/2006">
              <mc:Choice xmlns:v="urn:schemas-microsoft-com:vml" Requires="v">
                <p:oleObj spid="_x0000_s28692" name="Equation" r:id="rId6" imgW="901309" imgH="393529" progId="Equation.DSMT4">
                  <p:embed/>
                </p:oleObj>
              </mc:Choice>
              <mc:Fallback>
                <p:oleObj name="Equation" r:id="rId6" imgW="901309" imgH="393529"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6177" y="3908682"/>
                        <a:ext cx="1540530" cy="673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5"/>
          <p:cNvGraphicFramePr>
            <a:graphicFrameLocks noChangeAspect="1"/>
          </p:cNvGraphicFramePr>
          <p:nvPr/>
        </p:nvGraphicFramePr>
        <p:xfrm>
          <a:off x="4645378" y="2714214"/>
          <a:ext cx="481189" cy="260408"/>
        </p:xfrm>
        <a:graphic>
          <a:graphicData uri="http://schemas.openxmlformats.org/presentationml/2006/ole">
            <mc:AlternateContent xmlns:mc="http://schemas.openxmlformats.org/markup-compatibility/2006">
              <mc:Choice xmlns:v="urn:schemas-microsoft-com:vml" Requires="v">
                <p:oleObj spid="_x0000_s28693" name="Equation" r:id="rId8" imgW="329914" imgH="177646" progId="Equation.DSMT4">
                  <p:embed/>
                </p:oleObj>
              </mc:Choice>
              <mc:Fallback>
                <p:oleObj name="Equation" r:id="rId8" imgW="329914" imgH="177646"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5378" y="2714214"/>
                        <a:ext cx="481189"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8" name="Object 6"/>
          <p:cNvGraphicFramePr>
            <a:graphicFrameLocks noChangeAspect="1"/>
          </p:cNvGraphicFramePr>
          <p:nvPr/>
        </p:nvGraphicFramePr>
        <p:xfrm>
          <a:off x="6112931" y="2714214"/>
          <a:ext cx="520816" cy="260408"/>
        </p:xfrm>
        <a:graphic>
          <a:graphicData uri="http://schemas.openxmlformats.org/presentationml/2006/ole">
            <mc:AlternateContent xmlns:mc="http://schemas.openxmlformats.org/markup-compatibility/2006">
              <mc:Choice xmlns:v="urn:schemas-microsoft-com:vml" Requires="v">
                <p:oleObj spid="_x0000_s28694" name="Equation" r:id="rId10" imgW="355138" imgH="177569" progId="Equation.DSMT4">
                  <p:embed/>
                </p:oleObj>
              </mc:Choice>
              <mc:Fallback>
                <p:oleObj name="Equation" r:id="rId10" imgW="355138" imgH="177569"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2931" y="2714214"/>
                        <a:ext cx="520816"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9" name="Object 7"/>
          <p:cNvGraphicFramePr>
            <a:graphicFrameLocks noChangeAspect="1"/>
          </p:cNvGraphicFramePr>
          <p:nvPr/>
        </p:nvGraphicFramePr>
        <p:xfrm>
          <a:off x="7454893" y="2714214"/>
          <a:ext cx="481189" cy="260408"/>
        </p:xfrm>
        <a:graphic>
          <a:graphicData uri="http://schemas.openxmlformats.org/presentationml/2006/ole">
            <mc:AlternateContent xmlns:mc="http://schemas.openxmlformats.org/markup-compatibility/2006">
              <mc:Choice xmlns:v="urn:schemas-microsoft-com:vml" Requires="v">
                <p:oleObj spid="_x0000_s28695" name="Equation" r:id="rId12" imgW="329914" imgH="177646" progId="Equation.DSMT4">
                  <p:embed/>
                </p:oleObj>
              </mc:Choice>
              <mc:Fallback>
                <p:oleObj name="Equation" r:id="rId12" imgW="329914" imgH="177646"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4893" y="2714214"/>
                        <a:ext cx="481189"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0" name="Object 8"/>
          <p:cNvGraphicFramePr>
            <a:graphicFrameLocks noChangeAspect="1"/>
          </p:cNvGraphicFramePr>
          <p:nvPr/>
        </p:nvGraphicFramePr>
        <p:xfrm>
          <a:off x="4612923" y="3058525"/>
          <a:ext cx="651020" cy="260408"/>
        </p:xfrm>
        <a:graphic>
          <a:graphicData uri="http://schemas.openxmlformats.org/presentationml/2006/ole">
            <mc:AlternateContent xmlns:mc="http://schemas.openxmlformats.org/markup-compatibility/2006">
              <mc:Choice xmlns:v="urn:schemas-microsoft-com:vml" Requires="v">
                <p:oleObj spid="_x0000_s28696" name="Equation" r:id="rId14" imgW="444114" imgH="177646" progId="Equation.DSMT4">
                  <p:embed/>
                </p:oleObj>
              </mc:Choice>
              <mc:Fallback>
                <p:oleObj name="Equation" r:id="rId14" imgW="444114" imgH="177646"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12923" y="3058525"/>
                        <a:ext cx="651020"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1" name="Object 9"/>
          <p:cNvGraphicFramePr>
            <a:graphicFrameLocks noChangeAspect="1"/>
          </p:cNvGraphicFramePr>
          <p:nvPr/>
        </p:nvGraphicFramePr>
        <p:xfrm>
          <a:off x="6005689" y="3058525"/>
          <a:ext cx="651020" cy="260408"/>
        </p:xfrm>
        <a:graphic>
          <a:graphicData uri="http://schemas.openxmlformats.org/presentationml/2006/ole">
            <mc:AlternateContent xmlns:mc="http://schemas.openxmlformats.org/markup-compatibility/2006">
              <mc:Choice xmlns:v="urn:schemas-microsoft-com:vml" Requires="v">
                <p:oleObj spid="_x0000_s28697" name="Equation" r:id="rId16" imgW="444114" imgH="177646" progId="Equation.DSMT4">
                  <p:embed/>
                </p:oleObj>
              </mc:Choice>
              <mc:Fallback>
                <p:oleObj name="Equation" r:id="rId16" imgW="444114" imgH="177646"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5689" y="3058525"/>
                        <a:ext cx="651020"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2" name="Object 10"/>
          <p:cNvGraphicFramePr>
            <a:graphicFrameLocks noChangeAspect="1"/>
          </p:cNvGraphicFramePr>
          <p:nvPr/>
        </p:nvGraphicFramePr>
        <p:xfrm>
          <a:off x="7380111" y="3058525"/>
          <a:ext cx="634037" cy="260408"/>
        </p:xfrm>
        <a:graphic>
          <a:graphicData uri="http://schemas.openxmlformats.org/presentationml/2006/ole">
            <mc:AlternateContent xmlns:mc="http://schemas.openxmlformats.org/markup-compatibility/2006">
              <mc:Choice xmlns:v="urn:schemas-microsoft-com:vml" Requires="v">
                <p:oleObj spid="_x0000_s28698" name="Equation" r:id="rId18" imgW="431425" imgH="177646" progId="Equation.DSMT4">
                  <p:embed/>
                </p:oleObj>
              </mc:Choice>
              <mc:Fallback>
                <p:oleObj name="Equation" r:id="rId18" imgW="431425" imgH="177646"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80111" y="3058525"/>
                        <a:ext cx="634037"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12888" y="3499553"/>
            <a:ext cx="5102578" cy="369332"/>
          </a:xfrm>
          <a:prstGeom prst="rect">
            <a:avLst/>
          </a:prstGeom>
          <a:noFill/>
        </p:spPr>
        <p:txBody>
          <a:bodyPr wrap="square" rtlCol="0">
            <a:spAutoFit/>
          </a:bodyPr>
          <a:lstStyle/>
          <a:p>
            <a:r>
              <a:rPr lang="en-US" dirty="0" smtClean="0"/>
              <a:t>(a) How many students do these data describe?</a:t>
            </a:r>
            <a:endParaRPr lang="en-US" dirty="0"/>
          </a:p>
        </p:txBody>
      </p:sp>
      <p:sp>
        <p:nvSpPr>
          <p:cNvPr id="18" name="TextBox 17"/>
          <p:cNvSpPr txBox="1"/>
          <p:nvPr/>
        </p:nvSpPr>
        <p:spPr>
          <a:xfrm>
            <a:off x="112888" y="4063996"/>
            <a:ext cx="4809068" cy="369332"/>
          </a:xfrm>
          <a:prstGeom prst="rect">
            <a:avLst/>
          </a:prstGeom>
          <a:noFill/>
        </p:spPr>
        <p:txBody>
          <a:bodyPr wrap="square" rtlCol="0">
            <a:spAutoFit/>
          </a:bodyPr>
          <a:lstStyle/>
          <a:p>
            <a:r>
              <a:rPr lang="en-US" dirty="0" smtClean="0"/>
              <a:t>(b) What percent of these students smoke?</a:t>
            </a:r>
            <a:endParaRPr lang="en-US" dirty="0"/>
          </a:p>
        </p:txBody>
      </p:sp>
      <p:sp>
        <p:nvSpPr>
          <p:cNvPr id="19" name="TextBox 18"/>
          <p:cNvSpPr txBox="1"/>
          <p:nvPr/>
        </p:nvSpPr>
        <p:spPr>
          <a:xfrm>
            <a:off x="112887" y="4673597"/>
            <a:ext cx="8861780" cy="646331"/>
          </a:xfrm>
          <a:prstGeom prst="rect">
            <a:avLst/>
          </a:prstGeom>
          <a:noFill/>
        </p:spPr>
        <p:txBody>
          <a:bodyPr wrap="square" rtlCol="0">
            <a:spAutoFit/>
          </a:bodyPr>
          <a:lstStyle/>
          <a:p>
            <a:r>
              <a:rPr lang="en-US" dirty="0" smtClean="0"/>
              <a:t>(c) Give the marginal distribution of parents’ smoking behavior, both in counts and in percents.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673"/>
                                        </p:tgtEl>
                                        <p:attrNameLst>
                                          <p:attrName>style.visibility</p:attrName>
                                        </p:attrNameLst>
                                      </p:cBhvr>
                                      <p:to>
                                        <p:strVal val="visible"/>
                                      </p:to>
                                    </p:set>
                                    <p:animEffect transition="in" filter="wipe(down)">
                                      <p:cBhvr>
                                        <p:cTn id="12" dur="500"/>
                                        <p:tgtEl>
                                          <p:spTgt spid="286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676"/>
                                        </p:tgtEl>
                                        <p:attrNameLst>
                                          <p:attrName>style.visibility</p:attrName>
                                        </p:attrNameLst>
                                      </p:cBhvr>
                                      <p:to>
                                        <p:strVal val="visible"/>
                                      </p:to>
                                    </p:set>
                                    <p:animEffect transition="in" filter="wipe(down)">
                                      <p:cBhvr>
                                        <p:cTn id="22" dur="500"/>
                                        <p:tgtEl>
                                          <p:spTgt spid="286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677"/>
                                        </p:tgtEl>
                                        <p:attrNameLst>
                                          <p:attrName>style.visibility</p:attrName>
                                        </p:attrNameLst>
                                      </p:cBhvr>
                                      <p:to>
                                        <p:strVal val="visible"/>
                                      </p:to>
                                    </p:set>
                                    <p:animEffect transition="in" filter="wipe(down)">
                                      <p:cBhvr>
                                        <p:cTn id="32" dur="500"/>
                                        <p:tgtEl>
                                          <p:spTgt spid="28677"/>
                                        </p:tgtEl>
                                      </p:cBhvr>
                                    </p:animEffect>
                                  </p:childTnLst>
                                </p:cTn>
                              </p:par>
                              <p:par>
                                <p:cTn id="33" presetID="22" presetClass="entr" presetSubtype="4" fill="hold" nodeType="withEffect">
                                  <p:stCondLst>
                                    <p:cond delay="0"/>
                                  </p:stCondLst>
                                  <p:childTnLst>
                                    <p:set>
                                      <p:cBhvr>
                                        <p:cTn id="34" dur="1" fill="hold">
                                          <p:stCondLst>
                                            <p:cond delay="0"/>
                                          </p:stCondLst>
                                        </p:cTn>
                                        <p:tgtEl>
                                          <p:spTgt spid="28678"/>
                                        </p:tgtEl>
                                        <p:attrNameLst>
                                          <p:attrName>style.visibility</p:attrName>
                                        </p:attrNameLst>
                                      </p:cBhvr>
                                      <p:to>
                                        <p:strVal val="visible"/>
                                      </p:to>
                                    </p:set>
                                    <p:animEffect transition="in" filter="wipe(down)">
                                      <p:cBhvr>
                                        <p:cTn id="35" dur="500"/>
                                        <p:tgtEl>
                                          <p:spTgt spid="28678"/>
                                        </p:tgtEl>
                                      </p:cBhvr>
                                    </p:animEffect>
                                  </p:childTnLst>
                                </p:cTn>
                              </p:par>
                              <p:par>
                                <p:cTn id="36" presetID="22" presetClass="entr" presetSubtype="4" fill="hold" nodeType="withEffect">
                                  <p:stCondLst>
                                    <p:cond delay="0"/>
                                  </p:stCondLst>
                                  <p:childTnLst>
                                    <p:set>
                                      <p:cBhvr>
                                        <p:cTn id="37" dur="1" fill="hold">
                                          <p:stCondLst>
                                            <p:cond delay="0"/>
                                          </p:stCondLst>
                                        </p:cTn>
                                        <p:tgtEl>
                                          <p:spTgt spid="28679"/>
                                        </p:tgtEl>
                                        <p:attrNameLst>
                                          <p:attrName>style.visibility</p:attrName>
                                        </p:attrNameLst>
                                      </p:cBhvr>
                                      <p:to>
                                        <p:strVal val="visible"/>
                                      </p:to>
                                    </p:set>
                                    <p:animEffect transition="in" filter="wipe(down)">
                                      <p:cBhvr>
                                        <p:cTn id="38" dur="500"/>
                                        <p:tgtEl>
                                          <p:spTgt spid="2867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680"/>
                                        </p:tgtEl>
                                        <p:attrNameLst>
                                          <p:attrName>style.visibility</p:attrName>
                                        </p:attrNameLst>
                                      </p:cBhvr>
                                      <p:to>
                                        <p:strVal val="visible"/>
                                      </p:to>
                                    </p:set>
                                    <p:animEffect transition="in" filter="wipe(down)">
                                      <p:cBhvr>
                                        <p:cTn id="43" dur="500"/>
                                        <p:tgtEl>
                                          <p:spTgt spid="28680"/>
                                        </p:tgtEl>
                                      </p:cBhvr>
                                    </p:animEffect>
                                  </p:childTnLst>
                                </p:cTn>
                              </p:par>
                              <p:par>
                                <p:cTn id="44" presetID="22" presetClass="entr" presetSubtype="4" fill="hold" nodeType="withEffect">
                                  <p:stCondLst>
                                    <p:cond delay="0"/>
                                  </p:stCondLst>
                                  <p:childTnLst>
                                    <p:set>
                                      <p:cBhvr>
                                        <p:cTn id="45" dur="1" fill="hold">
                                          <p:stCondLst>
                                            <p:cond delay="0"/>
                                          </p:stCondLst>
                                        </p:cTn>
                                        <p:tgtEl>
                                          <p:spTgt spid="28681"/>
                                        </p:tgtEl>
                                        <p:attrNameLst>
                                          <p:attrName>style.visibility</p:attrName>
                                        </p:attrNameLst>
                                      </p:cBhvr>
                                      <p:to>
                                        <p:strVal val="visible"/>
                                      </p:to>
                                    </p:set>
                                    <p:animEffect transition="in" filter="wipe(down)">
                                      <p:cBhvr>
                                        <p:cTn id="46" dur="500"/>
                                        <p:tgtEl>
                                          <p:spTgt spid="28681"/>
                                        </p:tgtEl>
                                      </p:cBhvr>
                                    </p:animEffect>
                                  </p:childTnLst>
                                </p:cTn>
                              </p:par>
                              <p:par>
                                <p:cTn id="47" presetID="22" presetClass="entr" presetSubtype="4" fill="hold" nodeType="withEffect">
                                  <p:stCondLst>
                                    <p:cond delay="0"/>
                                  </p:stCondLst>
                                  <p:childTnLst>
                                    <p:set>
                                      <p:cBhvr>
                                        <p:cTn id="48" dur="1" fill="hold">
                                          <p:stCondLst>
                                            <p:cond delay="0"/>
                                          </p:stCondLst>
                                        </p:cTn>
                                        <p:tgtEl>
                                          <p:spTgt spid="28682"/>
                                        </p:tgtEl>
                                        <p:attrNameLst>
                                          <p:attrName>style.visibility</p:attrName>
                                        </p:attrNameLst>
                                      </p:cBhvr>
                                      <p:to>
                                        <p:strVal val="visible"/>
                                      </p:to>
                                    </p:set>
                                    <p:animEffect transition="in" filter="wipe(down)">
                                      <p:cBhvr>
                                        <p:cTn id="49"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38153"/>
          <a:stretch>
            <a:fillRect/>
          </a:stretch>
        </p:blipFill>
        <p:spPr bwMode="auto">
          <a:xfrm>
            <a:off x="0" y="22578"/>
            <a:ext cx="9144000" cy="272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9BC69C3-7B9D-4354-8B06-6E8923B3962A}" type="slidenum">
              <a:rPr lang="en-US" smtClean="0"/>
              <a:pPr>
                <a:defRPr/>
              </a:pPr>
              <a:t>8</a:t>
            </a:fld>
            <a:endParaRPr lang="en-US"/>
          </a:p>
        </p:txBody>
      </p:sp>
      <p:graphicFrame>
        <p:nvGraphicFramePr>
          <p:cNvPr id="28673" name="Object 1"/>
          <p:cNvGraphicFramePr>
            <a:graphicFrameLocks noChangeAspect="1"/>
          </p:cNvGraphicFramePr>
          <p:nvPr/>
        </p:nvGraphicFramePr>
        <p:xfrm>
          <a:off x="5273852" y="3535363"/>
          <a:ext cx="612775" cy="317500"/>
        </p:xfrm>
        <a:graphic>
          <a:graphicData uri="http://schemas.openxmlformats.org/presentationml/2006/ole">
            <mc:AlternateContent xmlns:mc="http://schemas.openxmlformats.org/markup-compatibility/2006">
              <mc:Choice xmlns:v="urn:schemas-microsoft-com:vml" Requires="v">
                <p:oleObj spid="_x0000_s36888" name="Equation" r:id="rId4" imgW="342720" imgH="177480" progId="Equation.DSMT4">
                  <p:embed/>
                </p:oleObj>
              </mc:Choice>
              <mc:Fallback>
                <p:oleObj name="Equation" r:id="rId4" imgW="342720" imgH="177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852" y="3535363"/>
                        <a:ext cx="6127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Object 4"/>
          <p:cNvGraphicFramePr>
            <a:graphicFrameLocks noChangeAspect="1"/>
          </p:cNvGraphicFramePr>
          <p:nvPr/>
        </p:nvGraphicFramePr>
        <p:xfrm>
          <a:off x="4696177" y="3908682"/>
          <a:ext cx="1540530" cy="673722"/>
        </p:xfrm>
        <a:graphic>
          <a:graphicData uri="http://schemas.openxmlformats.org/presentationml/2006/ole">
            <mc:AlternateContent xmlns:mc="http://schemas.openxmlformats.org/markup-compatibility/2006">
              <mc:Choice xmlns:v="urn:schemas-microsoft-com:vml" Requires="v">
                <p:oleObj spid="_x0000_s36889" name="Equation" r:id="rId6" imgW="901309" imgH="393529" progId="Equation.DSMT4">
                  <p:embed/>
                </p:oleObj>
              </mc:Choice>
              <mc:Fallback>
                <p:oleObj name="Equation" r:id="rId6" imgW="901309" imgH="393529"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6177" y="3908682"/>
                        <a:ext cx="1540530" cy="6737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5"/>
          <p:cNvGraphicFramePr>
            <a:graphicFrameLocks noChangeAspect="1"/>
          </p:cNvGraphicFramePr>
          <p:nvPr/>
        </p:nvGraphicFramePr>
        <p:xfrm>
          <a:off x="4645378" y="2714214"/>
          <a:ext cx="481189" cy="260408"/>
        </p:xfrm>
        <a:graphic>
          <a:graphicData uri="http://schemas.openxmlformats.org/presentationml/2006/ole">
            <mc:AlternateContent xmlns:mc="http://schemas.openxmlformats.org/markup-compatibility/2006">
              <mc:Choice xmlns:v="urn:schemas-microsoft-com:vml" Requires="v">
                <p:oleObj spid="_x0000_s36890" name="Equation" r:id="rId8" imgW="329914" imgH="177646" progId="Equation.DSMT4">
                  <p:embed/>
                </p:oleObj>
              </mc:Choice>
              <mc:Fallback>
                <p:oleObj name="Equation" r:id="rId8" imgW="329914" imgH="177646"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5378" y="2714214"/>
                        <a:ext cx="481189"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8" name="Object 6"/>
          <p:cNvGraphicFramePr>
            <a:graphicFrameLocks noChangeAspect="1"/>
          </p:cNvGraphicFramePr>
          <p:nvPr/>
        </p:nvGraphicFramePr>
        <p:xfrm>
          <a:off x="6112931" y="2714214"/>
          <a:ext cx="520816" cy="260408"/>
        </p:xfrm>
        <a:graphic>
          <a:graphicData uri="http://schemas.openxmlformats.org/presentationml/2006/ole">
            <mc:AlternateContent xmlns:mc="http://schemas.openxmlformats.org/markup-compatibility/2006">
              <mc:Choice xmlns:v="urn:schemas-microsoft-com:vml" Requires="v">
                <p:oleObj spid="_x0000_s36891" name="Equation" r:id="rId10" imgW="355138" imgH="177569" progId="Equation.DSMT4">
                  <p:embed/>
                </p:oleObj>
              </mc:Choice>
              <mc:Fallback>
                <p:oleObj name="Equation" r:id="rId10" imgW="355138" imgH="177569"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2931" y="2714214"/>
                        <a:ext cx="520816"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9" name="Object 7"/>
          <p:cNvGraphicFramePr>
            <a:graphicFrameLocks noChangeAspect="1"/>
          </p:cNvGraphicFramePr>
          <p:nvPr/>
        </p:nvGraphicFramePr>
        <p:xfrm>
          <a:off x="7454893" y="2714214"/>
          <a:ext cx="481189" cy="260408"/>
        </p:xfrm>
        <a:graphic>
          <a:graphicData uri="http://schemas.openxmlformats.org/presentationml/2006/ole">
            <mc:AlternateContent xmlns:mc="http://schemas.openxmlformats.org/markup-compatibility/2006">
              <mc:Choice xmlns:v="urn:schemas-microsoft-com:vml" Requires="v">
                <p:oleObj spid="_x0000_s36892" name="Equation" r:id="rId12" imgW="329914" imgH="177646" progId="Equation.DSMT4">
                  <p:embed/>
                </p:oleObj>
              </mc:Choice>
              <mc:Fallback>
                <p:oleObj name="Equation" r:id="rId12" imgW="329914" imgH="177646"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4893" y="2714214"/>
                        <a:ext cx="481189"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0" name="Object 8"/>
          <p:cNvGraphicFramePr>
            <a:graphicFrameLocks noChangeAspect="1"/>
          </p:cNvGraphicFramePr>
          <p:nvPr/>
        </p:nvGraphicFramePr>
        <p:xfrm>
          <a:off x="4612923" y="3058525"/>
          <a:ext cx="651020" cy="260408"/>
        </p:xfrm>
        <a:graphic>
          <a:graphicData uri="http://schemas.openxmlformats.org/presentationml/2006/ole">
            <mc:AlternateContent xmlns:mc="http://schemas.openxmlformats.org/markup-compatibility/2006">
              <mc:Choice xmlns:v="urn:schemas-microsoft-com:vml" Requires="v">
                <p:oleObj spid="_x0000_s36893" name="Equation" r:id="rId14" imgW="444114" imgH="177646" progId="Equation.DSMT4">
                  <p:embed/>
                </p:oleObj>
              </mc:Choice>
              <mc:Fallback>
                <p:oleObj name="Equation" r:id="rId14" imgW="444114" imgH="177646"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12923" y="3058525"/>
                        <a:ext cx="651020"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1" name="Object 9"/>
          <p:cNvGraphicFramePr>
            <a:graphicFrameLocks noChangeAspect="1"/>
          </p:cNvGraphicFramePr>
          <p:nvPr/>
        </p:nvGraphicFramePr>
        <p:xfrm>
          <a:off x="6005689" y="3058525"/>
          <a:ext cx="651020" cy="260408"/>
        </p:xfrm>
        <a:graphic>
          <a:graphicData uri="http://schemas.openxmlformats.org/presentationml/2006/ole">
            <mc:AlternateContent xmlns:mc="http://schemas.openxmlformats.org/markup-compatibility/2006">
              <mc:Choice xmlns:v="urn:schemas-microsoft-com:vml" Requires="v">
                <p:oleObj spid="_x0000_s36894" name="Equation" r:id="rId16" imgW="444114" imgH="177646" progId="Equation.DSMT4">
                  <p:embed/>
                </p:oleObj>
              </mc:Choice>
              <mc:Fallback>
                <p:oleObj name="Equation" r:id="rId16" imgW="444114" imgH="177646"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5689" y="3058525"/>
                        <a:ext cx="651020"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2" name="Object 10"/>
          <p:cNvGraphicFramePr>
            <a:graphicFrameLocks noChangeAspect="1"/>
          </p:cNvGraphicFramePr>
          <p:nvPr/>
        </p:nvGraphicFramePr>
        <p:xfrm>
          <a:off x="7380111" y="3058525"/>
          <a:ext cx="634037" cy="260408"/>
        </p:xfrm>
        <a:graphic>
          <a:graphicData uri="http://schemas.openxmlformats.org/presentationml/2006/ole">
            <mc:AlternateContent xmlns:mc="http://schemas.openxmlformats.org/markup-compatibility/2006">
              <mc:Choice xmlns:v="urn:schemas-microsoft-com:vml" Requires="v">
                <p:oleObj spid="_x0000_s36895" name="Equation" r:id="rId18" imgW="431425" imgH="177646" progId="Equation.DSMT4">
                  <p:embed/>
                </p:oleObj>
              </mc:Choice>
              <mc:Fallback>
                <p:oleObj name="Equation" r:id="rId18" imgW="431425" imgH="177646"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80111" y="3058525"/>
                        <a:ext cx="634037" cy="260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12888" y="3499553"/>
            <a:ext cx="5102578" cy="369332"/>
          </a:xfrm>
          <a:prstGeom prst="rect">
            <a:avLst/>
          </a:prstGeom>
          <a:noFill/>
        </p:spPr>
        <p:txBody>
          <a:bodyPr wrap="square" rtlCol="0">
            <a:spAutoFit/>
          </a:bodyPr>
          <a:lstStyle/>
          <a:p>
            <a:r>
              <a:rPr lang="en-US" dirty="0" smtClean="0"/>
              <a:t>(a) How many students do these data describe?</a:t>
            </a:r>
            <a:endParaRPr lang="en-US" dirty="0"/>
          </a:p>
        </p:txBody>
      </p:sp>
      <p:sp>
        <p:nvSpPr>
          <p:cNvPr id="18" name="TextBox 17"/>
          <p:cNvSpPr txBox="1"/>
          <p:nvPr/>
        </p:nvSpPr>
        <p:spPr>
          <a:xfrm>
            <a:off x="112888" y="4063996"/>
            <a:ext cx="4809068" cy="369332"/>
          </a:xfrm>
          <a:prstGeom prst="rect">
            <a:avLst/>
          </a:prstGeom>
          <a:noFill/>
        </p:spPr>
        <p:txBody>
          <a:bodyPr wrap="square" rtlCol="0">
            <a:spAutoFit/>
          </a:bodyPr>
          <a:lstStyle/>
          <a:p>
            <a:r>
              <a:rPr lang="en-US" dirty="0" smtClean="0"/>
              <a:t>(b) What percent of these students smoke?</a:t>
            </a:r>
            <a:endParaRPr lang="en-US" dirty="0"/>
          </a:p>
        </p:txBody>
      </p:sp>
      <p:sp>
        <p:nvSpPr>
          <p:cNvPr id="19" name="TextBox 18"/>
          <p:cNvSpPr txBox="1"/>
          <p:nvPr/>
        </p:nvSpPr>
        <p:spPr>
          <a:xfrm>
            <a:off x="112887" y="4673597"/>
            <a:ext cx="8861780" cy="646331"/>
          </a:xfrm>
          <a:prstGeom prst="rect">
            <a:avLst/>
          </a:prstGeom>
          <a:noFill/>
        </p:spPr>
        <p:txBody>
          <a:bodyPr wrap="square" rtlCol="0">
            <a:spAutoFit/>
          </a:bodyPr>
          <a:lstStyle/>
          <a:p>
            <a:r>
              <a:rPr lang="en-US" dirty="0" smtClean="0"/>
              <a:t>(c) Give the marginal distribution of parents’ smoking behavior, both in counts and in percents.</a:t>
            </a:r>
            <a:endParaRPr lang="en-US" dirty="0"/>
          </a:p>
        </p:txBody>
      </p:sp>
      <p:sp>
        <p:nvSpPr>
          <p:cNvPr id="20" name="TextBox 19"/>
          <p:cNvSpPr txBox="1"/>
          <p:nvPr/>
        </p:nvSpPr>
        <p:spPr>
          <a:xfrm>
            <a:off x="112887" y="5384797"/>
            <a:ext cx="8861780" cy="646331"/>
          </a:xfrm>
          <a:prstGeom prst="rect">
            <a:avLst/>
          </a:prstGeom>
          <a:noFill/>
        </p:spPr>
        <p:txBody>
          <a:bodyPr wrap="square" rtlCol="0">
            <a:spAutoFit/>
          </a:bodyPr>
          <a:lstStyle/>
          <a:p>
            <a:r>
              <a:rPr lang="en-US" dirty="0" smtClean="0"/>
              <a:t>(d) Give the conditional distribution of parents’ smoking behavior given the student does not smoke.</a:t>
            </a:r>
            <a:endParaRPr lang="en-US" dirty="0"/>
          </a:p>
        </p:txBody>
      </p:sp>
      <p:graphicFrame>
        <p:nvGraphicFramePr>
          <p:cNvPr id="16" name="Object 4"/>
          <p:cNvGraphicFramePr>
            <a:graphicFrameLocks noChangeAspect="1"/>
          </p:cNvGraphicFramePr>
          <p:nvPr/>
        </p:nvGraphicFramePr>
        <p:xfrm>
          <a:off x="2144713" y="5849938"/>
          <a:ext cx="1563687" cy="674687"/>
        </p:xfrm>
        <a:graphic>
          <a:graphicData uri="http://schemas.openxmlformats.org/presentationml/2006/ole">
            <mc:AlternateContent xmlns:mc="http://schemas.openxmlformats.org/markup-compatibility/2006">
              <mc:Choice xmlns:v="urn:schemas-microsoft-com:vml" Requires="v">
                <p:oleObj spid="_x0000_s36896" name="Equation" r:id="rId20" imgW="914400" imgH="393480" progId="Equation.DSMT4">
                  <p:embed/>
                </p:oleObj>
              </mc:Choice>
              <mc:Fallback>
                <p:oleObj name="Equation" r:id="rId20" imgW="914400" imgH="393480" progId="Equation.DSMT4">
                  <p:embed/>
                  <p:pic>
                    <p:nvPicPr>
                      <p:cNvPr id="0" name="Object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44713" y="5849938"/>
                        <a:ext cx="1563687"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4"/>
          <p:cNvGraphicFramePr>
            <a:graphicFrameLocks noChangeAspect="1"/>
          </p:cNvGraphicFramePr>
          <p:nvPr/>
        </p:nvGraphicFramePr>
        <p:xfrm>
          <a:off x="3950935" y="5849938"/>
          <a:ext cx="1563687" cy="674687"/>
        </p:xfrm>
        <a:graphic>
          <a:graphicData uri="http://schemas.openxmlformats.org/presentationml/2006/ole">
            <mc:AlternateContent xmlns:mc="http://schemas.openxmlformats.org/markup-compatibility/2006">
              <mc:Choice xmlns:v="urn:schemas-microsoft-com:vml" Requires="v">
                <p:oleObj spid="_x0000_s36897" name="Equation" r:id="rId22" imgW="914400" imgH="393480" progId="Equation.DSMT4">
                  <p:embed/>
                </p:oleObj>
              </mc:Choice>
              <mc:Fallback>
                <p:oleObj name="Equation" r:id="rId22" imgW="914400" imgH="39348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50935" y="5849938"/>
                        <a:ext cx="1563687"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4"/>
          <p:cNvGraphicFramePr>
            <a:graphicFrameLocks noChangeAspect="1"/>
          </p:cNvGraphicFramePr>
          <p:nvPr/>
        </p:nvGraphicFramePr>
        <p:xfrm>
          <a:off x="5768975" y="5849938"/>
          <a:ext cx="1541463" cy="674687"/>
        </p:xfrm>
        <a:graphic>
          <a:graphicData uri="http://schemas.openxmlformats.org/presentationml/2006/ole">
            <mc:AlternateContent xmlns:mc="http://schemas.openxmlformats.org/markup-compatibility/2006">
              <mc:Choice xmlns:v="urn:schemas-microsoft-com:vml" Requires="v">
                <p:oleObj spid="_x0000_s36898" name="Equation" r:id="rId24" imgW="901440" imgH="393480" progId="Equation.DSMT4">
                  <p:embed/>
                </p:oleObj>
              </mc:Choice>
              <mc:Fallback>
                <p:oleObj name="Equation" r:id="rId24" imgW="901440" imgH="393480" progId="Equation.DSMT4">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68975" y="5849938"/>
                        <a:ext cx="1541463"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4583290" y="1873956"/>
            <a:ext cx="1038578" cy="369332"/>
          </a:xfrm>
          <a:prstGeom prst="rect">
            <a:avLst/>
          </a:prstGeom>
          <a:solidFill>
            <a:schemeClr val="bg1"/>
          </a:solidFill>
        </p:spPr>
        <p:txBody>
          <a:bodyPr wrap="square" rtlCol="0">
            <a:spAutoFit/>
          </a:bodyPr>
          <a:lstStyle/>
          <a:p>
            <a:r>
              <a:rPr lang="en-US" dirty="0" smtClean="0"/>
              <a:t>26.7%</a:t>
            </a:r>
            <a:endParaRPr lang="en-US" dirty="0"/>
          </a:p>
        </p:txBody>
      </p:sp>
      <p:sp>
        <p:nvSpPr>
          <p:cNvPr id="25" name="TextBox 24"/>
          <p:cNvSpPr txBox="1"/>
          <p:nvPr/>
        </p:nvSpPr>
        <p:spPr>
          <a:xfrm>
            <a:off x="5937958" y="1873956"/>
            <a:ext cx="1038578" cy="369332"/>
          </a:xfrm>
          <a:prstGeom prst="rect">
            <a:avLst/>
          </a:prstGeom>
          <a:solidFill>
            <a:schemeClr val="bg1"/>
          </a:solidFill>
        </p:spPr>
        <p:txBody>
          <a:bodyPr wrap="square" rtlCol="0">
            <a:spAutoFit/>
          </a:bodyPr>
          <a:lstStyle/>
          <a:p>
            <a:r>
              <a:rPr lang="en-US" dirty="0" smtClean="0"/>
              <a:t>41.7%</a:t>
            </a:r>
            <a:endParaRPr lang="en-US" dirty="0"/>
          </a:p>
        </p:txBody>
      </p:sp>
      <p:sp>
        <p:nvSpPr>
          <p:cNvPr id="26" name="TextBox 25"/>
          <p:cNvSpPr txBox="1"/>
          <p:nvPr/>
        </p:nvSpPr>
        <p:spPr>
          <a:xfrm>
            <a:off x="7349069" y="1873956"/>
            <a:ext cx="1038578" cy="369332"/>
          </a:xfrm>
          <a:prstGeom prst="rect">
            <a:avLst/>
          </a:prstGeom>
          <a:solidFill>
            <a:schemeClr val="bg1"/>
          </a:solidFill>
        </p:spPr>
        <p:txBody>
          <a:bodyPr wrap="square" rtlCol="0">
            <a:spAutoFit/>
          </a:bodyPr>
          <a:lstStyle/>
          <a:p>
            <a:r>
              <a:rPr lang="en-US" dirty="0" smtClean="0"/>
              <a:t>31.6%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E04803F-056B-4363-AC36-F0A59C3BA52F}" type="slidenum">
              <a:rPr lang="en-US" smtClean="0"/>
              <a:pPr>
                <a:defRPr/>
              </a:pPr>
              <a:t>9</a:t>
            </a:fld>
            <a:endParaRPr lang="en-US"/>
          </a:p>
        </p:txBody>
      </p:sp>
      <p:graphicFrame>
        <p:nvGraphicFramePr>
          <p:cNvPr id="4" name="Table 3"/>
          <p:cNvGraphicFramePr>
            <a:graphicFrameLocks noGrp="1"/>
          </p:cNvGraphicFramePr>
          <p:nvPr/>
        </p:nvGraphicFramePr>
        <p:xfrm>
          <a:off x="643467" y="4828823"/>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rPr>
                        <a:t>Cold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Neutral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Hot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Hatched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rPr>
                        <a:t>16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rPr>
                        <a:t>38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75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solidFill>
                            <a:schemeClr val="tx1"/>
                          </a:solidFill>
                        </a:rPr>
                        <a:t>Did not hatch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18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29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1" name="Group 10"/>
          <p:cNvGrpSpPr/>
          <p:nvPr/>
        </p:nvGrpSpPr>
        <p:grpSpPr>
          <a:xfrm>
            <a:off x="2675467" y="5249333"/>
            <a:ext cx="3905957" cy="680311"/>
            <a:chOff x="2675467" y="5249333"/>
            <a:chExt cx="3905957" cy="680311"/>
          </a:xfrm>
        </p:grpSpPr>
        <p:sp>
          <p:nvSpPr>
            <p:cNvPr id="5" name="TextBox 4"/>
            <p:cNvSpPr txBox="1"/>
            <p:nvPr/>
          </p:nvSpPr>
          <p:spPr>
            <a:xfrm>
              <a:off x="2675467" y="5249333"/>
              <a:ext cx="857955" cy="307777"/>
            </a:xfrm>
            <a:prstGeom prst="rect">
              <a:avLst/>
            </a:prstGeom>
            <a:solidFill>
              <a:schemeClr val="bg1"/>
            </a:solidFill>
          </p:spPr>
          <p:txBody>
            <a:bodyPr wrap="square" rtlCol="0">
              <a:spAutoFit/>
            </a:bodyPr>
            <a:lstStyle/>
            <a:p>
              <a:r>
                <a:rPr lang="en-US" sz="1400" dirty="0" smtClean="0"/>
                <a:t>64%</a:t>
              </a:r>
              <a:endParaRPr lang="en-US" sz="1400" dirty="0"/>
            </a:p>
          </p:txBody>
        </p:sp>
        <p:sp>
          <p:nvSpPr>
            <p:cNvPr id="6" name="TextBox 5"/>
            <p:cNvSpPr txBox="1"/>
            <p:nvPr/>
          </p:nvSpPr>
          <p:spPr>
            <a:xfrm>
              <a:off x="2675467" y="5621867"/>
              <a:ext cx="857955" cy="307777"/>
            </a:xfrm>
            <a:prstGeom prst="rect">
              <a:avLst/>
            </a:prstGeom>
            <a:solidFill>
              <a:schemeClr val="bg1"/>
            </a:solidFill>
          </p:spPr>
          <p:txBody>
            <a:bodyPr wrap="square" rtlCol="0">
              <a:spAutoFit/>
            </a:bodyPr>
            <a:lstStyle/>
            <a:p>
              <a:r>
                <a:rPr lang="en-US" sz="1400" dirty="0" smtClean="0"/>
                <a:t>36%</a:t>
              </a:r>
              <a:endParaRPr lang="en-US" sz="1400" dirty="0"/>
            </a:p>
          </p:txBody>
        </p:sp>
        <p:sp>
          <p:nvSpPr>
            <p:cNvPr id="7" name="TextBox 6"/>
            <p:cNvSpPr txBox="1"/>
            <p:nvPr/>
          </p:nvSpPr>
          <p:spPr>
            <a:xfrm>
              <a:off x="4210757" y="5249333"/>
              <a:ext cx="857955" cy="307777"/>
            </a:xfrm>
            <a:prstGeom prst="rect">
              <a:avLst/>
            </a:prstGeom>
            <a:solidFill>
              <a:schemeClr val="bg1"/>
            </a:solidFill>
          </p:spPr>
          <p:txBody>
            <a:bodyPr wrap="square" rtlCol="0">
              <a:spAutoFit/>
            </a:bodyPr>
            <a:lstStyle/>
            <a:p>
              <a:r>
                <a:rPr lang="en-US" sz="1400" dirty="0" smtClean="0"/>
                <a:t>68%</a:t>
              </a:r>
              <a:endParaRPr lang="en-US" sz="1400" dirty="0"/>
            </a:p>
          </p:txBody>
        </p:sp>
        <p:sp>
          <p:nvSpPr>
            <p:cNvPr id="8" name="TextBox 7"/>
            <p:cNvSpPr txBox="1"/>
            <p:nvPr/>
          </p:nvSpPr>
          <p:spPr>
            <a:xfrm>
              <a:off x="4210757" y="5621867"/>
              <a:ext cx="857955" cy="307777"/>
            </a:xfrm>
            <a:prstGeom prst="rect">
              <a:avLst/>
            </a:prstGeom>
            <a:solidFill>
              <a:schemeClr val="bg1"/>
            </a:solidFill>
          </p:spPr>
          <p:txBody>
            <a:bodyPr wrap="square" rtlCol="0">
              <a:spAutoFit/>
            </a:bodyPr>
            <a:lstStyle/>
            <a:p>
              <a:r>
                <a:rPr lang="en-US" sz="1400" dirty="0" smtClean="0"/>
                <a:t>32%</a:t>
              </a:r>
              <a:endParaRPr lang="en-US" sz="1400" dirty="0"/>
            </a:p>
          </p:txBody>
        </p:sp>
        <p:sp>
          <p:nvSpPr>
            <p:cNvPr id="9" name="TextBox 8"/>
            <p:cNvSpPr txBox="1"/>
            <p:nvPr/>
          </p:nvSpPr>
          <p:spPr>
            <a:xfrm>
              <a:off x="5723469" y="5249333"/>
              <a:ext cx="857955" cy="307777"/>
            </a:xfrm>
            <a:prstGeom prst="rect">
              <a:avLst/>
            </a:prstGeom>
            <a:solidFill>
              <a:schemeClr val="bg1"/>
            </a:solidFill>
          </p:spPr>
          <p:txBody>
            <a:bodyPr wrap="square" rtlCol="0">
              <a:spAutoFit/>
            </a:bodyPr>
            <a:lstStyle/>
            <a:p>
              <a:r>
                <a:rPr lang="en-US" sz="1400" dirty="0" smtClean="0"/>
                <a:t>72%</a:t>
              </a:r>
              <a:endParaRPr lang="en-US" sz="1400" dirty="0"/>
            </a:p>
          </p:txBody>
        </p:sp>
        <p:sp>
          <p:nvSpPr>
            <p:cNvPr id="10" name="TextBox 9"/>
            <p:cNvSpPr txBox="1"/>
            <p:nvPr/>
          </p:nvSpPr>
          <p:spPr>
            <a:xfrm>
              <a:off x="5723469" y="5621867"/>
              <a:ext cx="857955" cy="307777"/>
            </a:xfrm>
            <a:prstGeom prst="rect">
              <a:avLst/>
            </a:prstGeom>
            <a:solidFill>
              <a:schemeClr val="bg1"/>
            </a:solidFill>
          </p:spPr>
          <p:txBody>
            <a:bodyPr wrap="square" rtlCol="0">
              <a:spAutoFit/>
            </a:bodyPr>
            <a:lstStyle/>
            <a:p>
              <a:r>
                <a:rPr lang="en-US" sz="1400" dirty="0" smtClean="0"/>
                <a:t>28%</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1698</TotalTime>
  <Words>826</Words>
  <Application>Microsoft Office PowerPoint</Application>
  <PresentationFormat>On-screen Show (4:3)</PresentationFormat>
  <Paragraphs>189</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Waveform</vt:lpstr>
      <vt:lpstr>Equation</vt:lpstr>
      <vt:lpstr>Chapter 4: More on Two-Variable Data</vt:lpstr>
      <vt:lpstr>4.2:  Cautions about Correlation &amp; Regression</vt:lpstr>
      <vt:lpstr>Cautions about Correlation &amp; Regression cont.</vt:lpstr>
      <vt:lpstr>Cautions about Correlation &amp; Regression cont.</vt:lpstr>
      <vt:lpstr>Section 4.2 Complete</vt:lpstr>
      <vt:lpstr>Section 4.3:  Relations in Categorical Data</vt:lpstr>
      <vt:lpstr>PowerPoint Presentation</vt:lpstr>
      <vt:lpstr>PowerPoint Presentation</vt:lpstr>
      <vt:lpstr>PowerPoint Presentation</vt:lpstr>
      <vt:lpstr>Simpson’s Paradox:</vt:lpstr>
      <vt:lpstr>An Example of Simpson’s Paradox</vt:lpstr>
      <vt:lpstr>Cont.</vt:lpstr>
      <vt:lpstr>Cont.</vt:lpstr>
      <vt:lpstr>Section 4.3 Complete</vt:lpstr>
      <vt:lpstr>Chapter Review</vt:lpstr>
      <vt:lpstr>PowerPoint Presentation</vt:lpstr>
      <vt:lpstr>PowerPoint Presentation</vt:lpstr>
      <vt:lpstr>PowerPoint Presentation</vt:lpstr>
      <vt:lpstr>PowerPoint Presentation</vt:lpstr>
      <vt:lpstr>Chapter 4 Complete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More on Two-Variable Data</dc:title>
  <dc:creator>NHVRHSD</dc:creator>
  <cp:lastModifiedBy>Administrator</cp:lastModifiedBy>
  <cp:revision>25</cp:revision>
  <dcterms:created xsi:type="dcterms:W3CDTF">2008-09-29T00:26:59Z</dcterms:created>
  <dcterms:modified xsi:type="dcterms:W3CDTF">2013-09-24T14:15:50Z</dcterms:modified>
</cp:coreProperties>
</file>