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handoutMasterIdLst>
    <p:handoutMasterId r:id="rId16"/>
  </p:handoutMasterIdLst>
  <p:sldIdLst>
    <p:sldId id="256" r:id="rId2"/>
    <p:sldId id="258" r:id="rId3"/>
    <p:sldId id="261" r:id="rId4"/>
    <p:sldId id="272" r:id="rId5"/>
    <p:sldId id="292" r:id="rId6"/>
    <p:sldId id="294" r:id="rId7"/>
    <p:sldId id="295" r:id="rId8"/>
    <p:sldId id="296" r:id="rId9"/>
    <p:sldId id="302" r:id="rId10"/>
    <p:sldId id="303" r:id="rId11"/>
    <p:sldId id="304" r:id="rId12"/>
    <p:sldId id="305" r:id="rId13"/>
    <p:sldId id="270"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11"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11"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11"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11"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11" charset="-128"/>
        <a:cs typeface="+mn-cs"/>
      </a:defRPr>
    </a:lvl5pPr>
    <a:lvl6pPr marL="2286000" algn="l" defTabSz="914400" rtl="0" eaLnBrk="1" latinLnBrk="0" hangingPunct="1">
      <a:defRPr kern="1200">
        <a:solidFill>
          <a:schemeClr val="tx1"/>
        </a:solidFill>
        <a:latin typeface="Arial" charset="0"/>
        <a:ea typeface="ＭＳ Ｐゴシック" pitchFamily="-111" charset="-128"/>
        <a:cs typeface="+mn-cs"/>
      </a:defRPr>
    </a:lvl6pPr>
    <a:lvl7pPr marL="2743200" algn="l" defTabSz="914400" rtl="0" eaLnBrk="1" latinLnBrk="0" hangingPunct="1">
      <a:defRPr kern="1200">
        <a:solidFill>
          <a:schemeClr val="tx1"/>
        </a:solidFill>
        <a:latin typeface="Arial" charset="0"/>
        <a:ea typeface="ＭＳ Ｐゴシック" pitchFamily="-111" charset="-128"/>
        <a:cs typeface="+mn-cs"/>
      </a:defRPr>
    </a:lvl7pPr>
    <a:lvl8pPr marL="3200400" algn="l" defTabSz="914400" rtl="0" eaLnBrk="1" latinLnBrk="0" hangingPunct="1">
      <a:defRPr kern="1200">
        <a:solidFill>
          <a:schemeClr val="tx1"/>
        </a:solidFill>
        <a:latin typeface="Arial" charset="0"/>
        <a:ea typeface="ＭＳ Ｐゴシック" pitchFamily="-111" charset="-128"/>
        <a:cs typeface="+mn-cs"/>
      </a:defRPr>
    </a:lvl8pPr>
    <a:lvl9pPr marL="3657600" algn="l" defTabSz="914400" rtl="0" eaLnBrk="1" latinLnBrk="0" hangingPunct="1">
      <a:defRPr kern="1200">
        <a:solidFill>
          <a:schemeClr val="tx1"/>
        </a:solidFill>
        <a:latin typeface="Arial" charset="0"/>
        <a:ea typeface="ＭＳ Ｐゴシック" pitchFamily="-11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9" d="100"/>
          <a:sy n="59" d="100"/>
        </p:scale>
        <p:origin x="-254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3097D2-E6AB-4542-8322-D8CC639C6E4B}" type="slidenum">
              <a:rPr lang="en-US" smtClean="0"/>
              <a:t>‹#›</a:t>
            </a:fld>
            <a:endParaRPr lang="en-US"/>
          </a:p>
        </p:txBody>
      </p:sp>
    </p:spTree>
    <p:extLst>
      <p:ext uri="{BB962C8B-B14F-4D97-AF65-F5344CB8AC3E}">
        <p14:creationId xmlns:p14="http://schemas.microsoft.com/office/powerpoint/2010/main" val="4045301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430245D-0419-4967-A4F1-90C276919CE3}" type="datetime1">
              <a:rPr lang="en-US" altLang="en-US"/>
              <a:pPr>
                <a:defRPr/>
              </a:pPr>
              <a:t>11/11/2015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8643824-0104-44A5-822E-643CB6A782AB}" type="slidenum">
              <a:rPr lang="en-US" altLang="en-US"/>
              <a:pPr>
                <a:defRPr/>
              </a:pPr>
              <a:t>‹#›</a:t>
            </a:fld>
            <a:endParaRPr lang="en-US" altLang="en-US"/>
          </a:p>
        </p:txBody>
      </p:sp>
    </p:spTree>
    <p:extLst>
      <p:ext uri="{BB962C8B-B14F-4D97-AF65-F5344CB8AC3E}">
        <p14:creationId xmlns:p14="http://schemas.microsoft.com/office/powerpoint/2010/main" val="416889330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fld id="{C57C2A82-32DF-4A7A-A5A8-B1F6E209B71C}" type="datetime1">
              <a:rPr lang="en-US" altLang="en-US"/>
              <a:pPr>
                <a:defRPr/>
              </a:pPr>
              <a:t>11/11/2015</a:t>
            </a:fld>
            <a:endParaRPr lang="en-US" alt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279584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fld id="{8C03DBA3-F250-49E5-A9AA-D103A910BB89}" type="datetime1">
              <a:rPr lang="en-US" altLang="en-US"/>
              <a:pPr>
                <a:defRPr/>
              </a:pPr>
              <a:t>11/11/2015</a:t>
            </a:fld>
            <a:endParaRPr lang="en-US" alt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F2BF70DB-7E20-4C62-8913-FF865232AC0A}" type="slidenum">
              <a:rPr lang="en-US" altLang="en-US"/>
              <a:pPr>
                <a:defRPr/>
              </a:pPr>
              <a:t>‹#›</a:t>
            </a:fld>
            <a:endParaRPr lang="en-US" altLang="en-US"/>
          </a:p>
        </p:txBody>
      </p:sp>
    </p:spTree>
    <p:extLst>
      <p:ext uri="{BB962C8B-B14F-4D97-AF65-F5344CB8AC3E}">
        <p14:creationId xmlns:p14="http://schemas.microsoft.com/office/powerpoint/2010/main" val="134302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TextBox 3"/>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fld id="{237B5E74-CB89-4FBC-A325-46D036FDD469}" type="datetime1">
              <a:rPr lang="en-US" altLang="en-US"/>
              <a:pPr>
                <a:defRPr/>
              </a:pPr>
              <a:t>11/11/2015</a:t>
            </a:fld>
            <a:endParaRPr lang="en-US" alt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2D4222D0-8BD5-49D3-B73D-9DA802684EAD}" type="slidenum">
              <a:rPr lang="en-US" altLang="en-US"/>
              <a:pPr>
                <a:defRPr/>
              </a:pPr>
              <a:t>‹#›</a:t>
            </a:fld>
            <a:endParaRPr lang="en-US" altLang="en-US"/>
          </a:p>
        </p:txBody>
      </p:sp>
    </p:spTree>
    <p:extLst>
      <p:ext uri="{BB962C8B-B14F-4D97-AF65-F5344CB8AC3E}">
        <p14:creationId xmlns:p14="http://schemas.microsoft.com/office/powerpoint/2010/main" val="3133701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B2F72012-022D-45F7-BD80-B15726EBE54B}" type="datetime1">
              <a:rPr lang="en-US" altLang="en-US"/>
              <a:pPr>
                <a:defRPr/>
              </a:pPr>
              <a:t>11/11/2015</a:t>
            </a:fld>
            <a:endParaRPr lang="en-US" alt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4E4902DA-9D87-470A-805B-7CD0C24DADB7}" type="slidenum">
              <a:rPr lang="en-US" altLang="en-US"/>
              <a:pPr>
                <a:defRPr/>
              </a:pPr>
              <a:t>‹#›</a:t>
            </a:fld>
            <a:endParaRPr lang="en-US" altLang="en-US"/>
          </a:p>
        </p:txBody>
      </p:sp>
    </p:spTree>
    <p:extLst>
      <p:ext uri="{BB962C8B-B14F-4D97-AF65-F5344CB8AC3E}">
        <p14:creationId xmlns:p14="http://schemas.microsoft.com/office/powerpoint/2010/main" val="325469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4BEAD120-AAE9-401C-A98D-647C156F4902}" type="datetime1">
              <a:rPr lang="en-US" altLang="en-US"/>
              <a:pPr>
                <a:defRPr/>
              </a:pPr>
              <a:t>11/11/2015</a:t>
            </a:fld>
            <a:endParaRPr lang="en-US" alt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extLst>
      <p:ext uri="{BB962C8B-B14F-4D97-AF65-F5344CB8AC3E}">
        <p14:creationId xmlns:p14="http://schemas.microsoft.com/office/powerpoint/2010/main" val="1943735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fld id="{BE80DA73-6874-4563-93AF-7581803C7173}" type="datetime1">
              <a:rPr lang="en-US" altLang="en-US"/>
              <a:pPr>
                <a:defRPr/>
              </a:pPr>
              <a:t>11/11/2015</a:t>
            </a:fld>
            <a:endParaRPr lang="en-US" alt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AECA7B55-28A8-4C6A-B020-E3A651953A87}" type="slidenum">
              <a:rPr lang="en-US" altLang="en-US"/>
              <a:pPr>
                <a:defRPr/>
              </a:pPr>
              <a:t>‹#›</a:t>
            </a:fld>
            <a:endParaRPr lang="en-US" altLang="en-US"/>
          </a:p>
        </p:txBody>
      </p:sp>
    </p:spTree>
    <p:extLst>
      <p:ext uri="{BB962C8B-B14F-4D97-AF65-F5344CB8AC3E}">
        <p14:creationId xmlns:p14="http://schemas.microsoft.com/office/powerpoint/2010/main" val="2521349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C0EDBA30-1227-41B8-B16A-F496D1980159}" type="datetime1">
              <a:rPr lang="en-US" altLang="en-US"/>
              <a:pPr>
                <a:defRPr/>
              </a:pPr>
              <a:t>11/11/2015</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2B192B-AD09-4A2F-9FE8-40A5AE88C124}" type="slidenum">
              <a:rPr lang="en-US" altLang="en-US"/>
              <a:pPr>
                <a:defRPr/>
              </a:pPr>
              <a:t>‹#›</a:t>
            </a:fld>
            <a:endParaRPr lang="en-US" altLang="en-US"/>
          </a:p>
        </p:txBody>
      </p:sp>
    </p:spTree>
    <p:extLst>
      <p:ext uri="{BB962C8B-B14F-4D97-AF65-F5344CB8AC3E}">
        <p14:creationId xmlns:p14="http://schemas.microsoft.com/office/powerpoint/2010/main" val="1479710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fld id="{285D3EAB-56A4-478D-B8F9-894077AB7502}" type="datetime1">
              <a:rPr lang="en-US" altLang="en-US"/>
              <a:pPr>
                <a:defRPr/>
              </a:pPr>
              <a:t>11/11/2015</a:t>
            </a:fld>
            <a:endParaRPr lang="en-US" alt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0FE1AF5B-06C0-475D-8D81-B0E15CC0921A}" type="slidenum">
              <a:rPr lang="en-US" altLang="en-US"/>
              <a:pPr>
                <a:defRPr/>
              </a:pPr>
              <a:t>‹#›</a:t>
            </a:fld>
            <a:endParaRPr lang="en-US" altLang="en-US"/>
          </a:p>
        </p:txBody>
      </p:sp>
    </p:spTree>
    <p:extLst>
      <p:ext uri="{BB962C8B-B14F-4D97-AF65-F5344CB8AC3E}">
        <p14:creationId xmlns:p14="http://schemas.microsoft.com/office/powerpoint/2010/main" val="2740894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dirty="0" smtClean="0"/>
              <a:t>Click icon to add picture</a:t>
            </a:r>
            <a:endParaRPr noProof="0" dirty="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fld id="{1FE63E8D-44C3-4A6D-B6DF-DE36A5ACE510}" type="datetime1">
              <a:rPr lang="en-US" altLang="en-US"/>
              <a:pPr>
                <a:defRPr/>
              </a:pPr>
              <a:t>11/11/2015</a:t>
            </a:fld>
            <a:endParaRPr lang="en-US" alt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DFF41A4C-57EE-445F-AC78-A520FD180EE8}" type="slidenum">
              <a:rPr lang="en-US" altLang="en-US"/>
              <a:pPr>
                <a:defRPr/>
              </a:pPr>
              <a:t>‹#›</a:t>
            </a:fld>
            <a:endParaRPr lang="en-US" altLang="en-US"/>
          </a:p>
        </p:txBody>
      </p:sp>
    </p:spTree>
    <p:extLst>
      <p:ext uri="{BB962C8B-B14F-4D97-AF65-F5344CB8AC3E}">
        <p14:creationId xmlns:p14="http://schemas.microsoft.com/office/powerpoint/2010/main" val="31832501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2400" b="1" smtClean="0">
                <a:solidFill>
                  <a:srgbClr val="C7EEEC"/>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fld id="{4325D86F-3BD9-4649-A7CE-24BDC846BFB7}" type="datetime1">
              <a:rPr lang="en-US" altLang="en-US"/>
              <a:pPr>
                <a:defRPr/>
              </a:pPr>
              <a:t>11/11/2015</a:t>
            </a:fld>
            <a:endParaRPr lang="en-US" alt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3AB4B023-1D0A-4DEA-BE4F-7E6C39F6942D}" type="slidenum">
              <a:rPr lang="en-US" altLang="en-US"/>
              <a:pPr>
                <a:defRPr/>
              </a:pPr>
              <a:t>‹#›</a:t>
            </a:fld>
            <a:endParaRPr lang="en-US" altLang="en-US"/>
          </a:p>
        </p:txBody>
      </p:sp>
    </p:spTree>
    <p:extLst>
      <p:ext uri="{BB962C8B-B14F-4D97-AF65-F5344CB8AC3E}">
        <p14:creationId xmlns:p14="http://schemas.microsoft.com/office/powerpoint/2010/main" val="3560138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EDB71B0F-FCFD-422B-B6DA-E76AA0E705E8}" type="datetime1">
              <a:rPr lang="en-US" altLang="en-US"/>
              <a:pPr>
                <a:defRPr/>
              </a:pPr>
              <a:t>11/11/2015</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F592ACE-CB67-4019-8D0B-DE598FD44FCB}" type="slidenum">
              <a:rPr lang="en-US" altLang="en-US"/>
              <a:pPr>
                <a:defRPr/>
              </a:pPr>
              <a:t>‹#›</a:t>
            </a:fld>
            <a:endParaRPr lang="en-US" altLang="en-US"/>
          </a:p>
        </p:txBody>
      </p:sp>
    </p:spTree>
    <p:extLst>
      <p:ext uri="{BB962C8B-B14F-4D97-AF65-F5344CB8AC3E}">
        <p14:creationId xmlns:p14="http://schemas.microsoft.com/office/powerpoint/2010/main" val="424533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fld id="{72CC15E9-B66E-437E-A307-75B80BB7103A}" type="datetime1">
              <a:rPr lang="en-US" altLang="en-US"/>
              <a:pPr>
                <a:defRPr/>
              </a:pPr>
              <a:t>11/11/2015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5EF43F6-E84F-4A7C-9C0E-6C75E7DD4096}" type="slidenum">
              <a:rPr lang="en-US" altLang="en-US"/>
              <a:pPr>
                <a:defRPr/>
              </a:pPr>
              <a:t>‹#›</a:t>
            </a:fld>
            <a:endParaRPr lang="en-US" altLang="en-US"/>
          </a:p>
        </p:txBody>
      </p:sp>
    </p:spTree>
    <p:extLst>
      <p:ext uri="{BB962C8B-B14F-4D97-AF65-F5344CB8AC3E}">
        <p14:creationId xmlns:p14="http://schemas.microsoft.com/office/powerpoint/2010/main" val="24464113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fld id="{F2867B9E-586E-4483-A4E6-144B244AD36F}" type="datetime1">
              <a:rPr lang="en-US" altLang="en-US"/>
              <a:pPr>
                <a:defRPr/>
              </a:pPr>
              <a:t>11/11/2015</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EA0EA2B-D4D8-43C0-8134-06C77BFB5491}" type="slidenum">
              <a:rPr lang="en-US" altLang="en-US"/>
              <a:pPr>
                <a:defRPr/>
              </a:pPr>
              <a:t>‹#›</a:t>
            </a:fld>
            <a:endParaRPr lang="en-US" altLang="en-US"/>
          </a:p>
        </p:txBody>
      </p:sp>
    </p:spTree>
    <p:extLst>
      <p:ext uri="{BB962C8B-B14F-4D97-AF65-F5344CB8AC3E}">
        <p14:creationId xmlns:p14="http://schemas.microsoft.com/office/powerpoint/2010/main" val="3951651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TextBox 5"/>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B643DAA1-886B-45B5-9FD2-6B81E90A5DA5}" type="datetime1">
              <a:rPr lang="en-US" altLang="en-US"/>
              <a:pPr>
                <a:defRPr/>
              </a:pPr>
              <a:t>11/11/2015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E61CB0-BA66-4188-A41B-E51D1D2B1EB2}" type="slidenum">
              <a:rPr lang="en-US" altLang="en-US"/>
              <a:pPr>
                <a:defRPr/>
              </a:pPr>
              <a:t>‹#›</a:t>
            </a:fld>
            <a:endParaRPr lang="en-US" altLang="en-US"/>
          </a:p>
        </p:txBody>
      </p:sp>
    </p:spTree>
    <p:extLst>
      <p:ext uri="{BB962C8B-B14F-4D97-AF65-F5344CB8AC3E}">
        <p14:creationId xmlns:p14="http://schemas.microsoft.com/office/powerpoint/2010/main" val="3443497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TextBox 9"/>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5400" b="1" smtClean="0">
                <a:solidFill>
                  <a:srgbClr val="C7EEEC"/>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dirty="0" smtClean="0"/>
              <a:t>Click icon to add picture</a:t>
            </a:r>
            <a:endParaRPr noProof="0" dirty="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fld id="{888B285F-E263-4D3E-AB32-5D2A6BE98A05}" type="datetime1">
              <a:rPr lang="en-US" altLang="en-US"/>
              <a:pPr>
                <a:defRPr/>
              </a:pPr>
              <a:t>11/11/2015</a:t>
            </a:fld>
            <a:endParaRPr lang="en-US" alt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extLst>
      <p:ext uri="{BB962C8B-B14F-4D97-AF65-F5344CB8AC3E}">
        <p14:creationId xmlns:p14="http://schemas.microsoft.com/office/powerpoint/2010/main" val="399923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TextBox 4"/>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4000" b="1" smtClean="0">
                <a:solidFill>
                  <a:srgbClr val="C7EEEC"/>
                </a:solidFill>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fld id="{5B1A5599-18B5-4371-BFED-9B736C28BA3A}" type="datetime1">
              <a:rPr lang="en-US" altLang="en-US"/>
              <a:pPr>
                <a:defRPr/>
              </a:pPr>
              <a:t>11/11/2015</a:t>
            </a:fld>
            <a:endParaRPr lang="en-US" alt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5AD14217-9D9A-4156-9D64-6D676282DC3F}" type="slidenum">
              <a:rPr lang="en-US" altLang="en-US"/>
              <a:pPr>
                <a:defRPr/>
              </a:pPr>
              <a:t>‹#›</a:t>
            </a:fld>
            <a:endParaRPr lang="en-US" altLang="en-US"/>
          </a:p>
        </p:txBody>
      </p:sp>
    </p:spTree>
    <p:extLst>
      <p:ext uri="{BB962C8B-B14F-4D97-AF65-F5344CB8AC3E}">
        <p14:creationId xmlns:p14="http://schemas.microsoft.com/office/powerpoint/2010/main" val="410205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fld id="{39F8EA36-6718-4224-B429-CF2F64CBAD9C}" type="datetime1">
              <a:rPr lang="en-US" altLang="en-US"/>
              <a:pPr>
                <a:defRPr/>
              </a:pPr>
              <a:t>11/11/2015</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72B33C7-197D-45A0-B5D5-E3D1081BBAF5}" type="slidenum">
              <a:rPr lang="en-US" altLang="en-US"/>
              <a:pPr>
                <a:defRPr/>
              </a:pPr>
              <a:t>‹#›</a:t>
            </a:fld>
            <a:endParaRPr lang="en-US" altLang="en-US"/>
          </a:p>
        </p:txBody>
      </p:sp>
    </p:spTree>
    <p:extLst>
      <p:ext uri="{BB962C8B-B14F-4D97-AF65-F5344CB8AC3E}">
        <p14:creationId xmlns:p14="http://schemas.microsoft.com/office/powerpoint/2010/main" val="2239809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TextBox 7"/>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fld id="{661B2075-F542-4B6F-AB18-B0BB16FCD642}" type="datetime1">
              <a:rPr lang="en-US" altLang="en-US"/>
              <a:pPr>
                <a:defRPr/>
              </a:pPr>
              <a:t>11/11/2015</a:t>
            </a:fld>
            <a:endParaRPr lang="en-US" alt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F297E04A-27C3-4F7E-B5D7-6C074D085A00}" type="slidenum">
              <a:rPr lang="en-US" altLang="en-US"/>
              <a:pPr>
                <a:defRPr/>
              </a:pPr>
              <a:t>‹#›</a:t>
            </a:fld>
            <a:endParaRPr lang="en-US" altLang="en-US"/>
          </a:p>
        </p:txBody>
      </p:sp>
    </p:spTree>
    <p:extLst>
      <p:ext uri="{BB962C8B-B14F-4D97-AF65-F5344CB8AC3E}">
        <p14:creationId xmlns:p14="http://schemas.microsoft.com/office/powerpoint/2010/main" val="2733590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fld id="{E4D8151D-7BF2-475A-8B4E-235AF4084BE9}" type="datetime1">
              <a:rPr lang="en-US" altLang="en-US"/>
              <a:pPr>
                <a:defRPr/>
              </a:pPr>
              <a:t>11/11/2015</a:t>
            </a:fld>
            <a:endParaRPr lang="en-US" alt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A32EE249-63C9-429D-B956-903D0E3A0323}" type="slidenum">
              <a:rPr lang="en-US" altLang="en-US"/>
              <a:pPr>
                <a:defRPr/>
              </a:pPr>
              <a:t>‹#›</a:t>
            </a:fld>
            <a:endParaRPr lang="en-US" altLang="en-US"/>
          </a:p>
        </p:txBody>
      </p:sp>
    </p:spTree>
    <p:extLst>
      <p:ext uri="{BB962C8B-B14F-4D97-AF65-F5344CB8AC3E}">
        <p14:creationId xmlns:p14="http://schemas.microsoft.com/office/powerpoint/2010/main" val="3927603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TextBox 6"/>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ea typeface="ＭＳ Ｐゴシック" pitchFamily="-111" charset="-128"/>
              </a:defRPr>
            </a:lvl1pPr>
            <a:lvl2pPr marL="742950" indent="-285750" eaLnBrk="0" hangingPunct="0">
              <a:defRPr>
                <a:solidFill>
                  <a:schemeClr val="tx1"/>
                </a:solidFill>
                <a:latin typeface="Arial" charset="0"/>
                <a:ea typeface="ＭＳ Ｐゴシック" pitchFamily="-111" charset="-128"/>
              </a:defRPr>
            </a:lvl2pPr>
            <a:lvl3pPr marL="1143000" indent="-228600" eaLnBrk="0" hangingPunct="0">
              <a:defRPr>
                <a:solidFill>
                  <a:schemeClr val="tx1"/>
                </a:solidFill>
                <a:latin typeface="Arial" charset="0"/>
                <a:ea typeface="ＭＳ Ｐゴシック" pitchFamily="-111" charset="-128"/>
              </a:defRPr>
            </a:lvl3pPr>
            <a:lvl4pPr marL="1600200" indent="-228600" eaLnBrk="0" hangingPunct="0">
              <a:defRPr>
                <a:solidFill>
                  <a:schemeClr val="tx1"/>
                </a:solidFill>
                <a:latin typeface="Arial" charset="0"/>
                <a:ea typeface="ＭＳ Ｐゴシック" pitchFamily="-111" charset="-128"/>
              </a:defRPr>
            </a:lvl4pPr>
            <a:lvl5pPr marL="2057400" indent="-228600" eaLnBrk="0" hangingPunct="0">
              <a:defRPr>
                <a:solidFill>
                  <a:schemeClr val="tx1"/>
                </a:solidFill>
                <a:latin typeface="Arial" charset="0"/>
                <a:ea typeface="ＭＳ Ｐゴシック" pitchFamily="-111"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11"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11"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11"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11" charset="-128"/>
              </a:defRPr>
            </a:lvl9pPr>
          </a:lstStyle>
          <a:p>
            <a:pPr eaLnBrk="1" hangingPunct="1">
              <a:defRPr/>
            </a:pPr>
            <a:r>
              <a:rPr lang="en-US" altLang="en-US" sz="3600" b="1" smtClean="0">
                <a:solidFill>
                  <a:srgbClr val="C7EEEC"/>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fld id="{0AC3A917-F27D-4420-B2F8-5B3C3B394E72}" type="datetime1">
              <a:rPr lang="en-US" altLang="en-US"/>
              <a:pPr>
                <a:defRPr/>
              </a:pPr>
              <a:t>11/11/2015</a:t>
            </a:fld>
            <a:endParaRPr lang="en-US" alt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6B3501BB-B539-4D59-8DAA-ACC274BD3CC7}" type="slidenum">
              <a:rPr lang="en-US" altLang="en-US"/>
              <a:pPr>
                <a:defRPr/>
              </a:pPr>
              <a:t>‹#›</a:t>
            </a:fld>
            <a:endParaRPr lang="en-US" altLang="en-US"/>
          </a:p>
        </p:txBody>
      </p:sp>
    </p:spTree>
    <p:extLst>
      <p:ext uri="{BB962C8B-B14F-4D97-AF65-F5344CB8AC3E}">
        <p14:creationId xmlns:p14="http://schemas.microsoft.com/office/powerpoint/2010/main" val="921455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100">
                <a:solidFill>
                  <a:srgbClr val="595959"/>
                </a:solidFill>
              </a:defRPr>
            </a:lvl1pPr>
          </a:lstStyle>
          <a:p>
            <a:pPr>
              <a:defRPr/>
            </a:pPr>
            <a:fld id="{7C9E42D8-FF82-4A4C-BCBB-49567EEEC176}" type="datetime1">
              <a:rPr lang="en-US" altLang="en-US"/>
              <a:pPr>
                <a:defRPr/>
              </a:pPr>
              <a:t>11/11/2015</a:t>
            </a:fld>
            <a:endParaRPr lang="en-US" alt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fontAlgn="auto">
              <a:spcBef>
                <a:spcPts val="0"/>
              </a:spcBef>
              <a:spcAft>
                <a:spcPts val="0"/>
              </a:spcAft>
              <a:defRPr sz="1100">
                <a:solidFill>
                  <a:schemeClr val="tx1">
                    <a:lumMod val="65000"/>
                    <a:lumOff val="3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pPr>
              <a:defRPr/>
            </a:pPr>
            <a:fld id="{9BC722FB-E5CA-41EC-85AD-758BCB326C3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41" r:id="rId1"/>
    <p:sldLayoutId id="2147485142" r:id="rId2"/>
    <p:sldLayoutId id="2147485143" r:id="rId3"/>
    <p:sldLayoutId id="2147485144" r:id="rId4"/>
    <p:sldLayoutId id="2147485145" r:id="rId5"/>
    <p:sldLayoutId id="2147485146" r:id="rId6"/>
    <p:sldLayoutId id="2147485147" r:id="rId7"/>
    <p:sldLayoutId id="2147485148" r:id="rId8"/>
    <p:sldLayoutId id="2147485149" r:id="rId9"/>
    <p:sldLayoutId id="2147485150" r:id="rId10"/>
    <p:sldLayoutId id="2147485151" r:id="rId11"/>
    <p:sldLayoutId id="2147485152" r:id="rId12"/>
    <p:sldLayoutId id="2147485153" r:id="rId13"/>
    <p:sldLayoutId id="2147485154" r:id="rId14"/>
    <p:sldLayoutId id="2147485155" r:id="rId15"/>
    <p:sldLayoutId id="2147485156" r:id="rId16"/>
    <p:sldLayoutId id="2147485157" r:id="rId17"/>
    <p:sldLayoutId id="2147485158" r:id="rId18"/>
    <p:sldLayoutId id="2147485159" r:id="rId19"/>
    <p:sldLayoutId id="2147485160"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6pPr>
      <a:lvl7pPr marL="9144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7pPr>
      <a:lvl8pPr marL="13716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8pPr>
      <a:lvl9pPr marL="1828800" algn="l" rtl="0" fontAlgn="base">
        <a:spcBef>
          <a:spcPct val="0"/>
        </a:spcBef>
        <a:spcAft>
          <a:spcPct val="0"/>
        </a:spcAft>
        <a:defRPr sz="3600">
          <a:solidFill>
            <a:schemeClr val="accent1"/>
          </a:solidFill>
          <a:latin typeface="Rockwell" charset="0"/>
          <a:ea typeface="ＭＳ Ｐゴシック" charset="-128"/>
          <a:cs typeface="ＭＳ Ｐゴシック"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11" charset="2"/>
        <a:buChar char="n"/>
        <a:defRPr sz="2000" kern="1200">
          <a:solidFill>
            <a:srgbClr val="595959"/>
          </a:solidFill>
          <a:latin typeface="+mn-lt"/>
          <a:ea typeface="ＭＳ Ｐゴシック" charset="-128"/>
          <a:cs typeface="ＭＳ Ｐゴシック" charset="-128"/>
        </a:defRPr>
      </a:lvl1pPr>
      <a:lvl2pPr marL="457200" indent="-228600" algn="l" rtl="0" eaLnBrk="0" fontAlgn="base" hangingPunct="0">
        <a:spcBef>
          <a:spcPts val="600"/>
        </a:spcBef>
        <a:spcAft>
          <a:spcPct val="0"/>
        </a:spcAft>
        <a:buClr>
          <a:srgbClr val="C7EEEC"/>
        </a:buClr>
        <a:buSzPct val="75000"/>
        <a:buFont typeface="Wingdings" pitchFamily="-111" charset="2"/>
        <a:buChar char="n"/>
        <a:defRPr kern="1200">
          <a:solidFill>
            <a:srgbClr val="595959"/>
          </a:solidFill>
          <a:latin typeface="+mn-lt"/>
          <a:ea typeface="ＭＳ Ｐゴシック" charset="-128"/>
          <a:cs typeface="+mn-cs"/>
        </a:defRPr>
      </a:lvl2pPr>
      <a:lvl3pPr marL="685800" indent="-228600" algn="l" rtl="0" eaLnBrk="0" fontAlgn="base" hangingPunct="0">
        <a:spcBef>
          <a:spcPts val="600"/>
        </a:spcBef>
        <a:spcAft>
          <a:spcPct val="0"/>
        </a:spcAft>
        <a:buClr>
          <a:schemeClr val="accent1"/>
        </a:buClr>
        <a:buSzPct val="75000"/>
        <a:buFont typeface="Wingdings" pitchFamily="-111" charset="2"/>
        <a:buChar char="n"/>
        <a:defRPr kern="1200">
          <a:solidFill>
            <a:srgbClr val="595959"/>
          </a:solidFill>
          <a:latin typeface="+mn-lt"/>
          <a:ea typeface="ＭＳ Ｐゴシック" charset="-128"/>
          <a:cs typeface="+mn-cs"/>
        </a:defRPr>
      </a:lvl3pPr>
      <a:lvl4pPr marL="914400" indent="-228600" algn="l" rtl="0" eaLnBrk="0" fontAlgn="base" hangingPunct="0">
        <a:spcBef>
          <a:spcPts val="600"/>
        </a:spcBef>
        <a:spcAft>
          <a:spcPct val="0"/>
        </a:spcAft>
        <a:buClr>
          <a:srgbClr val="C7EEEC"/>
        </a:buClr>
        <a:buSzPct val="75000"/>
        <a:buFont typeface="Wingdings" pitchFamily="-111" charset="2"/>
        <a:buChar char="n"/>
        <a:defRPr kern="1200">
          <a:solidFill>
            <a:srgbClr val="595959"/>
          </a:solidFill>
          <a:latin typeface="+mn-lt"/>
          <a:ea typeface="ＭＳ Ｐゴシック" charset="-128"/>
          <a:cs typeface="+mn-cs"/>
        </a:defRPr>
      </a:lvl4pPr>
      <a:lvl5pPr marL="1143000" indent="-228600" algn="l" rtl="0" eaLnBrk="0" fontAlgn="base" hangingPunct="0">
        <a:spcBef>
          <a:spcPts val="600"/>
        </a:spcBef>
        <a:spcAft>
          <a:spcPct val="0"/>
        </a:spcAft>
        <a:buClr>
          <a:schemeClr val="accent1"/>
        </a:buClr>
        <a:buSzPct val="75000"/>
        <a:buFont typeface="Wingdings" pitchFamily="-111" charset="2"/>
        <a:buChar char="n"/>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0.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0.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22"/>
          <p:cNvSpPr txBox="1">
            <a:spLocks/>
          </p:cNvSpPr>
          <p:nvPr/>
        </p:nvSpPr>
        <p:spPr bwMode="auto">
          <a:xfrm>
            <a:off x="190500" y="4487863"/>
            <a:ext cx="86487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defTabSz="914400" eaLnBrk="1" hangingPunct="1">
              <a:spcBef>
                <a:spcPct val="0"/>
              </a:spcBef>
              <a:buClrTx/>
              <a:buSzTx/>
              <a:buFontTx/>
              <a:buNone/>
            </a:pPr>
            <a:r>
              <a:rPr lang="en-US" altLang="en-US" sz="3000" b="1" dirty="0">
                <a:solidFill>
                  <a:srgbClr val="E81F30"/>
                </a:solidFill>
              </a:rPr>
              <a:t>Chapter </a:t>
            </a:r>
            <a:r>
              <a:rPr lang="en-US" altLang="en-US" sz="3000" b="1" dirty="0" smtClean="0">
                <a:solidFill>
                  <a:srgbClr val="E81F30"/>
                </a:solidFill>
              </a:rPr>
              <a:t>7: </a:t>
            </a:r>
            <a:r>
              <a:rPr lang="en-US" altLang="en-US" sz="3000" b="1" dirty="0">
                <a:solidFill>
                  <a:srgbClr val="E81F30"/>
                </a:solidFill>
              </a:rPr>
              <a:t>Sampling Distributions</a:t>
            </a:r>
          </a:p>
        </p:txBody>
      </p:sp>
      <p:sp>
        <p:nvSpPr>
          <p:cNvPr id="22532" name="Subtitle 123"/>
          <p:cNvSpPr txBox="1">
            <a:spLocks/>
          </p:cNvSpPr>
          <p:nvPr/>
        </p:nvSpPr>
        <p:spPr bwMode="auto">
          <a:xfrm>
            <a:off x="357188" y="5084763"/>
            <a:ext cx="8482012"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defTabSz="914400" eaLnBrk="1" hangingPunct="1">
              <a:spcBef>
                <a:spcPts val="300"/>
              </a:spcBef>
              <a:buFont typeface="Wingdings" pitchFamily="-111" charset="2"/>
              <a:buNone/>
            </a:pPr>
            <a:r>
              <a:rPr lang="en-US" altLang="en-US" b="1" dirty="0">
                <a:solidFill>
                  <a:srgbClr val="E81F30"/>
                </a:solidFill>
              </a:rPr>
              <a:t>Section </a:t>
            </a:r>
            <a:r>
              <a:rPr lang="en-US" altLang="en-US" b="1" dirty="0" smtClean="0">
                <a:solidFill>
                  <a:srgbClr val="E81F30"/>
                </a:solidFill>
              </a:rPr>
              <a:t>7.1</a:t>
            </a:r>
            <a:endParaRPr lang="en-US" altLang="en-US" b="1" dirty="0">
              <a:solidFill>
                <a:srgbClr val="E81F30"/>
              </a:solidFill>
            </a:endParaRPr>
          </a:p>
          <a:p>
            <a:pPr defTabSz="914400" eaLnBrk="1" hangingPunct="1">
              <a:spcBef>
                <a:spcPts val="300"/>
              </a:spcBef>
              <a:buFont typeface="Wingdings" pitchFamily="-111" charset="2"/>
              <a:buNone/>
            </a:pPr>
            <a:r>
              <a:rPr lang="en-US" altLang="en-US" b="1" dirty="0">
                <a:solidFill>
                  <a:srgbClr val="E81F30"/>
                </a:solidFill>
              </a:rPr>
              <a:t>What is a Sampling Distribution?</a:t>
            </a:r>
            <a:endParaRPr lang="en-US" altLang="en-US" sz="1600" b="1" dirty="0">
              <a:solidFill>
                <a:srgbClr val="E81F30"/>
              </a:solidFill>
            </a:endParaRPr>
          </a:p>
        </p:txBody>
      </p:sp>
      <p:sp>
        <p:nvSpPr>
          <p:cNvPr id="2" name="Subtitle 1"/>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Vertical Text Placeholder 2"/>
          <p:cNvSpPr>
            <a:spLocks noGrp="1"/>
          </p:cNvSpPr>
          <p:nvPr>
            <p:ph type="body" orient="vert" idx="1"/>
          </p:nvPr>
        </p:nvSpPr>
        <p:spPr>
          <a:xfrm rot="16200000">
            <a:off x="3196431" y="-2442368"/>
            <a:ext cx="2408237" cy="8013700"/>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Describing Sampling Distributions</a:t>
            </a:r>
            <a:endParaRPr lang="en-US" altLang="en-US" sz="2400" smtClean="0">
              <a:solidFill>
                <a:srgbClr val="000000"/>
              </a:solidFill>
              <a:ea typeface="ＭＳ Ｐゴシック" pitchFamily="-111" charset="-128"/>
            </a:endParaRPr>
          </a:p>
        </p:txBody>
      </p:sp>
      <p:sp>
        <p:nvSpPr>
          <p:cNvPr id="31747"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31748" name="TextBox 12"/>
          <p:cNvSpPr txBox="1">
            <a:spLocks noChangeArrowheads="1"/>
          </p:cNvSpPr>
          <p:nvPr/>
        </p:nvSpPr>
        <p:spPr bwMode="auto">
          <a:xfrm>
            <a:off x="388938" y="885825"/>
            <a:ext cx="78994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b="1">
                <a:solidFill>
                  <a:srgbClr val="E81F30"/>
                </a:solidFill>
              </a:rPr>
              <a:t>Spread: Low variability is better!</a:t>
            </a:r>
          </a:p>
          <a:p>
            <a:pPr eaLnBrk="1" hangingPunct="1">
              <a:spcBef>
                <a:spcPct val="0"/>
              </a:spcBef>
              <a:buClrTx/>
              <a:buSzTx/>
              <a:buFontTx/>
              <a:buNone/>
            </a:pPr>
            <a:r>
              <a:rPr lang="en-US" altLang="en-US" sz="1600">
                <a:solidFill>
                  <a:schemeClr val="tx1"/>
                </a:solidFill>
              </a:rPr>
              <a:t>To get a trustworthy estimate of an unknown population parameter, start by using a statistic that’s an unbiased estimator. This ensures that you won’t tend to overestimate or underestimate. Unfortunately, using an unbiased estimator doesn’t guarantee that the value of your statistic will be close to the actual parameter value.</a:t>
            </a:r>
          </a:p>
        </p:txBody>
      </p:sp>
      <p:sp>
        <p:nvSpPr>
          <p:cNvPr id="9" name="TextBox 8"/>
          <p:cNvSpPr txBox="1">
            <a:spLocks noChangeArrowheads="1"/>
          </p:cNvSpPr>
          <p:nvPr/>
        </p:nvSpPr>
        <p:spPr bwMode="auto">
          <a:xfrm>
            <a:off x="927100" y="4340225"/>
            <a:ext cx="6988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Larger samples have a clear advantage over smaller samples. They are much more likely to produce an estimate close to the true value of the parameter. </a:t>
            </a:r>
          </a:p>
        </p:txBody>
      </p:sp>
      <p:grpSp>
        <p:nvGrpSpPr>
          <p:cNvPr id="2" name="Group 18"/>
          <p:cNvGrpSpPr>
            <a:grpSpLocks/>
          </p:cNvGrpSpPr>
          <p:nvPr/>
        </p:nvGrpSpPr>
        <p:grpSpPr bwMode="auto">
          <a:xfrm>
            <a:off x="393700" y="5202238"/>
            <a:ext cx="8423275" cy="1171575"/>
            <a:chOff x="-242149" y="4910988"/>
            <a:chExt cx="8422734" cy="1173249"/>
          </a:xfrm>
        </p:grpSpPr>
        <p:sp>
          <p:nvSpPr>
            <p:cNvPr id="11" name="TextBox 10"/>
            <p:cNvSpPr txBox="1"/>
            <p:nvPr/>
          </p:nvSpPr>
          <p:spPr bwMode="auto">
            <a:xfrm>
              <a:off x="-242149" y="5252788"/>
              <a:ext cx="8422734" cy="831449"/>
            </a:xfrm>
            <a:prstGeom prst="rect">
              <a:avLst/>
            </a:prstGeom>
            <a:solidFill>
              <a:srgbClr val="FAEDB8"/>
            </a:solidFill>
          </p:spPr>
          <p:style>
            <a:lnRef idx="1">
              <a:schemeClr val="accent5"/>
            </a:lnRef>
            <a:fillRef idx="2">
              <a:schemeClr val="accent5"/>
            </a:fillRef>
            <a:effectRef idx="1">
              <a:schemeClr val="accent5"/>
            </a:effectRef>
            <a:fontRef idx="minor">
              <a:schemeClr val="dk1"/>
            </a:fontRef>
          </p:style>
          <p:txBody>
            <a:bodyPr>
              <a:spAutoFit/>
            </a:bodyPr>
            <a:lstStyle>
              <a:lvl1pPr marL="342900" indent="-342900"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spcAft>
                  <a:spcPts val="1200"/>
                </a:spcAft>
                <a:defRPr/>
              </a:pPr>
              <a:r>
                <a:rPr lang="en-US" altLang="en-US" sz="1600" dirty="0" smtClean="0">
                  <a:solidFill>
                    <a:srgbClr val="000000"/>
                  </a:solidFill>
                </a:rPr>
                <a:t>The </a:t>
              </a:r>
              <a:r>
                <a:rPr lang="en-US" altLang="en-US" sz="1600" b="1" dirty="0" smtClean="0">
                  <a:solidFill>
                    <a:srgbClr val="000000"/>
                  </a:solidFill>
                </a:rPr>
                <a:t>variability of a statistic </a:t>
              </a:r>
              <a:r>
                <a:rPr lang="en-US" altLang="en-US" sz="1600" dirty="0" smtClean="0">
                  <a:solidFill>
                    <a:srgbClr val="000000"/>
                  </a:solidFill>
                </a:rPr>
                <a:t>is described by the spread of its sampling distribution. This spread is determined primarily by the size of the random sample. Larger samples give smaller spread. </a:t>
              </a:r>
            </a:p>
          </p:txBody>
        </p:sp>
        <p:sp>
          <p:nvSpPr>
            <p:cNvPr id="12" name="TextBox 11"/>
            <p:cNvSpPr txBox="1"/>
            <p:nvPr/>
          </p:nvSpPr>
          <p:spPr bwMode="auto">
            <a:xfrm>
              <a:off x="782442" y="4910988"/>
              <a:ext cx="6496666" cy="338554"/>
            </a:xfrm>
            <a:prstGeom prst="rect">
              <a:avLst/>
            </a:prstGeom>
            <a:solidFill>
              <a:schemeClr val="tx2"/>
            </a:solidFill>
          </p:spPr>
          <p:style>
            <a:lnRef idx="0">
              <a:schemeClr val="accent6"/>
            </a:lnRef>
            <a:fillRef idx="3">
              <a:schemeClr val="accent6"/>
            </a:fillRef>
            <a:effectRef idx="3">
              <a:schemeClr val="accent6"/>
            </a:effectRef>
            <a:fontRef idx="minor">
              <a:schemeClr val="lt1"/>
            </a:fontRef>
          </p:style>
          <p:txBody>
            <a:bodyPr>
              <a:spAutoFit/>
            </a:bodyPr>
            <a:lstStyle/>
            <a:p>
              <a:pPr algn="ctr" fontAlgn="auto">
                <a:spcBef>
                  <a:spcPts val="0"/>
                </a:spcBef>
                <a:spcAft>
                  <a:spcPts val="0"/>
                </a:spcAft>
                <a:defRPr/>
              </a:pPr>
              <a:r>
                <a:rPr lang="en-US" sz="1600" b="1" dirty="0"/>
                <a:t>Variability of a Statistic</a:t>
              </a:r>
            </a:p>
          </p:txBody>
        </p:sp>
      </p:grpSp>
      <p:grpSp>
        <p:nvGrpSpPr>
          <p:cNvPr id="3" name="Group 16"/>
          <p:cNvGrpSpPr>
            <a:grpSpLocks/>
          </p:cNvGrpSpPr>
          <p:nvPr/>
        </p:nvGrpSpPr>
        <p:grpSpPr bwMode="auto">
          <a:xfrm>
            <a:off x="1173163" y="2225675"/>
            <a:ext cx="5873750" cy="2179638"/>
            <a:chOff x="1630581" y="2406120"/>
            <a:chExt cx="5227415" cy="1940102"/>
          </a:xfrm>
        </p:grpSpPr>
        <p:pic>
          <p:nvPicPr>
            <p:cNvPr id="31752" name="Picture 13" descr="Screen shot 2010-11-04 at 2.35.23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0581" y="2406120"/>
              <a:ext cx="5142752" cy="1940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3" name="TextBox 14"/>
            <p:cNvSpPr txBox="1">
              <a:spLocks noChangeArrowheads="1"/>
            </p:cNvSpPr>
            <p:nvPr/>
          </p:nvSpPr>
          <p:spPr bwMode="auto">
            <a:xfrm>
              <a:off x="3372784" y="2406120"/>
              <a:ext cx="8873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i="1">
                  <a:solidFill>
                    <a:schemeClr val="tx1"/>
                  </a:solidFill>
                </a:rPr>
                <a:t>n</a:t>
              </a:r>
              <a:r>
                <a:rPr lang="en-US" altLang="en-US" sz="1800">
                  <a:solidFill>
                    <a:schemeClr val="tx1"/>
                  </a:solidFill>
                </a:rPr>
                <a:t>=100</a:t>
              </a:r>
              <a:endParaRPr lang="en-US" altLang="en-US" sz="1800" i="1">
                <a:solidFill>
                  <a:schemeClr val="tx1"/>
                </a:solidFill>
              </a:endParaRPr>
            </a:p>
          </p:txBody>
        </p:sp>
        <p:sp>
          <p:nvSpPr>
            <p:cNvPr id="31754" name="TextBox 15"/>
            <p:cNvSpPr txBox="1">
              <a:spLocks noChangeArrowheads="1"/>
            </p:cNvSpPr>
            <p:nvPr/>
          </p:nvSpPr>
          <p:spPr bwMode="auto">
            <a:xfrm>
              <a:off x="5842233" y="2406120"/>
              <a:ext cx="1015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i="1">
                  <a:solidFill>
                    <a:schemeClr val="tx1"/>
                  </a:solidFill>
                </a:rPr>
                <a:t>n=1000</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Vertical Text Placeholder 2"/>
          <p:cNvSpPr>
            <a:spLocks noGrp="1"/>
          </p:cNvSpPr>
          <p:nvPr>
            <p:ph type="body" orient="vert" idx="1"/>
          </p:nvPr>
        </p:nvSpPr>
        <p:spPr>
          <a:xfrm rot="16200000">
            <a:off x="3196431" y="-2442368"/>
            <a:ext cx="2408237" cy="8013700"/>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Describing Sampling Distributions</a:t>
            </a:r>
            <a:endParaRPr lang="en-US" altLang="en-US" sz="2400" smtClean="0">
              <a:solidFill>
                <a:srgbClr val="000000"/>
              </a:solidFill>
              <a:ea typeface="ＭＳ Ｐゴシック" pitchFamily="-111" charset="-128"/>
            </a:endParaRPr>
          </a:p>
        </p:txBody>
      </p:sp>
      <p:sp>
        <p:nvSpPr>
          <p:cNvPr id="32771"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32772" name="TextBox 12"/>
          <p:cNvSpPr txBox="1">
            <a:spLocks noChangeArrowheads="1"/>
          </p:cNvSpPr>
          <p:nvPr/>
        </p:nvSpPr>
        <p:spPr bwMode="auto">
          <a:xfrm>
            <a:off x="388938" y="839788"/>
            <a:ext cx="7899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b="1">
                <a:solidFill>
                  <a:srgbClr val="E81F30"/>
                </a:solidFill>
              </a:rPr>
              <a:t>Bias, variability, and shape</a:t>
            </a:r>
          </a:p>
          <a:p>
            <a:pPr eaLnBrk="1" hangingPunct="1">
              <a:spcBef>
                <a:spcPct val="0"/>
              </a:spcBef>
              <a:buClrTx/>
              <a:buSzTx/>
              <a:buFontTx/>
              <a:buNone/>
            </a:pPr>
            <a:endParaRPr lang="en-US" altLang="en-US" sz="1800">
              <a:solidFill>
                <a:schemeClr val="tx1"/>
              </a:solidFill>
            </a:endParaRPr>
          </a:p>
          <a:p>
            <a:pPr eaLnBrk="1" hangingPunct="1">
              <a:spcBef>
                <a:spcPct val="0"/>
              </a:spcBef>
              <a:buClrTx/>
              <a:buSzTx/>
              <a:buFontTx/>
              <a:buNone/>
            </a:pPr>
            <a:r>
              <a:rPr lang="en-US" altLang="en-US" sz="1600">
                <a:solidFill>
                  <a:schemeClr val="tx1"/>
                </a:solidFill>
              </a:rPr>
              <a:t>We can think of the true value of the population parameter as the bull’s- eye on a target and of the sample statistic as an arrow fired at the target. Both bias and variability describe what happens when we take many shots at the target.</a:t>
            </a:r>
          </a:p>
        </p:txBody>
      </p:sp>
      <p:pic>
        <p:nvPicPr>
          <p:cNvPr id="17" name="Picture 16" descr="Screen shot 2010-11-04 at 2.38.25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3700" y="2160588"/>
            <a:ext cx="3638550"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4181475" y="2378075"/>
            <a:ext cx="3954463" cy="1077913"/>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altLang="en-US" sz="1600" b="1" smtClean="0">
                <a:solidFill>
                  <a:srgbClr val="000000"/>
                </a:solidFill>
              </a:rPr>
              <a:t>Bias </a:t>
            </a:r>
            <a:r>
              <a:rPr lang="en-US" altLang="en-US" sz="1600" smtClean="0">
                <a:solidFill>
                  <a:srgbClr val="000000"/>
                </a:solidFill>
              </a:rPr>
              <a:t>means that our aim is off and we consistently miss the bull’s-eye in the same direction. Our sample values do not center on the population value.</a:t>
            </a:r>
          </a:p>
        </p:txBody>
      </p:sp>
      <p:sp>
        <p:nvSpPr>
          <p:cNvPr id="19" name="Rectangle 18"/>
          <p:cNvSpPr/>
          <p:nvPr/>
        </p:nvSpPr>
        <p:spPr>
          <a:xfrm>
            <a:off x="4181475" y="3865563"/>
            <a:ext cx="3954463" cy="1077912"/>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defRPr/>
            </a:pPr>
            <a:r>
              <a:rPr lang="en-US" sz="1600" dirty="0"/>
              <a:t>High </a:t>
            </a:r>
            <a:r>
              <a:rPr lang="en-US" sz="1600" b="1" dirty="0"/>
              <a:t>variability </a:t>
            </a:r>
            <a:r>
              <a:rPr lang="en-US" sz="1600" dirty="0"/>
              <a:t>means that repeated shots are widely scattered on the target. Repeated samples do not give very similar results.</a:t>
            </a:r>
          </a:p>
        </p:txBody>
      </p:sp>
      <p:sp>
        <p:nvSpPr>
          <p:cNvPr id="20" name="Rectangle 19"/>
          <p:cNvSpPr>
            <a:spLocks noChangeArrowheads="1"/>
          </p:cNvSpPr>
          <p:nvPr/>
        </p:nvSpPr>
        <p:spPr bwMode="auto">
          <a:xfrm>
            <a:off x="4244975" y="5229225"/>
            <a:ext cx="45720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a:solidFill>
                  <a:schemeClr val="tx1"/>
                </a:solidFill>
              </a:rPr>
              <a:t>The lesson about center and spread is clear: </a:t>
            </a:r>
            <a:r>
              <a:rPr lang="en-US" altLang="en-US" sz="1800" b="1">
                <a:solidFill>
                  <a:schemeClr val="tx1"/>
                </a:solidFill>
              </a:rPr>
              <a:t>given a choice of statistics to estimate an unknown parameter, choose one with no or low bias and minimum variability</a:t>
            </a:r>
            <a:r>
              <a:rPr lang="en-US" altLang="en-US" sz="1800">
                <a:solidFill>
                  <a:schemeClr val="tx1"/>
                </a:solidFill>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0"/>
                                        <p:tgtEl>
                                          <p:spTgt spid="1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Vertical Text Placeholder 2"/>
          <p:cNvSpPr>
            <a:spLocks noGrp="1"/>
          </p:cNvSpPr>
          <p:nvPr>
            <p:ph type="body" orient="vert" idx="1"/>
          </p:nvPr>
        </p:nvSpPr>
        <p:spPr>
          <a:xfrm rot="16200000">
            <a:off x="3196431" y="-2442368"/>
            <a:ext cx="2408237" cy="8013700"/>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Describing Sampling Distributions</a:t>
            </a:r>
            <a:endParaRPr lang="en-US" altLang="en-US" sz="2400" smtClean="0">
              <a:solidFill>
                <a:srgbClr val="000000"/>
              </a:solidFill>
              <a:ea typeface="ＭＳ Ｐゴシック" pitchFamily="-111" charset="-128"/>
            </a:endParaRPr>
          </a:p>
        </p:txBody>
      </p:sp>
      <p:sp>
        <p:nvSpPr>
          <p:cNvPr id="33795"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33796" name="TextBox 12"/>
          <p:cNvSpPr txBox="1">
            <a:spLocks noChangeArrowheads="1"/>
          </p:cNvSpPr>
          <p:nvPr/>
        </p:nvSpPr>
        <p:spPr bwMode="auto">
          <a:xfrm>
            <a:off x="388938" y="979488"/>
            <a:ext cx="7899400"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b="1">
                <a:solidFill>
                  <a:srgbClr val="E81F30"/>
                </a:solidFill>
              </a:rPr>
              <a:t>Bias, variability, and shape</a:t>
            </a:r>
          </a:p>
          <a:p>
            <a:pPr eaLnBrk="1" hangingPunct="1">
              <a:spcBef>
                <a:spcPct val="0"/>
              </a:spcBef>
              <a:buClrTx/>
              <a:buSzTx/>
              <a:buFontTx/>
              <a:buNone/>
            </a:pPr>
            <a:endParaRPr lang="en-US" altLang="en-US" sz="1800">
              <a:solidFill>
                <a:schemeClr val="tx1"/>
              </a:solidFill>
            </a:endParaRPr>
          </a:p>
          <a:p>
            <a:pPr eaLnBrk="1" hangingPunct="1">
              <a:spcBef>
                <a:spcPct val="0"/>
              </a:spcBef>
              <a:buClrTx/>
              <a:buSzTx/>
              <a:buFontTx/>
              <a:buNone/>
            </a:pPr>
            <a:r>
              <a:rPr lang="en-US" altLang="en-US" sz="1600">
                <a:solidFill>
                  <a:schemeClr val="tx1"/>
                </a:solidFill>
              </a:rPr>
              <a:t>Sampling distributions can take on many shapes. The same statistic can have sampling distributions with different shapes depending on the population distribution and the sample size. Be sure to consider the shape of the sampling distribution before doing inference.</a:t>
            </a:r>
          </a:p>
        </p:txBody>
      </p:sp>
      <p:pic>
        <p:nvPicPr>
          <p:cNvPr id="9" name="Picture 8" descr="Screen shot 2010-11-04 at 2.44.52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150" y="2762250"/>
            <a:ext cx="4965700"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p:nvSpPr>
        <p:spPr bwMode="auto">
          <a:xfrm>
            <a:off x="5149850" y="3179763"/>
            <a:ext cx="325755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600">
                <a:solidFill>
                  <a:schemeClr val="tx1"/>
                </a:solidFill>
              </a:rPr>
              <a:t>Sampling distributions for different statistics used to estimate the number of tanks in the German Tank problem. The blue line represents the true number of tanks.</a:t>
            </a:r>
          </a:p>
          <a:p>
            <a:pPr eaLnBrk="1" hangingPunct="1">
              <a:spcBef>
                <a:spcPct val="0"/>
              </a:spcBef>
              <a:buClrTx/>
              <a:buSzTx/>
              <a:buFontTx/>
              <a:buNone/>
            </a:pPr>
            <a:endParaRPr lang="en-US" altLang="en-US" sz="1600">
              <a:solidFill>
                <a:schemeClr val="tx1"/>
              </a:solidFill>
            </a:endParaRPr>
          </a:p>
          <a:p>
            <a:pPr eaLnBrk="1" hangingPunct="1">
              <a:spcBef>
                <a:spcPct val="0"/>
              </a:spcBef>
              <a:buClrTx/>
              <a:buSzTx/>
              <a:buFontTx/>
              <a:buNone/>
            </a:pPr>
            <a:r>
              <a:rPr lang="en-US" altLang="en-US" sz="1600">
                <a:solidFill>
                  <a:schemeClr val="tx1"/>
                </a:solidFill>
              </a:rPr>
              <a:t>Note the different shapes.  Which statistic gives the best estimator? Why?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98475" y="484188"/>
            <a:ext cx="7681913" cy="1116012"/>
          </a:xfrm>
        </p:spPr>
        <p:txBody>
          <a:bodyPr/>
          <a:lstStyle/>
          <a:p>
            <a:pPr eaLnBrk="1" hangingPunct="1"/>
            <a:r>
              <a:rPr lang="en-US" altLang="en-US" sz="2800" b="1" dirty="0" smtClean="0">
                <a:solidFill>
                  <a:srgbClr val="E81F30"/>
                </a:solidFill>
                <a:ea typeface="ＭＳ Ｐゴシック" pitchFamily="-111" charset="-128"/>
              </a:rPr>
              <a:t>Section </a:t>
            </a:r>
            <a:r>
              <a:rPr lang="en-US" altLang="en-US" sz="2800" b="1" dirty="0" smtClean="0">
                <a:solidFill>
                  <a:srgbClr val="E81F30"/>
                </a:solidFill>
                <a:ea typeface="ＭＳ Ｐゴシック" pitchFamily="-111" charset="-128"/>
              </a:rPr>
              <a:t>7.1</a:t>
            </a:r>
            <a:r>
              <a:rPr lang="en-US" altLang="en-US" sz="2800" b="1" dirty="0" smtClean="0">
                <a:solidFill>
                  <a:srgbClr val="E81F30"/>
                </a:solidFill>
                <a:ea typeface="ＭＳ Ｐゴシック" pitchFamily="-111" charset="-128"/>
              </a:rPr>
              <a:t/>
            </a:r>
            <a:br>
              <a:rPr lang="en-US" altLang="en-US" sz="2800" b="1" dirty="0" smtClean="0">
                <a:solidFill>
                  <a:srgbClr val="E81F30"/>
                </a:solidFill>
                <a:ea typeface="ＭＳ Ｐゴシック" pitchFamily="-111" charset="-128"/>
              </a:rPr>
            </a:br>
            <a:r>
              <a:rPr lang="en-US" altLang="en-US" sz="2800" b="1" dirty="0" smtClean="0">
                <a:solidFill>
                  <a:srgbClr val="E81F30"/>
                </a:solidFill>
                <a:ea typeface="ＭＳ Ｐゴシック" pitchFamily="-111" charset="-128"/>
              </a:rPr>
              <a:t>What Is a Sampling Distribution?</a:t>
            </a:r>
            <a:endParaRPr lang="en-US" altLang="en-US" sz="2800" b="1" dirty="0" smtClean="0">
              <a:ea typeface="ＭＳ Ｐゴシック" pitchFamily="-111" charset="-128"/>
            </a:endParaRPr>
          </a:p>
        </p:txBody>
      </p:sp>
      <p:sp>
        <p:nvSpPr>
          <p:cNvPr id="3" name="Content Placeholder 2"/>
          <p:cNvSpPr>
            <a:spLocks noGrp="1"/>
          </p:cNvSpPr>
          <p:nvPr>
            <p:ph sz="half" idx="2"/>
          </p:nvPr>
        </p:nvSpPr>
        <p:spPr>
          <a:xfrm>
            <a:off x="496888" y="2070100"/>
            <a:ext cx="8402637" cy="4630738"/>
          </a:xfrm>
        </p:spPr>
        <p:txBody>
          <a:bodyPr/>
          <a:lstStyle/>
          <a:p>
            <a:pPr eaLnBrk="1" hangingPunct="1">
              <a:lnSpc>
                <a:spcPct val="80000"/>
              </a:lnSpc>
              <a:spcAft>
                <a:spcPts val="2400"/>
              </a:spcAft>
              <a:buFont typeface="Wingdings" pitchFamily="-111" charset="2"/>
              <a:buNone/>
            </a:pPr>
            <a:r>
              <a:rPr lang="en-US" altLang="en-US" sz="1700" smtClean="0">
                <a:solidFill>
                  <a:schemeClr val="tx1"/>
                </a:solidFill>
                <a:ea typeface="ＭＳ Ｐゴシック" pitchFamily="-111" charset="-128"/>
              </a:rPr>
              <a:t>In this section, we learned that…</a:t>
            </a:r>
          </a:p>
          <a:p>
            <a:pPr lvl="1" eaLnBrk="1" hangingPunct="1">
              <a:lnSpc>
                <a:spcPct val="80000"/>
              </a:lnSpc>
              <a:spcAft>
                <a:spcPts val="1200"/>
              </a:spcAft>
              <a:buClr>
                <a:srgbClr val="E81F30"/>
              </a:buClr>
              <a:buFont typeface="Wingdings" pitchFamily="-111" charset="2"/>
              <a:buChar char="ü"/>
            </a:pPr>
            <a:r>
              <a:rPr lang="en-US" altLang="en-US" sz="1700" smtClean="0">
                <a:solidFill>
                  <a:schemeClr val="tx1"/>
                </a:solidFill>
                <a:ea typeface="ＭＳ Ｐゴシック" pitchFamily="-111" charset="-128"/>
              </a:rPr>
              <a:t>A </a:t>
            </a:r>
            <a:r>
              <a:rPr lang="en-US" altLang="en-US" sz="1700" b="1" smtClean="0">
                <a:solidFill>
                  <a:schemeClr val="tx1"/>
                </a:solidFill>
                <a:ea typeface="ＭＳ Ｐゴシック" pitchFamily="-111" charset="-128"/>
              </a:rPr>
              <a:t>parameter </a:t>
            </a:r>
            <a:r>
              <a:rPr lang="en-US" altLang="en-US" sz="1700" smtClean="0">
                <a:solidFill>
                  <a:schemeClr val="tx1"/>
                </a:solidFill>
                <a:ea typeface="ＭＳ Ｐゴシック" pitchFamily="-111" charset="-128"/>
              </a:rPr>
              <a:t>is a number that describes a population. To estimate an unknown parameter, use a </a:t>
            </a:r>
            <a:r>
              <a:rPr lang="en-US" altLang="en-US" sz="1700" b="1" smtClean="0">
                <a:solidFill>
                  <a:schemeClr val="tx1"/>
                </a:solidFill>
                <a:ea typeface="ＭＳ Ｐゴシック" pitchFamily="-111" charset="-128"/>
              </a:rPr>
              <a:t>statistic </a:t>
            </a:r>
            <a:r>
              <a:rPr lang="en-US" altLang="en-US" sz="1700" smtClean="0">
                <a:solidFill>
                  <a:schemeClr val="tx1"/>
                </a:solidFill>
                <a:ea typeface="ＭＳ Ｐゴシック" pitchFamily="-111" charset="-128"/>
              </a:rPr>
              <a:t>calculated from a sample.</a:t>
            </a:r>
          </a:p>
          <a:p>
            <a:pPr lvl="1" eaLnBrk="1" hangingPunct="1">
              <a:lnSpc>
                <a:spcPct val="80000"/>
              </a:lnSpc>
              <a:spcAft>
                <a:spcPts val="1200"/>
              </a:spcAft>
              <a:buClr>
                <a:srgbClr val="E81F30"/>
              </a:buClr>
              <a:buFont typeface="Wingdings" pitchFamily="-111" charset="2"/>
              <a:buChar char="ü"/>
            </a:pPr>
            <a:r>
              <a:rPr lang="en-US" altLang="en-US" sz="1700" smtClean="0">
                <a:solidFill>
                  <a:schemeClr val="tx1"/>
                </a:solidFill>
                <a:ea typeface="ＭＳ Ｐゴシック" pitchFamily="-111" charset="-128"/>
              </a:rPr>
              <a:t>The </a:t>
            </a:r>
            <a:r>
              <a:rPr lang="en-US" altLang="en-US" sz="1700" b="1" smtClean="0">
                <a:solidFill>
                  <a:schemeClr val="tx1"/>
                </a:solidFill>
                <a:ea typeface="ＭＳ Ｐゴシック" pitchFamily="-111" charset="-128"/>
              </a:rPr>
              <a:t>population distribution </a:t>
            </a:r>
            <a:r>
              <a:rPr lang="en-US" altLang="en-US" sz="1700" smtClean="0">
                <a:solidFill>
                  <a:schemeClr val="tx1"/>
                </a:solidFill>
                <a:ea typeface="ＭＳ Ｐゴシック" pitchFamily="-111" charset="-128"/>
              </a:rPr>
              <a:t>of a variable describes the values of the variable for all individuals in a population. The </a:t>
            </a:r>
            <a:r>
              <a:rPr lang="en-US" altLang="en-US" sz="1700" b="1" smtClean="0">
                <a:solidFill>
                  <a:schemeClr val="tx1"/>
                </a:solidFill>
                <a:ea typeface="ＭＳ Ｐゴシック" pitchFamily="-111" charset="-128"/>
              </a:rPr>
              <a:t>sampling distribution </a:t>
            </a:r>
            <a:r>
              <a:rPr lang="en-US" altLang="en-US" sz="1700" smtClean="0">
                <a:solidFill>
                  <a:schemeClr val="tx1"/>
                </a:solidFill>
                <a:ea typeface="ＭＳ Ｐゴシック" pitchFamily="-111" charset="-128"/>
              </a:rPr>
              <a:t>of a statistic describes the values of the statistic in all possible samples of the same size from the same population. </a:t>
            </a:r>
          </a:p>
          <a:p>
            <a:pPr lvl="1" eaLnBrk="1" hangingPunct="1">
              <a:lnSpc>
                <a:spcPct val="80000"/>
              </a:lnSpc>
              <a:spcAft>
                <a:spcPts val="1200"/>
              </a:spcAft>
              <a:buClr>
                <a:srgbClr val="E81F30"/>
              </a:buClr>
              <a:buFont typeface="Wingdings" pitchFamily="-111" charset="2"/>
              <a:buChar char="ü"/>
            </a:pPr>
            <a:r>
              <a:rPr lang="en-US" altLang="en-US" sz="1700" smtClean="0">
                <a:solidFill>
                  <a:schemeClr val="tx1"/>
                </a:solidFill>
                <a:ea typeface="ＭＳ Ｐゴシック" pitchFamily="-111" charset="-128"/>
              </a:rPr>
              <a:t>A statistic can be an </a:t>
            </a:r>
            <a:r>
              <a:rPr lang="en-US" altLang="en-US" sz="1700" b="1" smtClean="0">
                <a:solidFill>
                  <a:schemeClr val="tx1"/>
                </a:solidFill>
                <a:ea typeface="ＭＳ Ｐゴシック" pitchFamily="-111" charset="-128"/>
              </a:rPr>
              <a:t>unbiased estimator </a:t>
            </a:r>
            <a:r>
              <a:rPr lang="en-US" altLang="en-US" sz="1700" smtClean="0">
                <a:solidFill>
                  <a:schemeClr val="tx1"/>
                </a:solidFill>
                <a:ea typeface="ＭＳ Ｐゴシック" pitchFamily="-111" charset="-128"/>
              </a:rPr>
              <a:t>or a </a:t>
            </a:r>
            <a:r>
              <a:rPr lang="en-US" altLang="en-US" sz="1700" b="1" smtClean="0">
                <a:solidFill>
                  <a:schemeClr val="tx1"/>
                </a:solidFill>
                <a:ea typeface="ＭＳ Ｐゴシック" pitchFamily="-111" charset="-128"/>
              </a:rPr>
              <a:t>biased estimator </a:t>
            </a:r>
            <a:r>
              <a:rPr lang="en-US" altLang="en-US" sz="1700" smtClean="0">
                <a:solidFill>
                  <a:schemeClr val="tx1"/>
                </a:solidFill>
                <a:ea typeface="ＭＳ Ｐゴシック" pitchFamily="-111" charset="-128"/>
              </a:rPr>
              <a:t>of a parameter. Bias means that the center (mean) of the sampling distribution is not equal to the true value of the parameter.</a:t>
            </a:r>
          </a:p>
          <a:p>
            <a:pPr lvl="1" eaLnBrk="1" hangingPunct="1">
              <a:lnSpc>
                <a:spcPct val="80000"/>
              </a:lnSpc>
              <a:spcAft>
                <a:spcPts val="1200"/>
              </a:spcAft>
              <a:buClr>
                <a:srgbClr val="E81F30"/>
              </a:buClr>
              <a:buFont typeface="Wingdings" pitchFamily="-111" charset="2"/>
              <a:buChar char="ü"/>
            </a:pPr>
            <a:r>
              <a:rPr lang="en-US" altLang="en-US" sz="1700" smtClean="0">
                <a:solidFill>
                  <a:schemeClr val="tx1"/>
                </a:solidFill>
                <a:ea typeface="ＭＳ Ｐゴシック" pitchFamily="-111" charset="-128"/>
              </a:rPr>
              <a:t>The </a:t>
            </a:r>
            <a:r>
              <a:rPr lang="en-US" altLang="en-US" sz="1700" b="1" smtClean="0">
                <a:solidFill>
                  <a:schemeClr val="tx1"/>
                </a:solidFill>
                <a:ea typeface="ＭＳ Ｐゴシック" pitchFamily="-111" charset="-128"/>
              </a:rPr>
              <a:t>variability </a:t>
            </a:r>
            <a:r>
              <a:rPr lang="en-US" altLang="en-US" sz="1700" smtClean="0">
                <a:solidFill>
                  <a:schemeClr val="tx1"/>
                </a:solidFill>
                <a:ea typeface="ＭＳ Ｐゴシック" pitchFamily="-111" charset="-128"/>
              </a:rPr>
              <a:t>of a statistic is described by the spread of its sampling distribution. Larger samples give smaller spread.</a:t>
            </a:r>
          </a:p>
          <a:p>
            <a:pPr lvl="1" eaLnBrk="1" hangingPunct="1">
              <a:lnSpc>
                <a:spcPct val="80000"/>
              </a:lnSpc>
              <a:spcAft>
                <a:spcPts val="1200"/>
              </a:spcAft>
              <a:buClr>
                <a:srgbClr val="E81F30"/>
              </a:buClr>
              <a:buFont typeface="Wingdings" pitchFamily="-111" charset="2"/>
              <a:buChar char="ü"/>
            </a:pPr>
            <a:r>
              <a:rPr lang="en-US" altLang="en-US" sz="1700" smtClean="0">
                <a:solidFill>
                  <a:schemeClr val="tx1"/>
                </a:solidFill>
                <a:ea typeface="ＭＳ Ｐゴシック" pitchFamily="-111" charset="-128"/>
              </a:rPr>
              <a:t>When trying to estimate a parameter, choose a statistic with low or no bias and minimum variability. Don’t forget to consider the shape of the sampling distribution before doing inference.</a:t>
            </a:r>
          </a:p>
        </p:txBody>
      </p:sp>
      <p:sp>
        <p:nvSpPr>
          <p:cNvPr id="5" name="Text Placeholder 4"/>
          <p:cNvSpPr>
            <a:spLocks noGrp="1"/>
          </p:cNvSpPr>
          <p:nvPr>
            <p:ph type="body" idx="1"/>
          </p:nvPr>
        </p:nvSpPr>
        <p:spPr>
          <a:xfrm>
            <a:off x="496888" y="1746250"/>
            <a:ext cx="7224712" cy="323850"/>
          </a:xfrm>
        </p:spPr>
        <p:txBody>
          <a:bodyPr/>
          <a:lstStyle/>
          <a:p>
            <a:pPr algn="l" eaLnBrk="1" hangingPunct="1">
              <a:spcBef>
                <a:spcPct val="0"/>
              </a:spcBef>
              <a:defRPr/>
            </a:pPr>
            <a:r>
              <a:rPr lang="en-US" altLang="en-US" sz="2000" b="1" smtClean="0">
                <a:ea typeface="ＭＳ Ｐゴシック" pitchFamily="-111" charset="-128"/>
              </a:rPr>
              <a:t>Summary</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4188"/>
            <a:ext cx="7750175" cy="1116012"/>
          </a:xfrm>
        </p:spPr>
        <p:txBody>
          <a:bodyPr rtlCol="0">
            <a:noAutofit/>
          </a:bodyPr>
          <a:lstStyle/>
          <a:p>
            <a:pPr eaLnBrk="1" fontAlgn="auto" hangingPunct="1">
              <a:spcAft>
                <a:spcPts val="0"/>
              </a:spcAft>
              <a:defRPr/>
            </a:pPr>
            <a:r>
              <a:rPr lang="en-US" sz="3200" b="1" dirty="0" smtClean="0">
                <a:solidFill>
                  <a:schemeClr val="accent3"/>
                </a:solidFill>
                <a:ea typeface="+mj-ea"/>
                <a:cs typeface="+mj-cs"/>
              </a:rPr>
              <a:t>Chapter </a:t>
            </a:r>
            <a:r>
              <a:rPr lang="en-US" sz="3200" b="1" dirty="0" smtClean="0">
                <a:solidFill>
                  <a:schemeClr val="accent3"/>
                </a:solidFill>
                <a:ea typeface="+mj-ea"/>
                <a:cs typeface="+mj-cs"/>
              </a:rPr>
              <a:t>7</a:t>
            </a:r>
            <a:r>
              <a:rPr lang="en-US" sz="3200" b="1" dirty="0" smtClean="0">
                <a:solidFill>
                  <a:schemeClr val="accent3"/>
                </a:solidFill>
                <a:ea typeface="+mj-ea"/>
                <a:cs typeface="+mj-cs"/>
              </a:rPr>
              <a:t/>
            </a:r>
            <a:br>
              <a:rPr lang="en-US" sz="3200" b="1" dirty="0" smtClean="0">
                <a:solidFill>
                  <a:schemeClr val="accent3"/>
                </a:solidFill>
                <a:ea typeface="+mj-ea"/>
                <a:cs typeface="+mj-cs"/>
              </a:rPr>
            </a:br>
            <a:r>
              <a:rPr lang="en-US" sz="3200" b="1" dirty="0" smtClean="0">
                <a:solidFill>
                  <a:schemeClr val="accent3"/>
                </a:solidFill>
                <a:ea typeface="+mj-ea"/>
                <a:cs typeface="+mj-cs"/>
              </a:rPr>
              <a:t>Sampling Distributions</a:t>
            </a:r>
          </a:p>
        </p:txBody>
      </p:sp>
      <p:sp>
        <p:nvSpPr>
          <p:cNvPr id="23555" name="Content Placeholder 2"/>
          <p:cNvSpPr>
            <a:spLocks noGrp="1"/>
          </p:cNvSpPr>
          <p:nvPr>
            <p:ph idx="1"/>
          </p:nvPr>
        </p:nvSpPr>
        <p:spPr>
          <a:xfrm>
            <a:off x="498475" y="2790825"/>
            <a:ext cx="8351838" cy="3335338"/>
          </a:xfrm>
        </p:spPr>
        <p:txBody>
          <a:bodyPr/>
          <a:lstStyle/>
          <a:p>
            <a:pPr eaLnBrk="1" hangingPunct="1"/>
            <a:r>
              <a:rPr lang="en-US" altLang="en-US" sz="2400" b="1" dirty="0" smtClean="0">
                <a:solidFill>
                  <a:srgbClr val="E81F30"/>
                </a:solidFill>
                <a:ea typeface="ＭＳ Ｐゴシック" pitchFamily="-111" charset="-128"/>
              </a:rPr>
              <a:t>7.1</a:t>
            </a:r>
            <a:r>
              <a:rPr lang="en-US" altLang="en-US" sz="2400" b="1" dirty="0" smtClean="0">
                <a:solidFill>
                  <a:srgbClr val="E81F30"/>
                </a:solidFill>
                <a:ea typeface="ＭＳ Ｐゴシック" pitchFamily="-111" charset="-128"/>
              </a:rPr>
              <a:t>	</a:t>
            </a:r>
            <a:r>
              <a:rPr lang="en-US" altLang="en-US" sz="2400" b="1" dirty="0" smtClean="0">
                <a:solidFill>
                  <a:srgbClr val="000000"/>
                </a:solidFill>
                <a:ea typeface="ＭＳ Ｐゴシック" pitchFamily="-111" charset="-128"/>
              </a:rPr>
              <a:t>What is a Sampling Distribution?</a:t>
            </a:r>
          </a:p>
          <a:p>
            <a:pPr eaLnBrk="1" hangingPunct="1"/>
            <a:r>
              <a:rPr lang="en-US" altLang="en-US" sz="2400" dirty="0" smtClean="0">
                <a:solidFill>
                  <a:srgbClr val="E81F30"/>
                </a:solidFill>
                <a:ea typeface="ＭＳ Ｐゴシック" pitchFamily="-111" charset="-128"/>
              </a:rPr>
              <a:t>7.2</a:t>
            </a:r>
            <a:r>
              <a:rPr lang="en-US" altLang="en-US" sz="2400" dirty="0" smtClean="0">
                <a:solidFill>
                  <a:srgbClr val="E81F30"/>
                </a:solidFill>
                <a:ea typeface="ＭＳ Ｐゴシック" pitchFamily="-111" charset="-128"/>
              </a:rPr>
              <a:t>	</a:t>
            </a:r>
            <a:r>
              <a:rPr lang="en-US" altLang="en-US" sz="2400" dirty="0" smtClean="0">
                <a:solidFill>
                  <a:srgbClr val="000000"/>
                </a:solidFill>
                <a:ea typeface="ＭＳ Ｐゴシック" pitchFamily="-111" charset="-128"/>
              </a:rPr>
              <a:t>Sample Proportions</a:t>
            </a:r>
          </a:p>
          <a:p>
            <a:pPr eaLnBrk="1" hangingPunct="1"/>
            <a:r>
              <a:rPr lang="en-US" altLang="en-US" sz="2400" dirty="0" smtClean="0">
                <a:solidFill>
                  <a:srgbClr val="E81F30"/>
                </a:solidFill>
                <a:ea typeface="ＭＳ Ｐゴシック" pitchFamily="-111" charset="-128"/>
              </a:rPr>
              <a:t>7.3</a:t>
            </a:r>
            <a:r>
              <a:rPr lang="en-US" altLang="en-US" sz="2400" dirty="0" smtClean="0">
                <a:solidFill>
                  <a:srgbClr val="E81F30"/>
                </a:solidFill>
                <a:ea typeface="ＭＳ Ｐゴシック" pitchFamily="-111" charset="-128"/>
              </a:rPr>
              <a:t>	</a:t>
            </a:r>
            <a:r>
              <a:rPr lang="en-US" altLang="en-US" sz="2400" dirty="0" smtClean="0">
                <a:solidFill>
                  <a:srgbClr val="000000"/>
                </a:solidFill>
                <a:ea typeface="ＭＳ Ｐゴシック" pitchFamily="-111" charset="-128"/>
              </a:rPr>
              <a:t>Sample Means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98475" y="484188"/>
            <a:ext cx="7681913" cy="1116012"/>
          </a:xfrm>
        </p:spPr>
        <p:txBody>
          <a:bodyPr/>
          <a:lstStyle/>
          <a:p>
            <a:pPr eaLnBrk="1" hangingPunct="1"/>
            <a:r>
              <a:rPr lang="en-US" altLang="en-US" sz="2800" b="1" dirty="0" smtClean="0">
                <a:solidFill>
                  <a:srgbClr val="E81F30"/>
                </a:solidFill>
                <a:ea typeface="ＭＳ Ｐゴシック" pitchFamily="-111" charset="-128"/>
              </a:rPr>
              <a:t>Section </a:t>
            </a:r>
            <a:r>
              <a:rPr lang="en-US" altLang="en-US" sz="2800" b="1" dirty="0" smtClean="0">
                <a:solidFill>
                  <a:srgbClr val="E81F30"/>
                </a:solidFill>
                <a:ea typeface="ＭＳ Ｐゴシック" pitchFamily="-111" charset="-128"/>
              </a:rPr>
              <a:t>7.1 </a:t>
            </a:r>
            <a:r>
              <a:rPr lang="en-US" altLang="en-US" sz="2800" b="1" dirty="0" smtClean="0">
                <a:solidFill>
                  <a:srgbClr val="E81F30"/>
                </a:solidFill>
                <a:ea typeface="ＭＳ Ｐゴシック" pitchFamily="-111" charset="-128"/>
              </a:rPr>
              <a:t/>
            </a:r>
            <a:br>
              <a:rPr lang="en-US" altLang="en-US" sz="2800" b="1" dirty="0" smtClean="0">
                <a:solidFill>
                  <a:srgbClr val="E81F30"/>
                </a:solidFill>
                <a:ea typeface="ＭＳ Ｐゴシック" pitchFamily="-111" charset="-128"/>
              </a:rPr>
            </a:br>
            <a:r>
              <a:rPr lang="en-US" altLang="en-US" sz="2800" b="1" dirty="0" smtClean="0">
                <a:solidFill>
                  <a:srgbClr val="E81F30"/>
                </a:solidFill>
                <a:ea typeface="ＭＳ Ｐゴシック" pitchFamily="-111" charset="-128"/>
              </a:rPr>
              <a:t>What Is a Sampling Distribution?</a:t>
            </a:r>
          </a:p>
        </p:txBody>
      </p:sp>
      <p:sp>
        <p:nvSpPr>
          <p:cNvPr id="24579" name="Content Placeholder 2"/>
          <p:cNvSpPr>
            <a:spLocks noGrp="1"/>
          </p:cNvSpPr>
          <p:nvPr>
            <p:ph sz="half" idx="2"/>
          </p:nvPr>
        </p:nvSpPr>
        <p:spPr>
          <a:xfrm>
            <a:off x="496888" y="2447925"/>
            <a:ext cx="8402637" cy="4102100"/>
          </a:xfrm>
        </p:spPr>
        <p:txBody>
          <a:bodyPr/>
          <a:lstStyle/>
          <a:p>
            <a:pPr eaLnBrk="1" hangingPunct="1">
              <a:lnSpc>
                <a:spcPct val="90000"/>
              </a:lnSpc>
              <a:spcAft>
                <a:spcPts val="2400"/>
              </a:spcAft>
              <a:buFont typeface="Wingdings" pitchFamily="-111" charset="2"/>
              <a:buNone/>
            </a:pPr>
            <a:r>
              <a:rPr lang="en-US" altLang="en-US" sz="2000" smtClean="0">
                <a:solidFill>
                  <a:srgbClr val="000000"/>
                </a:solidFill>
                <a:ea typeface="ＭＳ Ｐゴシック" pitchFamily="-111" charset="-128"/>
              </a:rPr>
              <a:t>After this section, you should be able to…</a:t>
            </a:r>
          </a:p>
          <a:p>
            <a:pPr lvl="1" eaLnBrk="1" hangingPunct="1">
              <a:lnSpc>
                <a:spcPct val="90000"/>
              </a:lnSpc>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DISTINGUISH between a parameter and a statistic</a:t>
            </a:r>
          </a:p>
          <a:p>
            <a:pPr lvl="1" eaLnBrk="1" hangingPunct="1">
              <a:lnSpc>
                <a:spcPct val="90000"/>
              </a:lnSpc>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DEFINE sampling distribution</a:t>
            </a:r>
          </a:p>
          <a:p>
            <a:pPr lvl="1" eaLnBrk="1" hangingPunct="1">
              <a:lnSpc>
                <a:spcPct val="90000"/>
              </a:lnSpc>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DISTINGUISH between population distribution, sampling distribution, and the distribution of sample data</a:t>
            </a:r>
          </a:p>
          <a:p>
            <a:pPr lvl="1" eaLnBrk="1" hangingPunct="1">
              <a:lnSpc>
                <a:spcPct val="90000"/>
              </a:lnSpc>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DETERMINE whether a statistic is an unbiased estimator of a population parameter</a:t>
            </a:r>
          </a:p>
          <a:p>
            <a:pPr lvl="1" eaLnBrk="1" hangingPunct="1">
              <a:lnSpc>
                <a:spcPct val="90000"/>
              </a:lnSpc>
              <a:spcAft>
                <a:spcPts val="1200"/>
              </a:spcAft>
              <a:buClr>
                <a:srgbClr val="E81F30"/>
              </a:buClr>
              <a:buFont typeface="Wingdings" pitchFamily="-111" charset="2"/>
              <a:buChar char="ü"/>
            </a:pPr>
            <a:r>
              <a:rPr lang="en-US" altLang="en-US" sz="2000" smtClean="0">
                <a:solidFill>
                  <a:srgbClr val="000000"/>
                </a:solidFill>
                <a:ea typeface="ＭＳ Ｐゴシック" pitchFamily="-111" charset="-128"/>
              </a:rPr>
              <a:t>DESCRIBE the relationship between sample size and the variability of an estimator</a:t>
            </a:r>
          </a:p>
        </p:txBody>
      </p:sp>
      <p:sp>
        <p:nvSpPr>
          <p:cNvPr id="5" name="Text Placeholder 4"/>
          <p:cNvSpPr>
            <a:spLocks noGrp="1"/>
          </p:cNvSpPr>
          <p:nvPr>
            <p:ph type="body" idx="1"/>
          </p:nvPr>
        </p:nvSpPr>
        <p:spPr>
          <a:xfrm>
            <a:off x="496888" y="2070100"/>
            <a:ext cx="7683500" cy="323850"/>
          </a:xfrm>
        </p:spPr>
        <p:txBody>
          <a:bodyPr/>
          <a:lstStyle/>
          <a:p>
            <a:pPr algn="l" eaLnBrk="1" hangingPunct="1">
              <a:spcBef>
                <a:spcPct val="0"/>
              </a:spcBef>
              <a:defRPr/>
            </a:pPr>
            <a:r>
              <a:rPr lang="en-US" altLang="en-US" b="1" smtClean="0">
                <a:ea typeface="ＭＳ Ｐゴシック" pitchFamily="-111" charset="-128"/>
              </a:rPr>
              <a:t>Learning Objectives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Vertical Title 1"/>
          <p:cNvSpPr>
            <a:spLocks noGrp="1"/>
          </p:cNvSpPr>
          <p:nvPr>
            <p:ph type="title" orient="vert"/>
          </p:nvPr>
        </p:nvSpPr>
        <p:spPr>
          <a:xfrm>
            <a:off x="8135938" y="954088"/>
            <a:ext cx="681037" cy="5837237"/>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25603" name="Vertical Text Placeholder 2"/>
          <p:cNvSpPr>
            <a:spLocks noGrp="1"/>
          </p:cNvSpPr>
          <p:nvPr>
            <p:ph type="body" orient="vert" idx="1"/>
          </p:nvPr>
        </p:nvSpPr>
        <p:spPr>
          <a:xfrm rot="16200000">
            <a:off x="2799557" y="-1818481"/>
            <a:ext cx="3017837" cy="7375525"/>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Introduction</a:t>
            </a:r>
            <a:endParaRPr lang="en-US" altLang="en-US" sz="2400" smtClean="0">
              <a:solidFill>
                <a:srgbClr val="000000"/>
              </a:solidFill>
              <a:ea typeface="ＭＳ Ｐゴシック" pitchFamily="-111" charset="-128"/>
            </a:endParaRPr>
          </a:p>
          <a:p>
            <a:pPr>
              <a:buFont typeface="Wingdings" pitchFamily="-111" charset="2"/>
              <a:buNone/>
            </a:pPr>
            <a:r>
              <a:rPr lang="en-US" altLang="en-US" sz="1800" smtClean="0">
                <a:solidFill>
                  <a:srgbClr val="000000"/>
                </a:solidFill>
                <a:ea typeface="ＭＳ Ｐゴシック" pitchFamily="-111" charset="-128"/>
              </a:rPr>
              <a:t>The process of </a:t>
            </a:r>
            <a:r>
              <a:rPr lang="en-US" altLang="en-US" sz="1800" i="1" smtClean="0">
                <a:solidFill>
                  <a:srgbClr val="000000"/>
                </a:solidFill>
                <a:ea typeface="ＭＳ Ｐゴシック" pitchFamily="-111" charset="-128"/>
              </a:rPr>
              <a:t>statistical inference</a:t>
            </a:r>
            <a:r>
              <a:rPr lang="en-US" altLang="en-US" sz="1800" smtClean="0">
                <a:solidFill>
                  <a:srgbClr val="000000"/>
                </a:solidFill>
                <a:ea typeface="ＭＳ Ｐゴシック" pitchFamily="-111" charset="-128"/>
              </a:rPr>
              <a:t> involves using information from a sample to draw conclusions about a wider population.</a:t>
            </a:r>
          </a:p>
          <a:p>
            <a:pPr>
              <a:buFont typeface="Wingdings" pitchFamily="-111" charset="2"/>
              <a:buNone/>
            </a:pPr>
            <a:r>
              <a:rPr lang="en-US" altLang="en-US" sz="1800" smtClean="0">
                <a:solidFill>
                  <a:srgbClr val="000000"/>
                </a:solidFill>
                <a:ea typeface="ＭＳ Ｐゴシック" pitchFamily="-111" charset="-128"/>
              </a:rPr>
              <a:t>Different random samples yield different statistics. We need to be able to describe the </a:t>
            </a:r>
            <a:r>
              <a:rPr lang="en-US" altLang="en-US" sz="1800" i="1" smtClean="0">
                <a:solidFill>
                  <a:srgbClr val="000000"/>
                </a:solidFill>
                <a:ea typeface="ＭＳ Ｐゴシック" pitchFamily="-111" charset="-128"/>
              </a:rPr>
              <a:t>sampling distribution</a:t>
            </a:r>
            <a:r>
              <a:rPr lang="en-US" altLang="en-US" sz="1800" smtClean="0">
                <a:solidFill>
                  <a:srgbClr val="000000"/>
                </a:solidFill>
                <a:ea typeface="ＭＳ Ｐゴシック" pitchFamily="-111" charset="-128"/>
              </a:rPr>
              <a:t> of possible statistic values in order to perform statistical inference.</a:t>
            </a:r>
          </a:p>
          <a:p>
            <a:pPr>
              <a:buFont typeface="Wingdings" pitchFamily="-111" charset="2"/>
              <a:buNone/>
            </a:pPr>
            <a:r>
              <a:rPr lang="en-US" altLang="en-US" sz="1800" smtClean="0">
                <a:solidFill>
                  <a:srgbClr val="000000"/>
                </a:solidFill>
                <a:ea typeface="ＭＳ Ｐゴシック" pitchFamily="-111" charset="-128"/>
              </a:rPr>
              <a:t>We can think of a statistic as a random variable because it takes numerical values that describe the outcomes of the random sampling process. Therefore, we can examine its probability distribution using what we learned in Chapter 6.</a:t>
            </a:r>
          </a:p>
        </p:txBody>
      </p:sp>
      <p:sp>
        <p:nvSpPr>
          <p:cNvPr id="17" name="Rounded Rectangle 16"/>
          <p:cNvSpPr/>
          <p:nvPr/>
        </p:nvSpPr>
        <p:spPr>
          <a:xfrm>
            <a:off x="414956" y="4246872"/>
            <a:ext cx="3154114" cy="1718360"/>
          </a:xfrm>
          <a:prstGeom prst="roundRect">
            <a:avLst/>
          </a:prstGeom>
        </p:spPr>
        <p:style>
          <a:lnRef idx="1">
            <a:schemeClr val="accent1"/>
          </a:lnRef>
          <a:fillRef idx="3">
            <a:schemeClr val="accent1"/>
          </a:fillRef>
          <a:effectRef idx="2">
            <a:schemeClr val="accent1"/>
          </a:effectRef>
          <a:fontRef idx="minor">
            <a:schemeClr val="lt1"/>
          </a:fontRef>
        </p:style>
        <p:txBody>
          <a:bodyPr/>
          <a:lstStyle/>
          <a:p>
            <a:pPr fontAlgn="auto">
              <a:spcBef>
                <a:spcPts val="0"/>
              </a:spcBef>
              <a:spcAft>
                <a:spcPts val="0"/>
              </a:spcAft>
              <a:defRPr/>
            </a:pPr>
            <a:r>
              <a:rPr lang="en-US" sz="2000" b="1" dirty="0">
                <a:cs typeface="Arial"/>
              </a:rPr>
              <a:t>Population</a:t>
            </a:r>
          </a:p>
        </p:txBody>
      </p:sp>
      <p:sp>
        <p:nvSpPr>
          <p:cNvPr id="18" name="Oval 17"/>
          <p:cNvSpPr/>
          <p:nvPr/>
        </p:nvSpPr>
        <p:spPr>
          <a:xfrm>
            <a:off x="1460736" y="4686707"/>
            <a:ext cx="2108334" cy="849800"/>
          </a:xfrm>
          <a:prstGeom prst="ellipse">
            <a:avLst/>
          </a:prstGeom>
        </p:spPr>
        <p:style>
          <a:lnRef idx="1">
            <a:schemeClr val="accent3"/>
          </a:lnRef>
          <a:fillRef idx="3">
            <a:schemeClr val="accent3"/>
          </a:fillRef>
          <a:effectRef idx="2">
            <a:schemeClr val="accent3"/>
          </a:effectRef>
          <a:fontRef idx="minor">
            <a:schemeClr val="lt1"/>
          </a:fontRef>
        </p:style>
        <p:txBody>
          <a:bodyPr/>
          <a:lstStyle/>
          <a:p>
            <a:pPr algn="ctr" fontAlgn="auto">
              <a:spcBef>
                <a:spcPts val="0"/>
              </a:spcBef>
              <a:spcAft>
                <a:spcPts val="0"/>
              </a:spcAft>
              <a:defRPr/>
            </a:pPr>
            <a:r>
              <a:rPr lang="en-US" sz="2000" b="1" dirty="0">
                <a:cs typeface="Arial"/>
              </a:rPr>
              <a:t>Sample</a:t>
            </a:r>
          </a:p>
        </p:txBody>
      </p:sp>
      <p:sp>
        <p:nvSpPr>
          <p:cNvPr id="20" name="Curved Down Arrow 19"/>
          <p:cNvSpPr/>
          <p:nvPr/>
        </p:nvSpPr>
        <p:spPr>
          <a:xfrm rot="21385562">
            <a:off x="3155652" y="4031942"/>
            <a:ext cx="2572850" cy="860063"/>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1" name="TextBox 20"/>
          <p:cNvSpPr txBox="1">
            <a:spLocks noChangeArrowheads="1"/>
          </p:cNvSpPr>
          <p:nvPr/>
        </p:nvSpPr>
        <p:spPr bwMode="auto">
          <a:xfrm>
            <a:off x="4641850" y="4794250"/>
            <a:ext cx="3086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b="1">
                <a:solidFill>
                  <a:schemeClr val="tx1"/>
                </a:solidFill>
                <a:cs typeface="Arial" charset="0"/>
              </a:rPr>
              <a:t>Collect data </a:t>
            </a:r>
            <a:r>
              <a:rPr lang="en-US" altLang="en-US">
                <a:solidFill>
                  <a:schemeClr val="tx1"/>
                </a:solidFill>
                <a:cs typeface="Arial" charset="0"/>
              </a:rPr>
              <a:t>from a representative </a:t>
            </a:r>
            <a:r>
              <a:rPr lang="en-US" altLang="en-US" b="1">
                <a:solidFill>
                  <a:schemeClr val="tx1"/>
                </a:solidFill>
                <a:cs typeface="Arial" charset="0"/>
              </a:rPr>
              <a:t>Sample</a:t>
            </a:r>
            <a:r>
              <a:rPr lang="en-US" altLang="en-US">
                <a:solidFill>
                  <a:schemeClr val="tx1"/>
                </a:solidFill>
                <a:cs typeface="Arial" charset="0"/>
              </a:rPr>
              <a:t>...</a:t>
            </a:r>
          </a:p>
        </p:txBody>
      </p:sp>
      <p:sp>
        <p:nvSpPr>
          <p:cNvPr id="23" name="TextBox 22"/>
          <p:cNvSpPr txBox="1">
            <a:spLocks noChangeArrowheads="1"/>
          </p:cNvSpPr>
          <p:nvPr/>
        </p:nvSpPr>
        <p:spPr bwMode="auto">
          <a:xfrm>
            <a:off x="4222750" y="5965825"/>
            <a:ext cx="2925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a:solidFill>
                  <a:schemeClr val="tx1"/>
                </a:solidFill>
                <a:cs typeface="Arial" charset="0"/>
              </a:rPr>
              <a:t>Make an </a:t>
            </a:r>
            <a:r>
              <a:rPr lang="en-US" altLang="en-US" b="1">
                <a:solidFill>
                  <a:schemeClr val="tx1"/>
                </a:solidFill>
                <a:cs typeface="Arial" charset="0"/>
              </a:rPr>
              <a:t>Inference </a:t>
            </a:r>
            <a:r>
              <a:rPr lang="en-US" altLang="en-US">
                <a:solidFill>
                  <a:schemeClr val="tx1"/>
                </a:solidFill>
                <a:cs typeface="Arial" charset="0"/>
              </a:rPr>
              <a:t>about the </a:t>
            </a:r>
            <a:r>
              <a:rPr lang="en-US" altLang="en-US" b="1">
                <a:solidFill>
                  <a:schemeClr val="tx1"/>
                </a:solidFill>
                <a:cs typeface="Arial" charset="0"/>
              </a:rPr>
              <a:t>Population</a:t>
            </a:r>
            <a:r>
              <a:rPr lang="en-US" altLang="en-US">
                <a:solidFill>
                  <a:schemeClr val="tx1"/>
                </a:solidFill>
                <a:cs typeface="Arial" charset="0"/>
              </a:rPr>
              <a:t>.</a:t>
            </a:r>
          </a:p>
        </p:txBody>
      </p:sp>
      <p:sp>
        <p:nvSpPr>
          <p:cNvPr id="24" name="Curved Down Arrow 23"/>
          <p:cNvSpPr/>
          <p:nvPr/>
        </p:nvSpPr>
        <p:spPr>
          <a:xfrm rot="6610493">
            <a:off x="6851578" y="5475609"/>
            <a:ext cx="1713208" cy="860063"/>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6" name="Curved Down Arrow 25"/>
          <p:cNvSpPr/>
          <p:nvPr/>
        </p:nvSpPr>
        <p:spPr>
          <a:xfrm rot="12261255">
            <a:off x="725845" y="5671287"/>
            <a:ext cx="3364919" cy="690109"/>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childTnLst>
                                </p:cTn>
                              </p:par>
                            </p:childTnLst>
                          </p:cTn>
                        </p:par>
                        <p:par>
                          <p:cTn id="8" fill="hold" nodeType="afterGroup">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fade">
                                      <p:cBhvr>
                                        <p:cTn id="11" dur="2000"/>
                                        <p:tgtEl>
                                          <p:spTgt spid="21"/>
                                        </p:tgtEl>
                                      </p:cBhvr>
                                    </p:animEffect>
                                  </p:childTnLst>
                                </p:cTn>
                              </p:par>
                              <p:par>
                                <p:cTn id="12" presetID="10" presetClass="entr" presetSubtype="0" fill="hold"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1000"/>
                                        <p:tgtEl>
                                          <p:spTgt spid="20"/>
                                        </p:tgtEl>
                                      </p:cBhvr>
                                    </p:animEffect>
                                  </p:childTnLst>
                                </p:cTn>
                              </p:par>
                            </p:childTnLst>
                          </p:cTn>
                        </p:par>
                        <p:par>
                          <p:cTn id="15" fill="hold" nodeType="afterGroup">
                            <p:stCondLst>
                              <p:cond delay="3000"/>
                            </p:stCondLst>
                            <p:childTnLst>
                              <p:par>
                                <p:cTn id="16" presetID="10" presetClass="entr" presetSubtype="0"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1000"/>
                                        <p:tgtEl>
                                          <p:spTgt spid="24"/>
                                        </p:tgtEl>
                                      </p:cBhvr>
                                    </p:animEffect>
                                  </p:childTnLst>
                                </p:cTn>
                              </p:par>
                            </p:childTnLst>
                          </p:cTn>
                        </p:par>
                        <p:par>
                          <p:cTn id="19" fill="hold" nodeType="afterGroup">
                            <p:stCondLst>
                              <p:cond delay="4000"/>
                            </p:stCondLst>
                            <p:childTnLst>
                              <p:par>
                                <p:cTn id="20" presetID="10" presetClass="entr" presetSubtype="0" fill="hold"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Vertical Text Placeholder 2"/>
          <p:cNvSpPr>
            <a:spLocks noGrp="1"/>
          </p:cNvSpPr>
          <p:nvPr>
            <p:ph type="body" orient="vert" idx="1"/>
          </p:nvPr>
        </p:nvSpPr>
        <p:spPr>
          <a:xfrm rot="16200000">
            <a:off x="3218657" y="-2237581"/>
            <a:ext cx="2179637" cy="7375525"/>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Parameters and Statistics</a:t>
            </a:r>
            <a:endParaRPr lang="en-US" altLang="en-US" sz="2400" smtClean="0">
              <a:solidFill>
                <a:srgbClr val="000000"/>
              </a:solidFill>
              <a:ea typeface="ＭＳ Ｐゴシック" pitchFamily="-111" charset="-128"/>
            </a:endParaRPr>
          </a:p>
          <a:p>
            <a:pPr>
              <a:buFont typeface="Wingdings" pitchFamily="-111" charset="2"/>
              <a:buNone/>
            </a:pPr>
            <a:r>
              <a:rPr lang="en-US" altLang="en-US" smtClean="0">
                <a:solidFill>
                  <a:srgbClr val="000000"/>
                </a:solidFill>
                <a:ea typeface="ＭＳ Ｐゴシック" pitchFamily="-111" charset="-128"/>
              </a:rPr>
              <a:t>As we begin to use sample data to draw conclusions about a wider population, we must be clear about whether a number describes a sample or a population.</a:t>
            </a:r>
            <a:endParaRPr lang="en-US" altLang="en-US" sz="3600" smtClean="0">
              <a:solidFill>
                <a:srgbClr val="000000"/>
              </a:solidFill>
              <a:ea typeface="ＭＳ Ｐゴシック" pitchFamily="-111" charset="-128"/>
            </a:endParaRPr>
          </a:p>
        </p:txBody>
      </p:sp>
      <p:sp>
        <p:nvSpPr>
          <p:cNvPr id="26627"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6" name="TextBox 5"/>
          <p:cNvSpPr txBox="1"/>
          <p:nvPr/>
        </p:nvSpPr>
        <p:spPr>
          <a:xfrm>
            <a:off x="620713" y="2141538"/>
            <a:ext cx="7375525" cy="24320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defRPr/>
            </a:pPr>
            <a:r>
              <a:rPr lang="en-US" sz="2000" b="1" u="sng">
                <a:solidFill>
                  <a:srgbClr val="E81F30"/>
                </a:solidFill>
                <a:ea typeface="ＭＳ Ｐゴシック" pitchFamily="-111" charset="-128"/>
                <a:cs typeface="ＭＳ Ｐゴシック" pitchFamily="-111" charset="-128"/>
              </a:rPr>
              <a:t>Definition:</a:t>
            </a:r>
          </a:p>
          <a:p>
            <a:pPr>
              <a:defRPr/>
            </a:pPr>
            <a:endParaRPr lang="en-US" sz="600" b="1" u="sng">
              <a:solidFill>
                <a:srgbClr val="E81F30"/>
              </a:solidFill>
              <a:ea typeface="ＭＳ Ｐゴシック" pitchFamily="-111" charset="-128"/>
              <a:cs typeface="ＭＳ Ｐゴシック" pitchFamily="-111" charset="-128"/>
            </a:endParaRPr>
          </a:p>
          <a:p>
            <a:pPr>
              <a:defRPr/>
            </a:pPr>
            <a:r>
              <a:rPr lang="en-US">
                <a:solidFill>
                  <a:srgbClr val="000000"/>
                </a:solidFill>
                <a:ea typeface="ＭＳ Ｐゴシック" pitchFamily="-111" charset="-128"/>
                <a:cs typeface="ＭＳ Ｐゴシック" pitchFamily="-111" charset="-128"/>
              </a:rPr>
              <a:t>A </a:t>
            </a:r>
            <a:r>
              <a:rPr lang="en-US" b="1">
                <a:solidFill>
                  <a:srgbClr val="000000"/>
                </a:solidFill>
                <a:ea typeface="ＭＳ Ｐゴシック" pitchFamily="-111" charset="-128"/>
                <a:cs typeface="ＭＳ Ｐゴシック" pitchFamily="-111" charset="-128"/>
              </a:rPr>
              <a:t>parameter </a:t>
            </a:r>
            <a:r>
              <a:rPr lang="en-US">
                <a:solidFill>
                  <a:srgbClr val="000000"/>
                </a:solidFill>
                <a:ea typeface="ＭＳ Ｐゴシック" pitchFamily="-111" charset="-128"/>
                <a:cs typeface="ＭＳ Ｐゴシック" pitchFamily="-111" charset="-128"/>
              </a:rPr>
              <a:t>is a number that describes some characteristic of the population. In statistical practice, the value of a parameter is usually not known because we cannot examine the entire population.</a:t>
            </a:r>
          </a:p>
          <a:p>
            <a:pPr>
              <a:defRPr/>
            </a:pPr>
            <a:endParaRPr lang="en-US">
              <a:solidFill>
                <a:srgbClr val="000000"/>
              </a:solidFill>
              <a:ea typeface="ＭＳ Ｐゴシック" pitchFamily="-111" charset="-128"/>
              <a:cs typeface="ＭＳ Ｐゴシック" pitchFamily="-111" charset="-128"/>
            </a:endParaRPr>
          </a:p>
          <a:p>
            <a:pPr>
              <a:defRPr/>
            </a:pPr>
            <a:r>
              <a:rPr lang="en-US">
                <a:solidFill>
                  <a:srgbClr val="000000"/>
                </a:solidFill>
                <a:ea typeface="ＭＳ Ｐゴシック" pitchFamily="-111" charset="-128"/>
                <a:cs typeface="ＭＳ Ｐゴシック" pitchFamily="-111" charset="-128"/>
              </a:rPr>
              <a:t>A </a:t>
            </a:r>
            <a:r>
              <a:rPr lang="en-US" b="1">
                <a:solidFill>
                  <a:srgbClr val="000000"/>
                </a:solidFill>
                <a:ea typeface="ＭＳ Ｐゴシック" pitchFamily="-111" charset="-128"/>
                <a:cs typeface="ＭＳ Ｐゴシック" pitchFamily="-111" charset="-128"/>
              </a:rPr>
              <a:t>statistic </a:t>
            </a:r>
            <a:r>
              <a:rPr lang="en-US">
                <a:solidFill>
                  <a:srgbClr val="000000"/>
                </a:solidFill>
                <a:ea typeface="ＭＳ Ｐゴシック" pitchFamily="-111" charset="-128"/>
                <a:cs typeface="ＭＳ Ｐゴシック" pitchFamily="-111" charset="-128"/>
              </a:rPr>
              <a:t>is a number that describes some characteristic of a sample. The value of a statistic can be computed directly from the sample data. We often use a statistic to estimate an unknown parameter.</a:t>
            </a:r>
          </a:p>
        </p:txBody>
      </p:sp>
      <p:sp>
        <p:nvSpPr>
          <p:cNvPr id="7" name="TextBox 6"/>
          <p:cNvSpPr txBox="1"/>
          <p:nvPr/>
        </p:nvSpPr>
        <p:spPr>
          <a:xfrm>
            <a:off x="709613" y="4648200"/>
            <a:ext cx="7221537" cy="646113"/>
          </a:xfrm>
          <a:prstGeom prst="rect">
            <a:avLst/>
          </a:prstGeom>
          <a:noFill/>
        </p:spPr>
        <p:txBody>
          <a:bodyPr>
            <a:spAutoFit/>
          </a:bodyPr>
          <a:lstStyle/>
          <a:p>
            <a:pPr algn="ctr">
              <a:defRPr/>
            </a:pPr>
            <a:r>
              <a:rPr lang="en-US" dirty="0">
                <a:solidFill>
                  <a:schemeClr val="accent3"/>
                </a:solidFill>
                <a:ea typeface="ＭＳ Ｐゴシック" charset="-128"/>
                <a:cs typeface="ＭＳ Ｐゴシック" charset="-128"/>
              </a:rPr>
              <a:t>Remember </a:t>
            </a:r>
            <a:r>
              <a:rPr lang="en-US" b="1" dirty="0" err="1">
                <a:solidFill>
                  <a:schemeClr val="accent3"/>
                </a:solidFill>
                <a:ea typeface="ＭＳ Ｐゴシック" charset="-128"/>
                <a:cs typeface="ＭＳ Ｐゴシック" charset="-128"/>
              </a:rPr>
              <a:t>s</a:t>
            </a:r>
            <a:r>
              <a:rPr lang="en-US" dirty="0">
                <a:solidFill>
                  <a:schemeClr val="accent3"/>
                </a:solidFill>
                <a:ea typeface="ＭＳ Ｐゴシック" charset="-128"/>
                <a:cs typeface="ＭＳ Ｐゴシック" charset="-128"/>
              </a:rPr>
              <a:t> and </a:t>
            </a:r>
            <a:r>
              <a:rPr lang="en-US" b="1" dirty="0" err="1">
                <a:solidFill>
                  <a:schemeClr val="accent3"/>
                </a:solidFill>
                <a:ea typeface="ＭＳ Ｐゴシック" charset="-128"/>
                <a:cs typeface="ＭＳ Ｐゴシック" charset="-128"/>
              </a:rPr>
              <a:t>p</a:t>
            </a:r>
            <a:r>
              <a:rPr lang="en-US" dirty="0">
                <a:solidFill>
                  <a:schemeClr val="accent3"/>
                </a:solidFill>
                <a:ea typeface="ＭＳ Ｐゴシック" charset="-128"/>
                <a:cs typeface="ＭＳ Ｐゴシック" charset="-128"/>
              </a:rPr>
              <a:t>: </a:t>
            </a:r>
            <a:r>
              <a:rPr lang="en-US" b="1" dirty="0">
                <a:solidFill>
                  <a:schemeClr val="accent3"/>
                </a:solidFill>
                <a:ea typeface="ＭＳ Ｐゴシック" charset="-128"/>
                <a:cs typeface="ＭＳ Ｐゴシック" charset="-128"/>
              </a:rPr>
              <a:t>s</a:t>
            </a:r>
            <a:r>
              <a:rPr lang="en-US" dirty="0">
                <a:solidFill>
                  <a:schemeClr val="accent3"/>
                </a:solidFill>
                <a:ea typeface="ＭＳ Ｐゴシック" charset="-128"/>
                <a:cs typeface="ＭＳ Ｐゴシック" charset="-128"/>
              </a:rPr>
              <a:t>tatistics come from </a:t>
            </a:r>
            <a:r>
              <a:rPr lang="en-US" b="1" dirty="0">
                <a:solidFill>
                  <a:schemeClr val="accent3"/>
                </a:solidFill>
                <a:ea typeface="ＭＳ Ｐゴシック" charset="-128"/>
                <a:cs typeface="ＭＳ Ｐゴシック" charset="-128"/>
              </a:rPr>
              <a:t>s</a:t>
            </a:r>
            <a:r>
              <a:rPr lang="en-US" dirty="0">
                <a:solidFill>
                  <a:schemeClr val="accent3"/>
                </a:solidFill>
                <a:ea typeface="ＭＳ Ｐゴシック" charset="-128"/>
                <a:cs typeface="ＭＳ Ｐゴシック" charset="-128"/>
              </a:rPr>
              <a:t>amples and</a:t>
            </a:r>
          </a:p>
          <a:p>
            <a:pPr algn="ctr">
              <a:defRPr/>
            </a:pPr>
            <a:r>
              <a:rPr lang="en-US" b="1" dirty="0">
                <a:solidFill>
                  <a:schemeClr val="accent3"/>
                </a:solidFill>
                <a:ea typeface="ＭＳ Ｐゴシック" charset="-128"/>
                <a:cs typeface="ＭＳ Ｐゴシック" charset="-128"/>
              </a:rPr>
              <a:t>p</a:t>
            </a:r>
            <a:r>
              <a:rPr lang="en-US" dirty="0">
                <a:solidFill>
                  <a:schemeClr val="accent3"/>
                </a:solidFill>
                <a:ea typeface="ＭＳ Ｐゴシック" charset="-128"/>
                <a:cs typeface="ＭＳ Ｐゴシック" charset="-128"/>
              </a:rPr>
              <a:t>arameters come from </a:t>
            </a:r>
            <a:r>
              <a:rPr lang="en-US" b="1" dirty="0">
                <a:solidFill>
                  <a:schemeClr val="accent3"/>
                </a:solidFill>
                <a:ea typeface="ＭＳ Ｐゴシック" charset="-128"/>
                <a:cs typeface="ＭＳ Ｐゴシック" charset="-128"/>
              </a:rPr>
              <a:t>p</a:t>
            </a:r>
            <a:r>
              <a:rPr lang="en-US" dirty="0">
                <a:solidFill>
                  <a:schemeClr val="accent3"/>
                </a:solidFill>
                <a:ea typeface="ＭＳ Ｐゴシック" charset="-128"/>
                <a:cs typeface="ＭＳ Ｐゴシック" charset="-128"/>
              </a:rPr>
              <a:t>opulations</a:t>
            </a:r>
          </a:p>
        </p:txBody>
      </p:sp>
      <p:graphicFrame>
        <p:nvGraphicFramePr>
          <p:cNvPr id="9" name="Object 2"/>
          <p:cNvGraphicFramePr>
            <a:graphicFrameLocks noChangeAspect="1"/>
          </p:cNvGraphicFramePr>
          <p:nvPr/>
        </p:nvGraphicFramePr>
        <p:xfrm>
          <a:off x="827088" y="5365750"/>
          <a:ext cx="6638925" cy="1212850"/>
        </p:xfrm>
        <a:graphic>
          <a:graphicData uri="http://schemas.openxmlformats.org/presentationml/2006/ole">
            <mc:AlternateContent xmlns:mc="http://schemas.openxmlformats.org/markup-compatibility/2006">
              <mc:Choice xmlns:v="urn:schemas-microsoft-com:vml" Requires="v">
                <p:oleObj spid="_x0000_s26634" name="Equation" r:id="rId3" imgW="4660900" imgH="850900" progId="Equation.3">
                  <p:embed/>
                </p:oleObj>
              </mc:Choice>
              <mc:Fallback>
                <p:oleObj name="Equation" r:id="rId3" imgW="4660900" imgH="8509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5365750"/>
                        <a:ext cx="6638925" cy="121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accel="50000" decel="5000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Vertical Text Placeholder 2"/>
          <p:cNvSpPr>
            <a:spLocks noGrp="1"/>
          </p:cNvSpPr>
          <p:nvPr>
            <p:ph type="body" orient="vert" idx="1"/>
          </p:nvPr>
        </p:nvSpPr>
        <p:spPr>
          <a:xfrm rot="16200000">
            <a:off x="2685257" y="-1704181"/>
            <a:ext cx="3246437" cy="7375525"/>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Sampling Variability</a:t>
            </a:r>
            <a:endParaRPr lang="en-US" altLang="en-US" sz="2400" smtClean="0">
              <a:solidFill>
                <a:srgbClr val="000000"/>
              </a:solidFill>
              <a:ea typeface="ＭＳ Ｐゴシック" pitchFamily="-111" charset="-128"/>
            </a:endParaRPr>
          </a:p>
          <a:p>
            <a:pPr>
              <a:buFont typeface="Wingdings" pitchFamily="-111" charset="2"/>
              <a:buNone/>
            </a:pPr>
            <a:endParaRPr lang="en-US" altLang="en-US" smtClean="0">
              <a:solidFill>
                <a:srgbClr val="000000"/>
              </a:solidFill>
              <a:ea typeface="ＭＳ Ｐゴシック" pitchFamily="-111" charset="-128"/>
            </a:endParaRPr>
          </a:p>
          <a:p>
            <a:pPr>
              <a:buFont typeface="Wingdings" pitchFamily="-111" charset="2"/>
              <a:buNone/>
            </a:pPr>
            <a:r>
              <a:rPr lang="en-US" altLang="en-US" smtClean="0">
                <a:solidFill>
                  <a:srgbClr val="000000"/>
                </a:solidFill>
                <a:ea typeface="ＭＳ Ｐゴシック" pitchFamily="-111" charset="-128"/>
              </a:rPr>
              <a:t>This basic fact is called </a:t>
            </a:r>
            <a:r>
              <a:rPr lang="en-US" altLang="en-US" b="1" smtClean="0">
                <a:solidFill>
                  <a:srgbClr val="000000"/>
                </a:solidFill>
                <a:ea typeface="ＭＳ Ｐゴシック" pitchFamily="-111" charset="-128"/>
              </a:rPr>
              <a:t>sampling variability</a:t>
            </a:r>
            <a:r>
              <a:rPr lang="en-US" altLang="en-US" smtClean="0">
                <a:solidFill>
                  <a:srgbClr val="000000"/>
                </a:solidFill>
                <a:ea typeface="ＭＳ Ｐゴシック" pitchFamily="-111" charset="-128"/>
              </a:rPr>
              <a:t>: the value of a statistic varies in repeated  random sampling.</a:t>
            </a:r>
          </a:p>
          <a:p>
            <a:pPr>
              <a:buFont typeface="Wingdings" pitchFamily="-111" charset="2"/>
              <a:buNone/>
            </a:pPr>
            <a:r>
              <a:rPr lang="en-US" altLang="en-US" smtClean="0">
                <a:solidFill>
                  <a:srgbClr val="000000"/>
                </a:solidFill>
                <a:ea typeface="ＭＳ Ｐゴシック" pitchFamily="-111" charset="-128"/>
              </a:rPr>
              <a:t>To make sense of sampling variability, we ask, “What would happen if we took many samples?”</a:t>
            </a:r>
          </a:p>
        </p:txBody>
      </p:sp>
      <p:sp>
        <p:nvSpPr>
          <p:cNvPr id="27651"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6" name="Rounded Rectangle 5"/>
          <p:cNvSpPr/>
          <p:nvPr/>
        </p:nvSpPr>
        <p:spPr>
          <a:xfrm>
            <a:off x="414956" y="3606801"/>
            <a:ext cx="3728872" cy="2358431"/>
          </a:xfrm>
          <a:prstGeom prst="roundRect">
            <a:avLst/>
          </a:prstGeom>
        </p:spPr>
        <p:style>
          <a:lnRef idx="1">
            <a:schemeClr val="accent1"/>
          </a:lnRef>
          <a:fillRef idx="3">
            <a:schemeClr val="accent1"/>
          </a:fillRef>
          <a:effectRef idx="2">
            <a:schemeClr val="accent1"/>
          </a:effectRef>
          <a:fontRef idx="minor">
            <a:schemeClr val="lt1"/>
          </a:fontRef>
        </p:style>
        <p:txBody>
          <a:bodyPr/>
          <a:lstStyle/>
          <a:p>
            <a:pPr fontAlgn="auto">
              <a:spcBef>
                <a:spcPts val="0"/>
              </a:spcBef>
              <a:spcAft>
                <a:spcPts val="0"/>
              </a:spcAft>
              <a:defRPr/>
            </a:pPr>
            <a:r>
              <a:rPr lang="en-US" sz="2000" b="1" dirty="0">
                <a:cs typeface="Arial"/>
              </a:rPr>
              <a:t>Population</a:t>
            </a:r>
          </a:p>
        </p:txBody>
      </p:sp>
      <p:sp>
        <p:nvSpPr>
          <p:cNvPr id="9" name="Oval 8"/>
          <p:cNvSpPr/>
          <p:nvPr/>
        </p:nvSpPr>
        <p:spPr>
          <a:xfrm>
            <a:off x="1719641" y="4110986"/>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0" name="Oval 9"/>
          <p:cNvSpPr/>
          <p:nvPr/>
        </p:nvSpPr>
        <p:spPr>
          <a:xfrm>
            <a:off x="2688388" y="4399328"/>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1" name="Oval 10"/>
          <p:cNvSpPr/>
          <p:nvPr/>
        </p:nvSpPr>
        <p:spPr>
          <a:xfrm>
            <a:off x="2599761" y="5388549"/>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3" name="Oval 12"/>
          <p:cNvSpPr/>
          <p:nvPr/>
        </p:nvSpPr>
        <p:spPr>
          <a:xfrm>
            <a:off x="2599761" y="3606801"/>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4" name="Oval 13"/>
          <p:cNvSpPr/>
          <p:nvPr/>
        </p:nvSpPr>
        <p:spPr>
          <a:xfrm>
            <a:off x="1918391" y="4884341"/>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5" name="Oval 14"/>
          <p:cNvSpPr/>
          <p:nvPr/>
        </p:nvSpPr>
        <p:spPr>
          <a:xfrm>
            <a:off x="801331" y="4627980"/>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6" name="Oval 15"/>
          <p:cNvSpPr/>
          <p:nvPr/>
        </p:nvSpPr>
        <p:spPr>
          <a:xfrm>
            <a:off x="620712" y="5388549"/>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7" name="Oval 16"/>
          <p:cNvSpPr/>
          <p:nvPr/>
        </p:nvSpPr>
        <p:spPr>
          <a:xfrm>
            <a:off x="462951" y="4110986"/>
            <a:ext cx="1455440" cy="576683"/>
          </a:xfrm>
          <a:prstGeom prst="ellipse">
            <a:avLst/>
          </a:prstGeom>
        </p:spPr>
        <p:style>
          <a:lnRef idx="1">
            <a:schemeClr val="accent3"/>
          </a:lnRef>
          <a:fillRef idx="3">
            <a:schemeClr val="accent3"/>
          </a:fillRef>
          <a:effectRef idx="2">
            <a:schemeClr val="accent3"/>
          </a:effectRef>
          <a:fontRef idx="minor">
            <a:schemeClr val="lt1"/>
          </a:fontRef>
        </p:style>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eaLnBrk="1" hangingPunct="1">
              <a:defRPr/>
            </a:pPr>
            <a:r>
              <a:rPr lang="en-US" altLang="en-US" sz="1600" b="1" smtClean="0">
                <a:solidFill>
                  <a:srgbClr val="FFFFFF"/>
                </a:solidFill>
                <a:cs typeface="Arial" charset="0"/>
              </a:rPr>
              <a:t>Sample</a:t>
            </a:r>
            <a:endParaRPr lang="en-US" altLang="en-US" sz="2000" b="1" smtClean="0">
              <a:solidFill>
                <a:srgbClr val="FFFFFF"/>
              </a:solidFill>
              <a:cs typeface="Arial" charset="0"/>
            </a:endParaRPr>
          </a:p>
        </p:txBody>
      </p:sp>
      <p:sp>
        <p:nvSpPr>
          <p:cNvPr id="18" name="Curved Down Arrow 17"/>
          <p:cNvSpPr/>
          <p:nvPr/>
        </p:nvSpPr>
        <p:spPr>
          <a:xfrm rot="367008">
            <a:off x="3715051" y="3289210"/>
            <a:ext cx="2830025" cy="619150"/>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19" name="Curved Down Arrow 18"/>
          <p:cNvSpPr/>
          <p:nvPr/>
        </p:nvSpPr>
        <p:spPr>
          <a:xfrm rot="21385562">
            <a:off x="2860291" y="3815269"/>
            <a:ext cx="3440856" cy="499372"/>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0" name="Curved Down Arrow 19"/>
          <p:cNvSpPr/>
          <p:nvPr/>
        </p:nvSpPr>
        <p:spPr>
          <a:xfrm rot="214438" flipV="1">
            <a:off x="3101248" y="5207137"/>
            <a:ext cx="3217667" cy="517879"/>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1" name="Curved Down Arrow 20"/>
          <p:cNvSpPr/>
          <p:nvPr/>
        </p:nvSpPr>
        <p:spPr>
          <a:xfrm rot="21385562">
            <a:off x="1886850" y="4320200"/>
            <a:ext cx="4430296" cy="619150"/>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2" name="Curved Down Arrow 21"/>
          <p:cNvSpPr/>
          <p:nvPr/>
        </p:nvSpPr>
        <p:spPr>
          <a:xfrm rot="21385562">
            <a:off x="1665493" y="3589355"/>
            <a:ext cx="4587242" cy="768566"/>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3" name="Curved Down Arrow 22"/>
          <p:cNvSpPr/>
          <p:nvPr/>
        </p:nvSpPr>
        <p:spPr>
          <a:xfrm flipV="1">
            <a:off x="1785671" y="5716361"/>
            <a:ext cx="4716314" cy="619150"/>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4" name="Curved Down Arrow 23"/>
          <p:cNvSpPr/>
          <p:nvPr/>
        </p:nvSpPr>
        <p:spPr>
          <a:xfrm rot="21313586" flipV="1">
            <a:off x="3395522" y="5740290"/>
            <a:ext cx="3279600" cy="753331"/>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5" name="Curved Down Arrow 24"/>
          <p:cNvSpPr/>
          <p:nvPr/>
        </p:nvSpPr>
        <p:spPr>
          <a:xfrm rot="21385562">
            <a:off x="3853644" y="3932725"/>
            <a:ext cx="2461046" cy="619150"/>
          </a:xfrm>
          <a:prstGeom prst="curvedDownArrow">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endParaRPr lang="en-US">
              <a:solidFill>
                <a:schemeClr val="tx1"/>
              </a:solidFill>
              <a:cs typeface="Arial"/>
            </a:endParaRPr>
          </a:p>
        </p:txBody>
      </p:sp>
      <p:sp>
        <p:nvSpPr>
          <p:cNvPr id="26" name="TextBox 25"/>
          <p:cNvSpPr txBox="1"/>
          <p:nvPr/>
        </p:nvSpPr>
        <p:spPr>
          <a:xfrm>
            <a:off x="6232442" y="4035475"/>
            <a:ext cx="936675" cy="1569660"/>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pPr>
              <a:defRPr/>
            </a:pPr>
            <a:r>
              <a:rPr lang="en-US" sz="9600" b="1" dirty="0">
                <a:solidFill>
                  <a:schemeClr val="tx1"/>
                </a:solidFill>
              </a:rPr>
              <a:t>?</a:t>
            </a:r>
          </a:p>
        </p:txBody>
      </p:sp>
      <p:graphicFrame>
        <p:nvGraphicFramePr>
          <p:cNvPr id="28730" name="Object 2"/>
          <p:cNvGraphicFramePr>
            <a:graphicFrameLocks noChangeAspect="1"/>
          </p:cNvGraphicFramePr>
          <p:nvPr/>
        </p:nvGraphicFramePr>
        <p:xfrm>
          <a:off x="623888" y="922338"/>
          <a:ext cx="6731000" cy="595312"/>
        </p:xfrm>
        <a:graphic>
          <a:graphicData uri="http://schemas.openxmlformats.org/presentationml/2006/ole">
            <mc:AlternateContent xmlns:mc="http://schemas.openxmlformats.org/markup-compatibility/2006">
              <mc:Choice xmlns:v="urn:schemas-microsoft-com:vml" Requires="v">
                <p:oleObj spid="_x0000_s27710" name="Equation" r:id="rId3" imgW="4025900" imgH="355600" progId="Equation.3">
                  <p:embed/>
                </p:oleObj>
              </mc:Choice>
              <mc:Fallback>
                <p:oleObj name="Equation" r:id="rId3" imgW="4025900" imgH="355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888" y="922338"/>
                        <a:ext cx="6731000" cy="595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nodeType="afterGroup">
                            <p:stCondLst>
                              <p:cond delay="2500"/>
                            </p:stCondLst>
                            <p:childTnLst>
                              <p:par>
                                <p:cTn id="25" presetID="10" presetClass="entr" presetSubtype="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nodeType="afterGroup">
                            <p:stCondLst>
                              <p:cond delay="3000"/>
                            </p:stCondLst>
                            <p:childTnLst>
                              <p:par>
                                <p:cTn id="29" presetID="10"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childTnLst>
                          </p:cTn>
                        </p:par>
                        <p:par>
                          <p:cTn id="32" fill="hold" nodeType="afterGroup">
                            <p:stCondLst>
                              <p:cond delay="3500"/>
                            </p:stCondLst>
                            <p:childTnLst>
                              <p:par>
                                <p:cTn id="33" presetID="10" presetClass="entr" presetSubtype="0"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par>
                          <p:cTn id="36" fill="hold" nodeType="afterGroup">
                            <p:stCondLst>
                              <p:cond delay="4000"/>
                            </p:stCondLst>
                            <p:childTnLst>
                              <p:par>
                                <p:cTn id="37" presetID="10" presetClass="entr" presetSubtype="0"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par>
                                <p:cTn id="43" presetID="10"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par>
                                <p:cTn id="46" presetID="10" presetClass="entr" presetSubtype="0"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par>
                                <p:cTn id="55" presetID="10"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500"/>
                                        <p:tgtEl>
                                          <p:spTgt spid="24"/>
                                        </p:tgtEl>
                                      </p:cBhvr>
                                    </p:animEffect>
                                  </p:childTnLst>
                                </p:cTn>
                              </p:par>
                              <p:par>
                                <p:cTn id="58" presetID="10" presetClass="entr" presetSubtype="0" fill="hold"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par>
                          <p:cTn id="61" fill="hold" nodeType="afterGroup">
                            <p:stCondLst>
                              <p:cond delay="4500"/>
                            </p:stCondLst>
                            <p:childTnLst>
                              <p:par>
                                <p:cTn id="62" presetID="17" presetClass="entr" presetSubtype="10"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p:cTn id="64" dur="500" fill="hold"/>
                                        <p:tgtEl>
                                          <p:spTgt spid="26"/>
                                        </p:tgtEl>
                                        <p:attrNameLst>
                                          <p:attrName>ppt_w</p:attrName>
                                        </p:attrNameLst>
                                      </p:cBhvr>
                                      <p:tavLst>
                                        <p:tav tm="0">
                                          <p:val>
                                            <p:fltVal val="0"/>
                                          </p:val>
                                        </p:tav>
                                        <p:tav tm="100000">
                                          <p:val>
                                            <p:strVal val="#ppt_w"/>
                                          </p:val>
                                        </p:tav>
                                      </p:tavLst>
                                    </p:anim>
                                    <p:anim calcmode="lin" valueType="num">
                                      <p:cBhvr>
                                        <p:cTn id="65"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 presetClass="entr" presetSubtype="4" accel="50000" decel="50000" fill="hold" nodeType="clickEffect">
                                  <p:stCondLst>
                                    <p:cond delay="0"/>
                                  </p:stCondLst>
                                  <p:childTnLst>
                                    <p:set>
                                      <p:cBhvr>
                                        <p:cTn id="69" dur="1" fill="hold">
                                          <p:stCondLst>
                                            <p:cond delay="0"/>
                                          </p:stCondLst>
                                        </p:cTn>
                                        <p:tgtEl>
                                          <p:spTgt spid="28730"/>
                                        </p:tgtEl>
                                        <p:attrNameLst>
                                          <p:attrName>style.visibility</p:attrName>
                                        </p:attrNameLst>
                                      </p:cBhvr>
                                      <p:to>
                                        <p:strVal val="visible"/>
                                      </p:to>
                                    </p:set>
                                    <p:anim calcmode="lin" valueType="num">
                                      <p:cBhvr additive="base">
                                        <p:cTn id="70" dur="500" fill="hold"/>
                                        <p:tgtEl>
                                          <p:spTgt spid="28730"/>
                                        </p:tgtEl>
                                        <p:attrNameLst>
                                          <p:attrName>ppt_x</p:attrName>
                                        </p:attrNameLst>
                                      </p:cBhvr>
                                      <p:tavLst>
                                        <p:tav tm="0">
                                          <p:val>
                                            <p:strVal val="#ppt_x"/>
                                          </p:val>
                                        </p:tav>
                                        <p:tav tm="100000">
                                          <p:val>
                                            <p:strVal val="#ppt_x"/>
                                          </p:val>
                                        </p:tav>
                                      </p:tavLst>
                                    </p:anim>
                                    <p:anim calcmode="lin" valueType="num">
                                      <p:cBhvr additive="base">
                                        <p:cTn id="71" dur="500" fill="hold"/>
                                        <p:tgtEl>
                                          <p:spTgt spid="28730"/>
                                        </p:tgtEl>
                                        <p:attrNameLst>
                                          <p:attrName>ppt_y</p:attrName>
                                        </p:attrNameLst>
                                      </p:cBhvr>
                                      <p:tavLst>
                                        <p:tav tm="0">
                                          <p:val>
                                            <p:strVal val="1+#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4" fill="hold" nodeType="clickEffect">
                                  <p:stCondLst>
                                    <p:cond delay="0"/>
                                  </p:stCondLst>
                                  <p:childTnLst>
                                    <p:set>
                                      <p:cBhvr>
                                        <p:cTn id="75" dur="1" fill="hold">
                                          <p:stCondLst>
                                            <p:cond delay="0"/>
                                          </p:stCondLst>
                                        </p:cTn>
                                        <p:tgtEl>
                                          <p:spTgt spid="28675">
                                            <p:txEl>
                                              <p:pRg st="2" end="2"/>
                                            </p:txEl>
                                          </p:spTgt>
                                        </p:tgtEl>
                                        <p:attrNameLst>
                                          <p:attrName>style.visibility</p:attrName>
                                        </p:attrNameLst>
                                      </p:cBhvr>
                                      <p:to>
                                        <p:strVal val="visible"/>
                                      </p:to>
                                    </p:set>
                                    <p:anim calcmode="lin" valueType="num">
                                      <p:cBhvr additive="base">
                                        <p:cTn id="76"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4" fill="hold" nodeType="clickEffect">
                                  <p:stCondLst>
                                    <p:cond delay="0"/>
                                  </p:stCondLst>
                                  <p:childTnLst>
                                    <p:set>
                                      <p:cBhvr>
                                        <p:cTn id="81" dur="1" fill="hold">
                                          <p:stCondLst>
                                            <p:cond delay="0"/>
                                          </p:stCondLst>
                                        </p:cTn>
                                        <p:tgtEl>
                                          <p:spTgt spid="28675">
                                            <p:txEl>
                                              <p:pRg st="3" end="3"/>
                                            </p:txEl>
                                          </p:spTgt>
                                        </p:tgtEl>
                                        <p:attrNameLst>
                                          <p:attrName>style.visibility</p:attrName>
                                        </p:attrNameLst>
                                      </p:cBhvr>
                                      <p:to>
                                        <p:strVal val="visible"/>
                                      </p:to>
                                    </p:set>
                                    <p:anim calcmode="lin" valueType="num">
                                      <p:cBhvr additive="base">
                                        <p:cTn id="82"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Vertical Text Placeholder 2"/>
          <p:cNvSpPr>
            <a:spLocks noGrp="1"/>
          </p:cNvSpPr>
          <p:nvPr>
            <p:ph type="body" orient="vert" idx="1"/>
          </p:nvPr>
        </p:nvSpPr>
        <p:spPr>
          <a:xfrm rot="16200000">
            <a:off x="3092450" y="-2546350"/>
            <a:ext cx="2616200" cy="8013700"/>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Sampling Distribution</a:t>
            </a:r>
            <a:endParaRPr lang="en-US" altLang="en-US" sz="2400" smtClean="0">
              <a:solidFill>
                <a:srgbClr val="000000"/>
              </a:solidFill>
              <a:ea typeface="ＭＳ Ｐゴシック" pitchFamily="-111" charset="-128"/>
            </a:endParaRPr>
          </a:p>
          <a:p>
            <a:pPr>
              <a:buFont typeface="Wingdings" pitchFamily="-111" charset="2"/>
              <a:buNone/>
            </a:pPr>
            <a:r>
              <a:rPr lang="en-US" altLang="en-US" smtClean="0">
                <a:solidFill>
                  <a:srgbClr val="000000"/>
                </a:solidFill>
                <a:ea typeface="ＭＳ Ｐゴシック" pitchFamily="-111" charset="-128"/>
              </a:rPr>
              <a:t>Suppose we took several different samples of 20 chips from a box that contain 100 red and 100 blue chips. There are many, many possible SRSs of size 20 from a population of size 200. If we took every one of those possible samples, calculated the sample proportion for each, and graphed all of those values, we’d have a </a:t>
            </a:r>
            <a:r>
              <a:rPr lang="en-US" altLang="en-US" b="1" smtClean="0">
                <a:solidFill>
                  <a:srgbClr val="000000"/>
                </a:solidFill>
                <a:ea typeface="ＭＳ Ｐゴシック" pitchFamily="-111" charset="-128"/>
              </a:rPr>
              <a:t>sampling distribution.</a:t>
            </a:r>
            <a:endParaRPr lang="en-US" altLang="en-US" sz="3600" smtClean="0">
              <a:solidFill>
                <a:srgbClr val="000000"/>
              </a:solidFill>
              <a:ea typeface="ＭＳ Ｐゴシック" pitchFamily="-111" charset="-128"/>
            </a:endParaRPr>
          </a:p>
        </p:txBody>
      </p:sp>
      <p:sp>
        <p:nvSpPr>
          <p:cNvPr id="28675"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7" name="TextBox 6"/>
          <p:cNvSpPr txBox="1"/>
          <p:nvPr/>
        </p:nvSpPr>
        <p:spPr>
          <a:xfrm>
            <a:off x="620713" y="2886075"/>
            <a:ext cx="7515225" cy="13223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altLang="en-US" sz="2000" b="1" u="sng" smtClean="0">
                <a:solidFill>
                  <a:srgbClr val="E81F30"/>
                </a:solidFill>
              </a:rPr>
              <a:t>Definition:</a:t>
            </a:r>
          </a:p>
          <a:p>
            <a:pPr eaLnBrk="1" hangingPunct="1">
              <a:defRPr/>
            </a:pPr>
            <a:endParaRPr lang="en-US" altLang="en-US" sz="600" b="1" u="sng" smtClean="0">
              <a:solidFill>
                <a:srgbClr val="E81F30"/>
              </a:solidFill>
            </a:endParaRPr>
          </a:p>
          <a:p>
            <a:pPr eaLnBrk="1" hangingPunct="1">
              <a:defRPr/>
            </a:pPr>
            <a:r>
              <a:rPr lang="en-US" altLang="en-US" sz="1800" smtClean="0">
                <a:solidFill>
                  <a:srgbClr val="000000"/>
                </a:solidFill>
              </a:rPr>
              <a:t>The </a:t>
            </a:r>
            <a:r>
              <a:rPr lang="en-US" altLang="en-US" sz="1800" b="1" smtClean="0">
                <a:solidFill>
                  <a:srgbClr val="000000"/>
                </a:solidFill>
              </a:rPr>
              <a:t>sampling distribution </a:t>
            </a:r>
            <a:r>
              <a:rPr lang="en-US" altLang="en-US" sz="1800" smtClean="0">
                <a:solidFill>
                  <a:srgbClr val="000000"/>
                </a:solidFill>
              </a:rPr>
              <a:t>of a statistic is the distribution of values taken by the statistic in all possible samples of the same size from the same population.</a:t>
            </a:r>
            <a:endParaRPr lang="en-US" altLang="en-US" sz="2000" smtClean="0">
              <a:solidFill>
                <a:srgbClr val="000000"/>
              </a:solidFill>
            </a:endParaRPr>
          </a:p>
        </p:txBody>
      </p:sp>
      <p:sp>
        <p:nvSpPr>
          <p:cNvPr id="13" name="TextBox 12"/>
          <p:cNvSpPr txBox="1">
            <a:spLocks noChangeArrowheads="1"/>
          </p:cNvSpPr>
          <p:nvPr/>
        </p:nvSpPr>
        <p:spPr bwMode="auto">
          <a:xfrm>
            <a:off x="393700" y="4429125"/>
            <a:ext cx="7899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a:solidFill>
                  <a:schemeClr val="tx1"/>
                </a:solidFill>
              </a:rPr>
              <a:t>In practice, it’s difficult to take all possible samples of size </a:t>
            </a:r>
            <a:r>
              <a:rPr lang="en-US" altLang="en-US" i="1">
                <a:solidFill>
                  <a:schemeClr val="tx1"/>
                </a:solidFill>
              </a:rPr>
              <a:t>n</a:t>
            </a:r>
            <a:r>
              <a:rPr lang="en-US" altLang="en-US">
                <a:solidFill>
                  <a:schemeClr val="tx1"/>
                </a:solidFill>
              </a:rPr>
              <a:t> to obtain the actual sampling distribution of a statistic. Instead, we can use simulation to imitate the process of taking many, many samples.</a:t>
            </a:r>
          </a:p>
          <a:p>
            <a:pPr eaLnBrk="1" hangingPunct="1">
              <a:spcBef>
                <a:spcPct val="0"/>
              </a:spcBef>
              <a:buClrTx/>
              <a:buSzTx/>
              <a:buFontTx/>
              <a:buNone/>
            </a:pPr>
            <a:endParaRPr lang="en-US" altLang="en-US">
              <a:solidFill>
                <a:schemeClr val="tx1"/>
              </a:solidFill>
            </a:endParaRPr>
          </a:p>
          <a:p>
            <a:pPr eaLnBrk="1" hangingPunct="1">
              <a:spcBef>
                <a:spcPct val="0"/>
              </a:spcBef>
              <a:buClrTx/>
              <a:buSzTx/>
              <a:buFontTx/>
              <a:buNone/>
            </a:pPr>
            <a:r>
              <a:rPr lang="en-US" altLang="en-US">
                <a:solidFill>
                  <a:schemeClr val="tx1"/>
                </a:solidFill>
              </a:rPr>
              <a:t>One of the uses of probability theory in statistics is to obtain sampling distributions without simulation. We’ll get to the theory later.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Vertical Text Placeholder 2"/>
          <p:cNvSpPr>
            <a:spLocks noGrp="1"/>
          </p:cNvSpPr>
          <p:nvPr>
            <p:ph type="body" orient="vert" idx="1"/>
          </p:nvPr>
        </p:nvSpPr>
        <p:spPr>
          <a:xfrm rot="16200000">
            <a:off x="1714501" y="-784225"/>
            <a:ext cx="5548312" cy="7837487"/>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Population Distributions vs. Sampling Distributions</a:t>
            </a:r>
            <a:endParaRPr lang="en-US" altLang="en-US" sz="2400" smtClean="0">
              <a:solidFill>
                <a:srgbClr val="000000"/>
              </a:solidFill>
              <a:ea typeface="ＭＳ Ｐゴシック" pitchFamily="-111" charset="-128"/>
            </a:endParaRPr>
          </a:p>
          <a:p>
            <a:pPr>
              <a:buFont typeface="Wingdings" pitchFamily="-111" charset="2"/>
              <a:buNone/>
            </a:pPr>
            <a:r>
              <a:rPr lang="en-US" altLang="en-US" sz="2400" smtClean="0">
                <a:solidFill>
                  <a:srgbClr val="000000"/>
                </a:solidFill>
                <a:ea typeface="ＭＳ Ｐゴシック" pitchFamily="-111" charset="-128"/>
              </a:rPr>
              <a:t>There are actually three distinct distributions involved when we sample repeatedly and measure a variable of interest. </a:t>
            </a:r>
          </a:p>
          <a:p>
            <a:pPr>
              <a:buClr>
                <a:srgbClr val="E81F30"/>
              </a:buClr>
              <a:buFont typeface="Arial" charset="0"/>
              <a:buAutoNum type="arabicParenR"/>
            </a:pPr>
            <a:r>
              <a:rPr lang="en-US" altLang="en-US" sz="2400" smtClean="0">
                <a:solidFill>
                  <a:srgbClr val="000000"/>
                </a:solidFill>
                <a:ea typeface="ＭＳ Ｐゴシック" pitchFamily="-111" charset="-128"/>
              </a:rPr>
              <a:t>The </a:t>
            </a:r>
            <a:r>
              <a:rPr lang="en-US" altLang="en-US" sz="2400" b="1" smtClean="0">
                <a:solidFill>
                  <a:srgbClr val="000000"/>
                </a:solidFill>
                <a:ea typeface="ＭＳ Ｐゴシック" pitchFamily="-111" charset="-128"/>
              </a:rPr>
              <a:t>population distribution </a:t>
            </a:r>
            <a:r>
              <a:rPr lang="en-US" altLang="en-US" sz="2400" smtClean="0">
                <a:solidFill>
                  <a:srgbClr val="000000"/>
                </a:solidFill>
                <a:ea typeface="ＭＳ Ｐゴシック" pitchFamily="-111" charset="-128"/>
              </a:rPr>
              <a:t>gives the values of the variable for all the individuals in the population.</a:t>
            </a:r>
          </a:p>
          <a:p>
            <a:pPr>
              <a:buClr>
                <a:srgbClr val="E81F30"/>
              </a:buClr>
              <a:buFont typeface="Arial" charset="0"/>
              <a:buAutoNum type="arabicParenR"/>
            </a:pPr>
            <a:r>
              <a:rPr lang="en-US" altLang="en-US" sz="2400" smtClean="0">
                <a:solidFill>
                  <a:srgbClr val="000000"/>
                </a:solidFill>
                <a:ea typeface="ＭＳ Ｐゴシック" pitchFamily="-111" charset="-128"/>
              </a:rPr>
              <a:t>The </a:t>
            </a:r>
            <a:r>
              <a:rPr lang="en-US" altLang="en-US" sz="2400" b="1" smtClean="0">
                <a:solidFill>
                  <a:srgbClr val="000000"/>
                </a:solidFill>
                <a:ea typeface="ＭＳ Ｐゴシック" pitchFamily="-111" charset="-128"/>
              </a:rPr>
              <a:t>distribution of sample data </a:t>
            </a:r>
            <a:r>
              <a:rPr lang="en-US" altLang="en-US" sz="2400" smtClean="0">
                <a:solidFill>
                  <a:srgbClr val="000000"/>
                </a:solidFill>
                <a:ea typeface="ＭＳ Ｐゴシック" pitchFamily="-111" charset="-128"/>
              </a:rPr>
              <a:t>shows the values of the variable for all the individuals in the sample.</a:t>
            </a:r>
          </a:p>
          <a:p>
            <a:pPr>
              <a:buClr>
                <a:srgbClr val="E81F30"/>
              </a:buClr>
              <a:buFont typeface="Arial" charset="0"/>
              <a:buAutoNum type="arabicParenR"/>
            </a:pPr>
            <a:r>
              <a:rPr lang="en-US" altLang="en-US" sz="2400" smtClean="0">
                <a:solidFill>
                  <a:srgbClr val="000000"/>
                </a:solidFill>
                <a:ea typeface="ＭＳ Ｐゴシック" pitchFamily="-111" charset="-128"/>
              </a:rPr>
              <a:t>The </a:t>
            </a:r>
            <a:r>
              <a:rPr lang="en-US" altLang="en-US" sz="2400" b="1" smtClean="0">
                <a:solidFill>
                  <a:srgbClr val="000000"/>
                </a:solidFill>
                <a:ea typeface="ＭＳ Ｐゴシック" pitchFamily="-111" charset="-128"/>
              </a:rPr>
              <a:t>sampling distribution</a:t>
            </a:r>
            <a:r>
              <a:rPr lang="en-US" altLang="en-US" sz="2400" smtClean="0">
                <a:solidFill>
                  <a:srgbClr val="000000"/>
                </a:solidFill>
                <a:ea typeface="ＭＳ Ｐゴシック" pitchFamily="-111" charset="-128"/>
              </a:rPr>
              <a:t> shows the statistic values from all the possible samples of the same size from the population. </a:t>
            </a:r>
            <a:endParaRPr lang="en-US" altLang="en-US" sz="4000" smtClean="0">
              <a:solidFill>
                <a:srgbClr val="000000"/>
              </a:solidFill>
              <a:ea typeface="ＭＳ Ｐゴシック" pitchFamily="-111" charset="-128"/>
            </a:endParaRPr>
          </a:p>
        </p:txBody>
      </p:sp>
      <p:sp>
        <p:nvSpPr>
          <p:cNvPr id="29699"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pic>
        <p:nvPicPr>
          <p:cNvPr id="7" name="Picture 6" descr="Screen shot 2010-11-04 at 2.14.40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775" y="1071563"/>
            <a:ext cx="8021638" cy="541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Vertical Text Placeholder 2"/>
          <p:cNvSpPr>
            <a:spLocks noGrp="1"/>
          </p:cNvSpPr>
          <p:nvPr>
            <p:ph type="body" orient="vert" idx="1"/>
          </p:nvPr>
        </p:nvSpPr>
        <p:spPr>
          <a:xfrm rot="16200000">
            <a:off x="3196431" y="-2442368"/>
            <a:ext cx="2408237" cy="8013700"/>
          </a:xfrm>
        </p:spPr>
        <p:txBody>
          <a:bodyPr/>
          <a:lstStyle/>
          <a:p>
            <a:pPr eaLnBrk="1" hangingPunct="1">
              <a:buFont typeface="Wingdings" pitchFamily="-111" charset="2"/>
              <a:buNone/>
            </a:pPr>
            <a:r>
              <a:rPr lang="en-US" altLang="en-US" sz="2400" b="1" smtClean="0">
                <a:solidFill>
                  <a:srgbClr val="000000"/>
                </a:solidFill>
                <a:ea typeface="ＭＳ Ｐゴシック" pitchFamily="-111" charset="-128"/>
              </a:rPr>
              <a:t>Describing Sampling Distributions</a:t>
            </a:r>
            <a:endParaRPr lang="en-US" altLang="en-US" sz="2400" smtClean="0">
              <a:solidFill>
                <a:srgbClr val="000000"/>
              </a:solidFill>
              <a:ea typeface="ＭＳ Ｐゴシック" pitchFamily="-111" charset="-128"/>
            </a:endParaRPr>
          </a:p>
          <a:p>
            <a:pPr>
              <a:buFont typeface="Wingdings" pitchFamily="-111" charset="2"/>
              <a:buNone/>
            </a:pPr>
            <a:r>
              <a:rPr lang="en-US" altLang="en-US" smtClean="0">
                <a:solidFill>
                  <a:srgbClr val="000000"/>
                </a:solidFill>
                <a:ea typeface="ＭＳ Ｐゴシック" pitchFamily="-111" charset="-128"/>
              </a:rPr>
              <a:t>The fact that statistics from random samples have definite sampling distributions allows us to answer the question, “How trustworthy is a statistic as an estimator of the parameter?”  To get a complete answer, we consider the center, spread, and shape.</a:t>
            </a:r>
            <a:endParaRPr lang="en-US" altLang="en-US" sz="3600" smtClean="0">
              <a:solidFill>
                <a:srgbClr val="000000"/>
              </a:solidFill>
              <a:ea typeface="ＭＳ Ｐゴシック" pitchFamily="-111" charset="-128"/>
            </a:endParaRPr>
          </a:p>
        </p:txBody>
      </p:sp>
      <p:sp>
        <p:nvSpPr>
          <p:cNvPr id="30723" name="Vertical Title 1"/>
          <p:cNvSpPr>
            <a:spLocks noGrp="1"/>
          </p:cNvSpPr>
          <p:nvPr>
            <p:ph type="title" orient="vert"/>
          </p:nvPr>
        </p:nvSpPr>
        <p:spPr>
          <a:xfrm>
            <a:off x="8135938" y="954088"/>
            <a:ext cx="681037" cy="5903912"/>
          </a:xfrm>
        </p:spPr>
        <p:txBody>
          <a:bodyPr/>
          <a:lstStyle/>
          <a:p>
            <a:pPr eaLnBrk="1" hangingPunct="1"/>
            <a:r>
              <a:rPr lang="en-US" altLang="en-US" sz="2200" smtClean="0">
                <a:solidFill>
                  <a:srgbClr val="E81F30"/>
                </a:solidFill>
                <a:ea typeface="ＭＳ Ｐゴシック" pitchFamily="-111" charset="-128"/>
              </a:rPr>
              <a:t>What Is a Sampling Distribution?</a:t>
            </a:r>
          </a:p>
        </p:txBody>
      </p:sp>
      <p:sp>
        <p:nvSpPr>
          <p:cNvPr id="7" name="TextBox 6"/>
          <p:cNvSpPr txBox="1"/>
          <p:nvPr/>
        </p:nvSpPr>
        <p:spPr>
          <a:xfrm>
            <a:off x="2438400" y="5202238"/>
            <a:ext cx="6099175" cy="132238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US" altLang="en-US" sz="2000" b="1" u="sng" smtClean="0">
                <a:solidFill>
                  <a:srgbClr val="E81F30"/>
                </a:solidFill>
              </a:rPr>
              <a:t>Definition:</a:t>
            </a:r>
          </a:p>
          <a:p>
            <a:pPr eaLnBrk="1" hangingPunct="1">
              <a:defRPr/>
            </a:pPr>
            <a:endParaRPr lang="en-US" altLang="en-US" sz="600" b="1" u="sng" smtClean="0">
              <a:solidFill>
                <a:srgbClr val="E81F30"/>
              </a:solidFill>
            </a:endParaRPr>
          </a:p>
          <a:p>
            <a:pPr eaLnBrk="1" hangingPunct="1">
              <a:defRPr/>
            </a:pPr>
            <a:r>
              <a:rPr lang="en-US" altLang="en-US" sz="1800" smtClean="0">
                <a:solidFill>
                  <a:srgbClr val="000000"/>
                </a:solidFill>
              </a:rPr>
              <a:t>A statistic used to estimate a parameter is an </a:t>
            </a:r>
            <a:r>
              <a:rPr lang="en-US" altLang="en-US" sz="1800" b="1" smtClean="0">
                <a:solidFill>
                  <a:srgbClr val="000000"/>
                </a:solidFill>
              </a:rPr>
              <a:t>unbiased estimator </a:t>
            </a:r>
            <a:r>
              <a:rPr lang="en-US" altLang="en-US" sz="1800" smtClean="0">
                <a:solidFill>
                  <a:srgbClr val="000000"/>
                </a:solidFill>
              </a:rPr>
              <a:t>if the mean of its sampling distribution is equal to the true value of the parameter being estimated.</a:t>
            </a:r>
            <a:endParaRPr lang="en-US" altLang="en-US" sz="2000" smtClean="0">
              <a:solidFill>
                <a:srgbClr val="000000"/>
              </a:solidFill>
            </a:endParaRPr>
          </a:p>
        </p:txBody>
      </p:sp>
      <p:sp>
        <p:nvSpPr>
          <p:cNvPr id="13" name="TextBox 12"/>
          <p:cNvSpPr txBox="1">
            <a:spLocks noChangeArrowheads="1"/>
          </p:cNvSpPr>
          <p:nvPr/>
        </p:nvSpPr>
        <p:spPr bwMode="auto">
          <a:xfrm>
            <a:off x="393700" y="2409825"/>
            <a:ext cx="7899400" cy="1477963"/>
          </a:xfrm>
          <a:prstGeom prst="rect">
            <a:avLst/>
          </a:prstGeom>
          <a:noFill/>
          <a:ln w="9525">
            <a:noFill/>
            <a:miter lim="800000"/>
            <a:headEnd/>
            <a:tailEnd/>
          </a:ln>
        </p:spPr>
        <p:txBody>
          <a:bodyPr>
            <a:spAutoFit/>
          </a:bodyPr>
          <a:lstStyle/>
          <a:p>
            <a:pPr>
              <a:defRPr/>
            </a:pPr>
            <a:r>
              <a:rPr lang="en-US" b="1" dirty="0">
                <a:solidFill>
                  <a:schemeClr val="accent3"/>
                </a:solidFill>
                <a:ea typeface="ＭＳ Ｐゴシック" charset="-128"/>
                <a:cs typeface="ＭＳ Ｐゴシック" charset="-128"/>
              </a:rPr>
              <a:t>Center: Biased and unbiased estimators</a:t>
            </a:r>
          </a:p>
          <a:p>
            <a:pPr>
              <a:defRPr/>
            </a:pPr>
            <a:endParaRPr lang="en-US" dirty="0">
              <a:ea typeface="ＭＳ Ｐゴシック" charset="-128"/>
              <a:cs typeface="ＭＳ Ｐゴシック" charset="-128"/>
            </a:endParaRPr>
          </a:p>
          <a:p>
            <a:pPr>
              <a:defRPr/>
            </a:pPr>
            <a:r>
              <a:rPr lang="en-US" dirty="0">
                <a:ea typeface="ＭＳ Ｐゴシック" charset="-128"/>
                <a:cs typeface="ＭＳ Ｐゴシック" charset="-128"/>
              </a:rPr>
              <a:t>In the chips example, we collected many samples of size 20 and calculated the sample proportion of red chips. How well does the sample proportion estimate the true proportion of red chips, </a:t>
            </a:r>
            <a:r>
              <a:rPr lang="en-US" i="1" dirty="0" err="1">
                <a:ea typeface="ＭＳ Ｐゴシック" charset="-128"/>
                <a:cs typeface="ＭＳ Ｐゴシック" charset="-128"/>
              </a:rPr>
              <a:t>p</a:t>
            </a:r>
            <a:r>
              <a:rPr lang="en-US" dirty="0">
                <a:ea typeface="ＭＳ Ｐゴシック" charset="-128"/>
                <a:cs typeface="ＭＳ Ｐゴシック" charset="-128"/>
              </a:rPr>
              <a:t> = 0.5? </a:t>
            </a:r>
          </a:p>
        </p:txBody>
      </p:sp>
      <p:pic>
        <p:nvPicPr>
          <p:cNvPr id="6" name="Picture 5" descr="Screen shot 2010-11-04 at 2.20.52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2725" y="4102100"/>
            <a:ext cx="2087563"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2559050" y="3887788"/>
            <a:ext cx="5734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2000"/>
              </a:spcBef>
              <a:buClr>
                <a:schemeClr val="accent1"/>
              </a:buClr>
              <a:buSzPct val="75000"/>
              <a:buFont typeface="Wingdings" pitchFamily="-111" charset="2"/>
              <a:buChar char="n"/>
              <a:defRPr sz="2000">
                <a:solidFill>
                  <a:srgbClr val="595959"/>
                </a:solidFill>
                <a:latin typeface="Arial" charset="0"/>
                <a:ea typeface="ＭＳ Ｐゴシック" pitchFamily="-111" charset="-128"/>
              </a:defRPr>
            </a:lvl1pPr>
            <a:lvl2pPr marL="37931725" indent="-37474525"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2pPr>
            <a:lvl3pPr marL="6858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3pPr>
            <a:lvl4pPr marL="914400" indent="-228600" eaLnBrk="0" hangingPunct="0">
              <a:spcBef>
                <a:spcPts val="600"/>
              </a:spcBef>
              <a:buClr>
                <a:srgbClr val="C7EEEC"/>
              </a:buClr>
              <a:buSzPct val="75000"/>
              <a:buFont typeface="Wingdings" pitchFamily="-111" charset="2"/>
              <a:buChar char="n"/>
              <a:defRPr>
                <a:solidFill>
                  <a:srgbClr val="595959"/>
                </a:solidFill>
                <a:latin typeface="Arial" charset="0"/>
                <a:ea typeface="ＭＳ Ｐゴシック" pitchFamily="-111" charset="-128"/>
              </a:defRPr>
            </a:lvl4pPr>
            <a:lvl5pPr marL="1143000" indent="-228600" eaLnBrk="0" hangingPunct="0">
              <a:spcBef>
                <a:spcPts val="600"/>
              </a:spcBef>
              <a:buClr>
                <a:schemeClr val="accent1"/>
              </a:buClr>
              <a:buSzPct val="75000"/>
              <a:buFont typeface="Wingdings" pitchFamily="-111" charset="2"/>
              <a:buChar char="n"/>
              <a:defRPr>
                <a:solidFill>
                  <a:srgbClr val="595959"/>
                </a:solidFill>
                <a:latin typeface="Arial" charset="0"/>
                <a:ea typeface="ＭＳ Ｐゴシック" pitchFamily="-111" charset="-128"/>
              </a:defRPr>
            </a:lvl5pPr>
            <a:lvl6pPr marL="16002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6pPr>
            <a:lvl7pPr marL="20574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7pPr>
            <a:lvl8pPr marL="25146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8pPr>
            <a:lvl9pPr marL="2971800" indent="-228600" defTabSz="457200" eaLnBrk="0" fontAlgn="base" hangingPunct="0">
              <a:spcBef>
                <a:spcPts val="600"/>
              </a:spcBef>
              <a:spcAft>
                <a:spcPct val="0"/>
              </a:spcAft>
              <a:buClr>
                <a:schemeClr val="accent1"/>
              </a:buClr>
              <a:buSzPct val="75000"/>
              <a:buFont typeface="Wingdings" pitchFamily="-111" charset="2"/>
              <a:buChar char="n"/>
              <a:defRPr>
                <a:solidFill>
                  <a:srgbClr val="595959"/>
                </a:solidFill>
                <a:latin typeface="Arial" charset="0"/>
                <a:ea typeface="ＭＳ Ｐゴシック" pitchFamily="-111" charset="-128"/>
              </a:defRPr>
            </a:lvl9pPr>
          </a:lstStyle>
          <a:p>
            <a:pPr eaLnBrk="1" hangingPunct="1">
              <a:spcBef>
                <a:spcPct val="0"/>
              </a:spcBef>
              <a:buClrTx/>
              <a:buSzTx/>
              <a:buFontTx/>
              <a:buNone/>
            </a:pPr>
            <a:r>
              <a:rPr lang="en-US" altLang="en-US" sz="1800">
                <a:solidFill>
                  <a:schemeClr val="tx1"/>
                </a:solidFill>
              </a:rPr>
              <a:t>Note that the center of the approximate sampling distribution is close to 0.5.  In fact, if we took ALL possible samples of size 20 and found the mean of those sample proportions, we’d get </a:t>
            </a:r>
            <a:r>
              <a:rPr lang="en-US" altLang="en-US" sz="1800" i="1">
                <a:solidFill>
                  <a:schemeClr val="tx1"/>
                </a:solidFill>
              </a:rPr>
              <a:t>exactly </a:t>
            </a:r>
            <a:r>
              <a:rPr lang="en-US" altLang="en-US" sz="1800">
                <a:solidFill>
                  <a:schemeClr val="tx1"/>
                </a:solidFill>
              </a:rPr>
              <a:t>0.5.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strVal val="#ppt_h"/>
                                          </p:val>
                                        </p:tav>
                                        <p:tav tm="100000">
                                          <p:val>
                                            <p:strVal val="#ppt_h"/>
                                          </p:val>
                                        </p:tav>
                                      </p:tavLst>
                                    </p:anim>
                                  </p:childTnLst>
                                </p:cTn>
                              </p:par>
                            </p:childTnLst>
                          </p:cTn>
                        </p:par>
                        <p:par>
                          <p:cTn id="14" fill="hold" nodeType="afterGroup">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p:bldP spid="9" grpId="0"/>
    </p:bldLst>
  </p:timing>
</p:sld>
</file>

<file path=ppt/theme/theme1.xml><?xml version="1.0" encoding="utf-8"?>
<a:theme xmlns:a="http://schemas.openxmlformats.org/drawingml/2006/main" name="Advantage">
  <a:themeElements>
    <a:clrScheme name="Custom 6">
      <a:dk1>
        <a:sysClr val="windowText" lastClr="000000"/>
      </a:dk1>
      <a:lt1>
        <a:sysClr val="window" lastClr="FFFFFF"/>
      </a:lt1>
      <a:dk2>
        <a:srgbClr val="1B2F7C"/>
      </a:dk2>
      <a:lt2>
        <a:srgbClr val="FAEDB8"/>
      </a:lt2>
      <a:accent1>
        <a:srgbClr val="A2E3DF"/>
      </a:accent1>
      <a:accent2>
        <a:srgbClr val="D7E9C9"/>
      </a:accent2>
      <a:accent3>
        <a:srgbClr val="E81F30"/>
      </a:accent3>
      <a:accent4>
        <a:srgbClr val="ED5A3A"/>
      </a:accent4>
      <a:accent5>
        <a:srgbClr val="F7901E"/>
      </a:accent5>
      <a:accent6>
        <a:srgbClr val="23B0A9"/>
      </a:accent6>
      <a:hlink>
        <a:srgbClr val="BC5FBC"/>
      </a:hlink>
      <a:folHlink>
        <a:srgbClr val="9775A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6968</TotalTime>
  <Words>1355</Words>
  <Application>Microsoft Office PowerPoint</Application>
  <PresentationFormat>On-screen Show (4:3)</PresentationFormat>
  <Paragraphs>107</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ＭＳ Ｐゴシック</vt:lpstr>
      <vt:lpstr>Arial</vt:lpstr>
      <vt:lpstr>Calibri</vt:lpstr>
      <vt:lpstr>Rockwell</vt:lpstr>
      <vt:lpstr>Wingdings</vt:lpstr>
      <vt:lpstr>Advantage</vt:lpstr>
      <vt:lpstr>Equation</vt:lpstr>
      <vt:lpstr>PowerPoint Presentation</vt:lpstr>
      <vt:lpstr>Chapter 7 Sampling Distributions</vt:lpstr>
      <vt:lpstr>Section 7.1  What Is a Sampling Distribution?</vt:lpstr>
      <vt:lpstr>What Is a Sampling Distribution?</vt:lpstr>
      <vt:lpstr>What Is a Sampling Distribution?</vt:lpstr>
      <vt:lpstr>What Is a Sampling Distribution?</vt:lpstr>
      <vt:lpstr>What Is a Sampling Distribution?</vt:lpstr>
      <vt:lpstr>What Is a Sampling Distribution?</vt:lpstr>
      <vt:lpstr>What Is a Sampling Distribution?</vt:lpstr>
      <vt:lpstr>What Is a Sampling Distribution?</vt:lpstr>
      <vt:lpstr>What Is a Sampling Distribution?</vt:lpstr>
      <vt:lpstr>What Is a Sampling Distribution?</vt:lpstr>
      <vt:lpstr>Section 7.1 What Is a Sampling Distribution?</vt:lpstr>
    </vt:vector>
  </TitlesOfParts>
  <Company>Lakeville Area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Hinding</dc:creator>
  <cp:lastModifiedBy>Gallo, Mark</cp:lastModifiedBy>
  <cp:revision>267</cp:revision>
  <dcterms:created xsi:type="dcterms:W3CDTF">2010-11-14T18:40:43Z</dcterms:created>
  <dcterms:modified xsi:type="dcterms:W3CDTF">2015-11-12T00:59:23Z</dcterms:modified>
</cp:coreProperties>
</file>