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6" r:id="rId2"/>
    <p:sldId id="258" r:id="rId3"/>
    <p:sldId id="261" r:id="rId4"/>
    <p:sldId id="272" r:id="rId5"/>
    <p:sldId id="306" r:id="rId6"/>
    <p:sldId id="307" r:id="rId7"/>
    <p:sldId id="310" r:id="rId8"/>
    <p:sldId id="292" r:id="rId9"/>
    <p:sldId id="311" r:id="rId10"/>
    <p:sldId id="312" r:id="rId11"/>
    <p:sldId id="309" r:id="rId12"/>
    <p:sldId id="313" r:id="rId13"/>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111"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111"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111"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111"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111" charset="-128"/>
        <a:cs typeface="+mn-cs"/>
      </a:defRPr>
    </a:lvl5pPr>
    <a:lvl6pPr marL="2286000" algn="l" defTabSz="914400" rtl="0" eaLnBrk="1" latinLnBrk="0" hangingPunct="1">
      <a:defRPr sz="2400" kern="1200">
        <a:solidFill>
          <a:schemeClr val="tx1"/>
        </a:solidFill>
        <a:latin typeface="Arial" charset="0"/>
        <a:ea typeface="ＭＳ Ｐゴシック" pitchFamily="-111" charset="-128"/>
        <a:cs typeface="+mn-cs"/>
      </a:defRPr>
    </a:lvl6pPr>
    <a:lvl7pPr marL="2743200" algn="l" defTabSz="914400" rtl="0" eaLnBrk="1" latinLnBrk="0" hangingPunct="1">
      <a:defRPr sz="2400" kern="1200">
        <a:solidFill>
          <a:schemeClr val="tx1"/>
        </a:solidFill>
        <a:latin typeface="Arial" charset="0"/>
        <a:ea typeface="ＭＳ Ｐゴシック" pitchFamily="-111" charset="-128"/>
        <a:cs typeface="+mn-cs"/>
      </a:defRPr>
    </a:lvl7pPr>
    <a:lvl8pPr marL="3200400" algn="l" defTabSz="914400" rtl="0" eaLnBrk="1" latinLnBrk="0" hangingPunct="1">
      <a:defRPr sz="2400" kern="1200">
        <a:solidFill>
          <a:schemeClr val="tx1"/>
        </a:solidFill>
        <a:latin typeface="Arial" charset="0"/>
        <a:ea typeface="ＭＳ Ｐゴシック" pitchFamily="-111" charset="-128"/>
        <a:cs typeface="+mn-cs"/>
      </a:defRPr>
    </a:lvl8pPr>
    <a:lvl9pPr marL="3657600" algn="l" defTabSz="914400" rtl="0" eaLnBrk="1" latinLnBrk="0" hangingPunct="1">
      <a:defRPr sz="2400" kern="1200">
        <a:solidFill>
          <a:schemeClr val="tx1"/>
        </a:solidFill>
        <a:latin typeface="Arial" charset="0"/>
        <a:ea typeface="ＭＳ Ｐゴシック" pitchFamily="-11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9" d="100"/>
          <a:sy n="59" d="100"/>
        </p:scale>
        <p:origin x="-25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C1B070-278C-4736-82F0-6F2631676BB2}" type="slidenum">
              <a:rPr lang="en-US" smtClean="0"/>
              <a:t>‹#›</a:t>
            </a:fld>
            <a:endParaRPr lang="en-US"/>
          </a:p>
        </p:txBody>
      </p:sp>
    </p:spTree>
    <p:extLst>
      <p:ext uri="{BB962C8B-B14F-4D97-AF65-F5344CB8AC3E}">
        <p14:creationId xmlns:p14="http://schemas.microsoft.com/office/powerpoint/2010/main" val="3947079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ea typeface="ＭＳ Ｐゴシック" charset="-128"/>
              </a:defRPr>
            </a:lvl1pPr>
          </a:lstStyle>
          <a:p>
            <a:pPr>
              <a:defRPr/>
            </a:pPr>
            <a:fld id="{38298CB7-4B8D-48B7-9B84-A7F33E21DBF8}" type="datetime1">
              <a:rPr lang="en-US" altLang="en-US"/>
              <a:pPr>
                <a:defRPr/>
              </a:pPr>
              <a:t>11/11/2015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ea typeface="ＭＳ Ｐゴシック" charset="-128"/>
              </a:defRPr>
            </a:lvl1pPr>
          </a:lstStyle>
          <a:p>
            <a:pPr>
              <a:defRPr/>
            </a:pPr>
            <a:fld id="{CCFD9609-6B1A-40D6-8AAF-C5186667AC01}" type="slidenum">
              <a:rPr lang="en-US" altLang="en-US"/>
              <a:pPr>
                <a:defRPr/>
              </a:pPr>
              <a:t>‹#›</a:t>
            </a:fld>
            <a:endParaRPr lang="en-US" altLang="en-US"/>
          </a:p>
        </p:txBody>
      </p:sp>
    </p:spTree>
    <p:extLst>
      <p:ext uri="{BB962C8B-B14F-4D97-AF65-F5344CB8AC3E}">
        <p14:creationId xmlns:p14="http://schemas.microsoft.com/office/powerpoint/2010/main" val="396991961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sz="1800"/>
          </a:p>
        </p:txBody>
      </p:sp>
      <p:sp>
        <p:nvSpPr>
          <p:cNvPr id="7"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5400" b="1">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smtClean="0"/>
            </a:lvl1pPr>
          </a:lstStyle>
          <a:p>
            <a:pPr>
              <a:defRPr/>
            </a:pPr>
            <a:fld id="{10E8B195-5715-4767-9705-20360ED0AF4E}" type="datetime1">
              <a:rPr lang="en-US" altLang="en-US"/>
              <a:pPr>
                <a:defRPr/>
              </a:pPr>
              <a:t>11/11/2015</a:t>
            </a:fld>
            <a:endParaRPr lang="en-US" alt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172422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smtClean="0"/>
            </a:lvl1pPr>
          </a:lstStyle>
          <a:p>
            <a:pPr>
              <a:defRPr/>
            </a:pPr>
            <a:fld id="{D08A5CA3-D4BF-4A40-8907-7175014FB40D}" type="datetime1">
              <a:rPr lang="en-US" altLang="en-US"/>
              <a:pPr>
                <a:defRPr/>
              </a:pPr>
              <a:t>11/11/2015</a:t>
            </a:fld>
            <a:endParaRPr lang="en-US" alt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smtClean="0"/>
            </a:lvl1pPr>
          </a:lstStyle>
          <a:p>
            <a:pPr>
              <a:defRPr/>
            </a:pPr>
            <a:fld id="{ECE7B4BC-4059-49B8-A0F5-F6121288B527}" type="slidenum">
              <a:rPr lang="en-US" altLang="en-US"/>
              <a:pPr>
                <a:defRPr/>
              </a:pPr>
              <a:t>‹#›</a:t>
            </a:fld>
            <a:endParaRPr lang="en-US" altLang="en-US"/>
          </a:p>
        </p:txBody>
      </p:sp>
    </p:spTree>
    <p:extLst>
      <p:ext uri="{BB962C8B-B14F-4D97-AF65-F5344CB8AC3E}">
        <p14:creationId xmlns:p14="http://schemas.microsoft.com/office/powerpoint/2010/main" val="3086239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4"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smtClean="0"/>
            </a:lvl1pPr>
          </a:lstStyle>
          <a:p>
            <a:pPr>
              <a:defRPr/>
            </a:pPr>
            <a:fld id="{84D80040-0AA5-4494-A477-67B07FE41B3D}" type="datetime1">
              <a:rPr lang="en-US" altLang="en-US"/>
              <a:pPr>
                <a:defRPr/>
              </a:pPr>
              <a:t>11/11/2015</a:t>
            </a:fld>
            <a:endParaRPr lang="en-US" alt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smtClean="0"/>
            </a:lvl1pPr>
          </a:lstStyle>
          <a:p>
            <a:pPr>
              <a:defRPr/>
            </a:pPr>
            <a:fld id="{F4962CCD-C7B6-4559-91F5-7C776F4EF440}" type="slidenum">
              <a:rPr lang="en-US" altLang="en-US"/>
              <a:pPr>
                <a:defRPr/>
              </a:pPr>
              <a:t>‹#›</a:t>
            </a:fld>
            <a:endParaRPr lang="en-US" altLang="en-US"/>
          </a:p>
        </p:txBody>
      </p:sp>
    </p:spTree>
    <p:extLst>
      <p:ext uri="{BB962C8B-B14F-4D97-AF65-F5344CB8AC3E}">
        <p14:creationId xmlns:p14="http://schemas.microsoft.com/office/powerpoint/2010/main" val="176600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3" name="Date Placeholder 1"/>
          <p:cNvSpPr>
            <a:spLocks noGrp="1"/>
          </p:cNvSpPr>
          <p:nvPr>
            <p:ph type="dt" sz="half" idx="10"/>
          </p:nvPr>
        </p:nvSpPr>
        <p:spPr/>
        <p:txBody>
          <a:bodyPr/>
          <a:lstStyle>
            <a:lvl1pPr>
              <a:defRPr smtClean="0"/>
            </a:lvl1pPr>
          </a:lstStyle>
          <a:p>
            <a:pPr>
              <a:defRPr/>
            </a:pPr>
            <a:fld id="{71408DC1-21CF-4630-BE37-1238CC0FC4D6}" type="datetime1">
              <a:rPr lang="en-US" altLang="en-US"/>
              <a:pPr>
                <a:defRPr/>
              </a:pPr>
              <a:t>11/11/2015</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smtClean="0"/>
            </a:lvl1pPr>
          </a:lstStyle>
          <a:p>
            <a:pPr>
              <a:defRPr/>
            </a:pPr>
            <a:fld id="{F11822D9-2B53-4B97-BA82-6C01C9DD317D}" type="slidenum">
              <a:rPr lang="en-US" altLang="en-US"/>
              <a:pPr>
                <a:defRPr/>
              </a:pPr>
              <a:t>‹#›</a:t>
            </a:fld>
            <a:endParaRPr lang="en-US" altLang="en-US"/>
          </a:p>
        </p:txBody>
      </p:sp>
    </p:spTree>
    <p:extLst>
      <p:ext uri="{BB962C8B-B14F-4D97-AF65-F5344CB8AC3E}">
        <p14:creationId xmlns:p14="http://schemas.microsoft.com/office/powerpoint/2010/main" val="1491030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5400" b="1">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smtClean="0"/>
            </a:lvl1pPr>
          </a:lstStyle>
          <a:p>
            <a:pPr>
              <a:defRPr/>
            </a:pPr>
            <a:fld id="{5007322F-81A1-40A0-824B-D65E86DEECBB}" type="datetime1">
              <a:rPr lang="en-US" altLang="en-US"/>
              <a:pPr>
                <a:defRPr/>
              </a:pPr>
              <a:t>11/11/2015</a:t>
            </a:fld>
            <a:endParaRPr lang="en-US" alt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extLst>
      <p:ext uri="{BB962C8B-B14F-4D97-AF65-F5344CB8AC3E}">
        <p14:creationId xmlns:p14="http://schemas.microsoft.com/office/powerpoint/2010/main" val="1619935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TextBox 7"/>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b="1">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smtClean="0"/>
            </a:lvl1pPr>
          </a:lstStyle>
          <a:p>
            <a:pPr>
              <a:defRPr/>
            </a:pPr>
            <a:fld id="{86687AB6-37C2-42B1-B415-439B0F1CE7DA}" type="datetime1">
              <a:rPr lang="en-US" altLang="en-US"/>
              <a:pPr>
                <a:defRPr/>
              </a:pPr>
              <a:t>11/11/2015</a:t>
            </a:fld>
            <a:endParaRPr lang="en-US" alt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smtClean="0"/>
            </a:lvl1pPr>
          </a:lstStyle>
          <a:p>
            <a:pPr>
              <a:defRPr/>
            </a:pPr>
            <a:fld id="{58BC2ED4-005B-4071-8136-3C5E06104389}" type="slidenum">
              <a:rPr lang="en-US" altLang="en-US"/>
              <a:pPr>
                <a:defRPr/>
              </a:pPr>
              <a:t>‹#›</a:t>
            </a:fld>
            <a:endParaRPr lang="en-US" altLang="en-US"/>
          </a:p>
        </p:txBody>
      </p:sp>
    </p:spTree>
    <p:extLst>
      <p:ext uri="{BB962C8B-B14F-4D97-AF65-F5344CB8AC3E}">
        <p14:creationId xmlns:p14="http://schemas.microsoft.com/office/powerpoint/2010/main" val="2170856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7" name="TextBox 8"/>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b="1">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smtClean="0"/>
            </a:lvl1pPr>
          </a:lstStyle>
          <a:p>
            <a:pPr>
              <a:defRPr/>
            </a:pPr>
            <a:fld id="{72A9EB7B-C1FA-4FF4-9938-C5C1ADFDF7E5}" type="datetime1">
              <a:rPr lang="en-US" altLang="en-US"/>
              <a:pPr>
                <a:defRPr/>
              </a:pPr>
              <a:t>11/11/2015</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lvl1pPr>
          </a:lstStyle>
          <a:p>
            <a:pPr>
              <a:defRPr/>
            </a:pPr>
            <a:fld id="{1F607476-E0FB-49B7-AA54-F53ED632EDB5}" type="slidenum">
              <a:rPr lang="en-US" altLang="en-US"/>
              <a:pPr>
                <a:defRPr/>
              </a:pPr>
              <a:t>‹#›</a:t>
            </a:fld>
            <a:endParaRPr lang="en-US" altLang="en-US"/>
          </a:p>
        </p:txBody>
      </p:sp>
    </p:spTree>
    <p:extLst>
      <p:ext uri="{BB962C8B-B14F-4D97-AF65-F5344CB8AC3E}">
        <p14:creationId xmlns:p14="http://schemas.microsoft.com/office/powerpoint/2010/main" val="1734289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7"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smtClean="0">
                <a:solidFill>
                  <a:schemeClr val="bg1"/>
                </a:solidFill>
              </a:defRPr>
            </a:lvl1pPr>
          </a:lstStyle>
          <a:p>
            <a:pPr>
              <a:defRPr/>
            </a:pPr>
            <a:fld id="{94FA591F-1191-4A4B-8742-7FA5B1F41A58}" type="datetime1">
              <a:rPr lang="en-US" altLang="en-US"/>
              <a:pPr>
                <a:defRPr/>
              </a:pPr>
              <a:t>11/11/2015</a:t>
            </a:fld>
            <a:endParaRPr lang="en-US" alt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smtClean="0"/>
            </a:lvl1pPr>
          </a:lstStyle>
          <a:p>
            <a:pPr>
              <a:defRPr/>
            </a:pPr>
            <a:fld id="{6B5B2C9D-ABCA-4C8F-B9FC-29514B6C4D4B}" type="slidenum">
              <a:rPr lang="en-US" altLang="en-US"/>
              <a:pPr>
                <a:defRPr/>
              </a:pPr>
              <a:t>‹#›</a:t>
            </a:fld>
            <a:endParaRPr lang="en-US" altLang="en-US"/>
          </a:p>
        </p:txBody>
      </p:sp>
    </p:spTree>
    <p:extLst>
      <p:ext uri="{BB962C8B-B14F-4D97-AF65-F5344CB8AC3E}">
        <p14:creationId xmlns:p14="http://schemas.microsoft.com/office/powerpoint/2010/main" val="105343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smtClean="0">
                <a:solidFill>
                  <a:schemeClr val="bg1"/>
                </a:solidFill>
              </a:defRPr>
            </a:lvl1pPr>
          </a:lstStyle>
          <a:p>
            <a:pPr>
              <a:defRPr/>
            </a:pPr>
            <a:fld id="{A4761312-543D-46C0-870D-C2B26288996D}" type="datetime1">
              <a:rPr lang="en-US" altLang="en-US"/>
              <a:pPr>
                <a:defRPr/>
              </a:pPr>
              <a:t>11/11/2015</a:t>
            </a:fld>
            <a:endParaRPr lang="en-US" alt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smtClean="0"/>
            </a:lvl1pPr>
          </a:lstStyle>
          <a:p>
            <a:pPr>
              <a:defRPr/>
            </a:pPr>
            <a:fld id="{A8D57C20-8D47-497E-8D60-5FDE9BDE0576}" type="slidenum">
              <a:rPr lang="en-US" altLang="en-US"/>
              <a:pPr>
                <a:defRPr/>
              </a:pPr>
              <a:t>‹#›</a:t>
            </a:fld>
            <a:endParaRPr lang="en-US" altLang="en-US"/>
          </a:p>
        </p:txBody>
      </p:sp>
    </p:spTree>
    <p:extLst>
      <p:ext uri="{BB962C8B-B14F-4D97-AF65-F5344CB8AC3E}">
        <p14:creationId xmlns:p14="http://schemas.microsoft.com/office/powerpoint/2010/main" val="1013411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b="1">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smtClean="0"/>
            </a:lvl1pPr>
          </a:lstStyle>
          <a:p>
            <a:pPr>
              <a:defRPr/>
            </a:pPr>
            <a:fld id="{D89A0542-FE9A-42FC-828C-AEC35265B8F9}" type="datetime1">
              <a:rPr lang="en-US" altLang="en-US"/>
              <a:pPr>
                <a:defRPr/>
              </a:pPr>
              <a:t>11/11/2015</a:t>
            </a:fld>
            <a:endParaRPr lang="en-US" alt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smtClean="0"/>
            </a:lvl1pPr>
          </a:lstStyle>
          <a:p>
            <a:pPr>
              <a:defRPr/>
            </a:pPr>
            <a:fld id="{D5B9E7DC-1CD4-4F2B-B793-53D4D7940446}" type="slidenum">
              <a:rPr lang="en-US" altLang="en-US"/>
              <a:pPr>
                <a:defRPr/>
              </a:pPr>
              <a:t>‹#›</a:t>
            </a:fld>
            <a:endParaRPr lang="en-US" altLang="en-US"/>
          </a:p>
        </p:txBody>
      </p:sp>
    </p:spTree>
    <p:extLst>
      <p:ext uri="{BB962C8B-B14F-4D97-AF65-F5344CB8AC3E}">
        <p14:creationId xmlns:p14="http://schemas.microsoft.com/office/powerpoint/2010/main" val="33581352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smtClean="0"/>
            </a:lvl1pPr>
          </a:lstStyle>
          <a:p>
            <a:pPr>
              <a:defRPr/>
            </a:pPr>
            <a:fld id="{1DD8DAB6-5885-4B4B-8CD4-E226B08F0C93}" type="datetime1">
              <a:rPr lang="en-US" altLang="en-US"/>
              <a:pPr>
                <a:defRPr/>
              </a:pPr>
              <a:t>11/11/2015</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870E6B02-D142-40A0-A84E-10B6652E3645}" type="slidenum">
              <a:rPr lang="en-US" altLang="en-US"/>
              <a:pPr>
                <a:defRPr/>
              </a:pPr>
              <a:t>‹#›</a:t>
            </a:fld>
            <a:endParaRPr lang="en-US" altLang="en-US"/>
          </a:p>
        </p:txBody>
      </p:sp>
    </p:spTree>
    <p:extLst>
      <p:ext uri="{BB962C8B-B14F-4D97-AF65-F5344CB8AC3E}">
        <p14:creationId xmlns:p14="http://schemas.microsoft.com/office/powerpoint/2010/main" val="1327197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smtClean="0"/>
            </a:lvl1pPr>
          </a:lstStyle>
          <a:p>
            <a:pPr>
              <a:defRPr/>
            </a:pPr>
            <a:fld id="{CC7CAE86-5EE3-4FBC-A227-FDA3955989FF}" type="datetime1">
              <a:rPr lang="en-US" altLang="en-US"/>
              <a:pPr>
                <a:defRPr/>
              </a:pPr>
              <a:t>11/11/2015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smtClean="0"/>
            </a:lvl1pPr>
          </a:lstStyle>
          <a:p>
            <a:pPr>
              <a:defRPr/>
            </a:pPr>
            <a:fld id="{F0CF7C82-8D9C-4946-8C19-C2C0A9D141A2}" type="slidenum">
              <a:rPr lang="en-US" altLang="en-US"/>
              <a:pPr>
                <a:defRPr/>
              </a:pPr>
              <a:t>‹#›</a:t>
            </a:fld>
            <a:endParaRPr lang="en-US" altLang="en-US"/>
          </a:p>
        </p:txBody>
      </p:sp>
    </p:spTree>
    <p:extLst>
      <p:ext uri="{BB962C8B-B14F-4D97-AF65-F5344CB8AC3E}">
        <p14:creationId xmlns:p14="http://schemas.microsoft.com/office/powerpoint/2010/main" val="4099843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TextBox 7"/>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smtClean="0"/>
            </a:lvl1pPr>
          </a:lstStyle>
          <a:p>
            <a:pPr>
              <a:defRPr/>
            </a:pPr>
            <a:fld id="{AF74CE3A-E0AC-4ED6-BA7F-8AE16A617E97}" type="datetime1">
              <a:rPr lang="en-US" altLang="en-US"/>
              <a:pPr>
                <a:defRPr/>
              </a:pPr>
              <a:t>11/11/2015</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A678DC31-4486-4BE6-AF95-A1C5F2B23213}" type="slidenum">
              <a:rPr lang="en-US" altLang="en-US"/>
              <a:pPr>
                <a:defRPr/>
              </a:pPr>
              <a:t>‹#›</a:t>
            </a:fld>
            <a:endParaRPr lang="en-US" altLang="en-US"/>
          </a:p>
        </p:txBody>
      </p:sp>
    </p:spTree>
    <p:extLst>
      <p:ext uri="{BB962C8B-B14F-4D97-AF65-F5344CB8AC3E}">
        <p14:creationId xmlns:p14="http://schemas.microsoft.com/office/powerpoint/2010/main" val="2049701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smtClean="0"/>
            </a:lvl1pPr>
          </a:lstStyle>
          <a:p>
            <a:pPr>
              <a:defRPr/>
            </a:pPr>
            <a:fld id="{0123BF2E-BCB9-4252-9994-DAA64872BBC1}" type="datetime1">
              <a:rPr lang="en-US" altLang="en-US"/>
              <a:pPr>
                <a:defRPr/>
              </a:pPr>
              <a:t>11/11/2015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smtClean="0"/>
            </a:lvl1pPr>
          </a:lstStyle>
          <a:p>
            <a:pPr>
              <a:defRPr/>
            </a:pPr>
            <a:fld id="{76D65CBE-BBA4-4F91-A1EC-25B694FB41E6}" type="slidenum">
              <a:rPr lang="en-US" altLang="en-US"/>
              <a:pPr>
                <a:defRPr/>
              </a:pPr>
              <a:t>‹#›</a:t>
            </a:fld>
            <a:endParaRPr lang="en-US" altLang="en-US"/>
          </a:p>
        </p:txBody>
      </p:sp>
    </p:spTree>
    <p:extLst>
      <p:ext uri="{BB962C8B-B14F-4D97-AF65-F5344CB8AC3E}">
        <p14:creationId xmlns:p14="http://schemas.microsoft.com/office/powerpoint/2010/main" val="2413395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smtClean="0"/>
            </a:lvl1pPr>
          </a:lstStyle>
          <a:p>
            <a:pPr>
              <a:defRPr/>
            </a:pPr>
            <a:fld id="{E1E09433-038F-4A13-8D21-1FB3DE2C406B}" type="datetime1">
              <a:rPr lang="en-US" altLang="en-US"/>
              <a:pPr>
                <a:defRPr/>
              </a:pPr>
              <a:t>11/11/2015</a:t>
            </a:fld>
            <a:endParaRPr lang="en-US" alt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181081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TextBox 7"/>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smtClean="0">
                <a:solidFill>
                  <a:schemeClr val="bg1"/>
                </a:solidFill>
              </a:defRPr>
            </a:lvl1pPr>
          </a:lstStyle>
          <a:p>
            <a:pPr>
              <a:defRPr/>
            </a:pPr>
            <a:fld id="{B1EBB84B-7BAD-461A-8FF3-69320CD95142}" type="datetime1">
              <a:rPr lang="en-US" altLang="en-US"/>
              <a:pPr>
                <a:defRPr/>
              </a:pPr>
              <a:t>11/11/2015</a:t>
            </a:fld>
            <a:endParaRPr lang="en-US" alt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smtClean="0"/>
            </a:lvl1pPr>
          </a:lstStyle>
          <a:p>
            <a:pPr>
              <a:defRPr/>
            </a:pPr>
            <a:fld id="{F464DACF-882F-406C-8E77-6FB12E25FF97}" type="slidenum">
              <a:rPr lang="en-US" altLang="en-US"/>
              <a:pPr>
                <a:defRPr/>
              </a:pPr>
              <a:t>‹#›</a:t>
            </a:fld>
            <a:endParaRPr lang="en-US" altLang="en-US"/>
          </a:p>
        </p:txBody>
      </p:sp>
    </p:spTree>
    <p:extLst>
      <p:ext uri="{BB962C8B-B14F-4D97-AF65-F5344CB8AC3E}">
        <p14:creationId xmlns:p14="http://schemas.microsoft.com/office/powerpoint/2010/main" val="289694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7" name="TextBox 8"/>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smtClean="0"/>
            </a:lvl1pPr>
          </a:lstStyle>
          <a:p>
            <a:pPr>
              <a:defRPr/>
            </a:pPr>
            <a:fld id="{3ACCEE7E-EA1A-485E-AA01-CC4EF9473E26}" type="datetime1">
              <a:rPr lang="en-US" altLang="en-US"/>
              <a:pPr>
                <a:defRPr/>
              </a:pPr>
              <a:t>11/11/2015</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lvl1pPr>
          </a:lstStyle>
          <a:p>
            <a:pPr>
              <a:defRPr/>
            </a:pPr>
            <a:fld id="{0875293E-98FE-440F-BBF9-6420CB0D43B5}" type="slidenum">
              <a:rPr lang="en-US" altLang="en-US"/>
              <a:pPr>
                <a:defRPr/>
              </a:pPr>
              <a:t>‹#›</a:t>
            </a:fld>
            <a:endParaRPr lang="en-US" altLang="en-US"/>
          </a:p>
        </p:txBody>
      </p:sp>
    </p:spTree>
    <p:extLst>
      <p:ext uri="{BB962C8B-B14F-4D97-AF65-F5344CB8AC3E}">
        <p14:creationId xmlns:p14="http://schemas.microsoft.com/office/powerpoint/2010/main" val="166656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smtClean="0"/>
            </a:lvl1pPr>
          </a:lstStyle>
          <a:p>
            <a:pPr>
              <a:defRPr/>
            </a:pPr>
            <a:fld id="{F5587CC2-4A8A-4F94-BFB0-B5B6C4F4DC65}" type="datetime1">
              <a:rPr lang="en-US" altLang="en-US"/>
              <a:pPr>
                <a:defRPr/>
              </a:pPr>
              <a:t>11/11/2015</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smtClean="0"/>
            </a:lvl1pPr>
          </a:lstStyle>
          <a:p>
            <a:pPr>
              <a:defRPr/>
            </a:pPr>
            <a:fld id="{8D6D91EB-BDC7-4DA6-952A-D89C82585C4F}" type="slidenum">
              <a:rPr lang="en-US" altLang="en-US"/>
              <a:pPr>
                <a:defRPr/>
              </a:pPr>
              <a:t>‹#›</a:t>
            </a:fld>
            <a:endParaRPr lang="en-US" altLang="en-US"/>
          </a:p>
        </p:txBody>
      </p:sp>
    </p:spTree>
    <p:extLst>
      <p:ext uri="{BB962C8B-B14F-4D97-AF65-F5344CB8AC3E}">
        <p14:creationId xmlns:p14="http://schemas.microsoft.com/office/powerpoint/2010/main" val="278666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smtClean="0"/>
            </a:lvl1pPr>
          </a:lstStyle>
          <a:p>
            <a:pPr>
              <a:defRPr/>
            </a:pPr>
            <a:fld id="{4CD0D322-BF77-4325-A676-23BB7F7392B8}" type="datetime1">
              <a:rPr lang="en-US" altLang="en-US"/>
              <a:pPr>
                <a:defRPr/>
              </a:pPr>
              <a:t>11/11/2015</a:t>
            </a:fld>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smtClean="0"/>
            </a:lvl1pPr>
          </a:lstStyle>
          <a:p>
            <a:pPr>
              <a:defRPr/>
            </a:pPr>
            <a:fld id="{7B3A2383-06C4-4052-B6AC-9273066462B6}" type="slidenum">
              <a:rPr lang="en-US" altLang="en-US"/>
              <a:pPr>
                <a:defRPr/>
              </a:pPr>
              <a:t>‹#›</a:t>
            </a:fld>
            <a:endParaRPr lang="en-US" altLang="en-US"/>
          </a:p>
        </p:txBody>
      </p:sp>
    </p:spTree>
    <p:extLst>
      <p:ext uri="{BB962C8B-B14F-4D97-AF65-F5344CB8AC3E}">
        <p14:creationId xmlns:p14="http://schemas.microsoft.com/office/powerpoint/2010/main" val="774377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7"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smtClean="0"/>
            </a:lvl1pPr>
          </a:lstStyle>
          <a:p>
            <a:pPr>
              <a:defRPr/>
            </a:pPr>
            <a:fld id="{6F63466D-DB91-4A42-8A74-8C2C1111FAAF}" type="datetime1">
              <a:rPr lang="en-US" altLang="en-US"/>
              <a:pPr>
                <a:defRPr/>
              </a:pPr>
              <a:t>11/11/2015</a:t>
            </a:fld>
            <a:endParaRPr lang="en-US" alt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smtClean="0"/>
            </a:lvl1pPr>
          </a:lstStyle>
          <a:p>
            <a:pPr>
              <a:defRPr/>
            </a:pPr>
            <a:fld id="{6BD716FE-0731-4CC2-9BD7-83C76F9AF804}" type="slidenum">
              <a:rPr lang="en-US" altLang="en-US"/>
              <a:pPr>
                <a:defRPr/>
              </a:pPr>
              <a:t>‹#›</a:t>
            </a:fld>
            <a:endParaRPr lang="en-US" altLang="en-US"/>
          </a:p>
        </p:txBody>
      </p:sp>
    </p:spTree>
    <p:extLst>
      <p:ext uri="{BB962C8B-B14F-4D97-AF65-F5344CB8AC3E}">
        <p14:creationId xmlns:p14="http://schemas.microsoft.com/office/powerpoint/2010/main" val="59574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smtClean="0">
                <a:solidFill>
                  <a:srgbClr val="595959"/>
                </a:solidFill>
                <a:ea typeface="ＭＳ Ｐゴシック" charset="-128"/>
              </a:defRPr>
            </a:lvl1pPr>
          </a:lstStyle>
          <a:p>
            <a:pPr>
              <a:defRPr/>
            </a:pPr>
            <a:fld id="{14108C80-4304-4348-A9C3-2D9E0AECE299}" type="datetime1">
              <a:rPr lang="en-US" altLang="en-US"/>
              <a:pPr>
                <a:defRPr/>
              </a:pPr>
              <a:t>11/11/2015</a:t>
            </a:fld>
            <a:endParaRPr lang="en-US" alt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smtClean="0">
                <a:solidFill>
                  <a:schemeClr val="bg1"/>
                </a:solidFill>
                <a:ea typeface="ＭＳ Ｐゴシック" charset="-128"/>
              </a:defRPr>
            </a:lvl1pPr>
          </a:lstStyle>
          <a:p>
            <a:pPr>
              <a:defRPr/>
            </a:pPr>
            <a:fld id="{3C7B5EF4-06DC-474B-8569-3D3BF513830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101" r:id="rId1"/>
    <p:sldLayoutId id="2147485102" r:id="rId2"/>
    <p:sldLayoutId id="2147485103" r:id="rId3"/>
    <p:sldLayoutId id="2147485104" r:id="rId4"/>
    <p:sldLayoutId id="2147485105" r:id="rId5"/>
    <p:sldLayoutId id="2147485106" r:id="rId6"/>
    <p:sldLayoutId id="2147485107" r:id="rId7"/>
    <p:sldLayoutId id="2147485108" r:id="rId8"/>
    <p:sldLayoutId id="2147485109" r:id="rId9"/>
    <p:sldLayoutId id="2147485110" r:id="rId10"/>
    <p:sldLayoutId id="2147485111" r:id="rId11"/>
    <p:sldLayoutId id="2147485112" r:id="rId12"/>
    <p:sldLayoutId id="2147485113" r:id="rId13"/>
    <p:sldLayoutId id="2147485114" r:id="rId14"/>
    <p:sldLayoutId id="2147485115" r:id="rId15"/>
    <p:sldLayoutId id="2147485116" r:id="rId16"/>
    <p:sldLayoutId id="2147485117" r:id="rId17"/>
    <p:sldLayoutId id="2147485118" r:id="rId18"/>
    <p:sldLayoutId id="2147485119" r:id="rId19"/>
    <p:sldLayoutId id="2147485120"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111"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itchFamily="-111"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itchFamily="-111"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itchFamily="-111"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itchFamily="-111"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oleObject" Target="../embeddings/oleObject17.bin"/><Relationship Id="rId7" Type="http://schemas.openxmlformats.org/officeDocument/2006/relationships/image" Target="../media/image26.png"/><Relationship Id="rId12" Type="http://schemas.openxmlformats.org/officeDocument/2006/relationships/image" Target="../media/image25.wmf"/><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image" Target="../media/image23.wmf"/><Relationship Id="rId11" Type="http://schemas.openxmlformats.org/officeDocument/2006/relationships/oleObject" Target="../embeddings/oleObject20.bin"/><Relationship Id="rId5" Type="http://schemas.openxmlformats.org/officeDocument/2006/relationships/oleObject" Target="../embeddings/oleObject18.bin"/><Relationship Id="rId10" Type="http://schemas.openxmlformats.org/officeDocument/2006/relationships/image" Target="../media/image24.wmf"/><Relationship Id="rId4" Type="http://schemas.openxmlformats.org/officeDocument/2006/relationships/image" Target="../media/image22.wmf"/><Relationship Id="rId9"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0.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5.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image" Target="../media/image17.png"/><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2.bin"/><Relationship Id="rId14" Type="http://schemas.openxmlformats.org/officeDocument/2006/relationships/image" Target="../media/image1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0.xml"/><Relationship Id="rId1" Type="http://schemas.openxmlformats.org/officeDocument/2006/relationships/vmlDrawing" Target="../drawings/vmlDrawing4.vml"/><Relationship Id="rId4" Type="http://schemas.openxmlformats.org/officeDocument/2006/relationships/image" Target="../media/image18.wmf"/></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0.xml"/><Relationship Id="rId1" Type="http://schemas.openxmlformats.org/officeDocument/2006/relationships/vmlDrawing" Target="../drawings/vmlDrawing5.v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22"/>
          <p:cNvSpPr txBox="1">
            <a:spLocks/>
          </p:cNvSpPr>
          <p:nvPr/>
        </p:nvSpPr>
        <p:spPr bwMode="auto">
          <a:xfrm>
            <a:off x="190500" y="4487863"/>
            <a:ext cx="86487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defTabSz="914400" eaLnBrk="1" hangingPunct="1">
              <a:spcBef>
                <a:spcPct val="0"/>
              </a:spcBef>
              <a:buClrTx/>
              <a:buSzTx/>
              <a:buFontTx/>
              <a:buNone/>
            </a:pPr>
            <a:r>
              <a:rPr lang="en-US" altLang="en-US" sz="3000" b="1" dirty="0">
                <a:solidFill>
                  <a:srgbClr val="E81F30"/>
                </a:solidFill>
              </a:rPr>
              <a:t>Chapter </a:t>
            </a:r>
            <a:r>
              <a:rPr lang="en-US" altLang="en-US" sz="3000" b="1" dirty="0" smtClean="0">
                <a:solidFill>
                  <a:srgbClr val="E81F30"/>
                </a:solidFill>
              </a:rPr>
              <a:t>7: </a:t>
            </a:r>
            <a:r>
              <a:rPr lang="en-US" altLang="en-US" sz="3000" b="1" dirty="0">
                <a:solidFill>
                  <a:srgbClr val="E81F30"/>
                </a:solidFill>
              </a:rPr>
              <a:t>Sampling Distributions</a:t>
            </a:r>
          </a:p>
        </p:txBody>
      </p:sp>
      <p:sp>
        <p:nvSpPr>
          <p:cNvPr id="22532" name="Subtitle 123"/>
          <p:cNvSpPr txBox="1">
            <a:spLocks/>
          </p:cNvSpPr>
          <p:nvPr/>
        </p:nvSpPr>
        <p:spPr bwMode="auto">
          <a:xfrm>
            <a:off x="357188" y="5084763"/>
            <a:ext cx="848201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defTabSz="914400" eaLnBrk="1" hangingPunct="1">
              <a:spcBef>
                <a:spcPts val="300"/>
              </a:spcBef>
              <a:buFont typeface="Wingdings" pitchFamily="-111" charset="2"/>
              <a:buNone/>
            </a:pPr>
            <a:r>
              <a:rPr lang="en-US" altLang="en-US" b="1" dirty="0">
                <a:solidFill>
                  <a:srgbClr val="E81F30"/>
                </a:solidFill>
              </a:rPr>
              <a:t>Section </a:t>
            </a:r>
            <a:r>
              <a:rPr lang="en-US" altLang="en-US" b="1" dirty="0" smtClean="0">
                <a:solidFill>
                  <a:srgbClr val="E81F30"/>
                </a:solidFill>
              </a:rPr>
              <a:t>7.3</a:t>
            </a:r>
            <a:endParaRPr lang="en-US" altLang="en-US" b="1" dirty="0">
              <a:solidFill>
                <a:srgbClr val="E81F30"/>
              </a:solidFill>
            </a:endParaRPr>
          </a:p>
          <a:p>
            <a:pPr defTabSz="914400" eaLnBrk="1" hangingPunct="1">
              <a:spcBef>
                <a:spcPts val="300"/>
              </a:spcBef>
              <a:buFont typeface="Wingdings" pitchFamily="-111" charset="2"/>
              <a:buNone/>
            </a:pPr>
            <a:r>
              <a:rPr lang="en-US" altLang="en-US" b="1" dirty="0">
                <a:solidFill>
                  <a:srgbClr val="E81F30"/>
                </a:solidFill>
              </a:rPr>
              <a:t>Sample Means</a:t>
            </a:r>
            <a:endParaRPr lang="en-US" altLang="en-US" sz="1600" b="1" dirty="0">
              <a:solidFill>
                <a:srgbClr val="E81F30"/>
              </a:solidFill>
            </a:endParaRPr>
          </a:p>
        </p:txBody>
      </p:sp>
      <p:sp>
        <p:nvSpPr>
          <p:cNvPr id="2" name="Subtitle 1"/>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506413" y="341313"/>
            <a:ext cx="6330950" cy="871537"/>
          </a:xfrm>
        </p:spPr>
        <p:txBody>
          <a:bodyPr/>
          <a:lstStyle/>
          <a:p>
            <a:pPr eaLnBrk="1" hangingPunct="1"/>
            <a:r>
              <a:rPr lang="en-US" altLang="en-US" sz="2400" b="1" smtClean="0">
                <a:solidFill>
                  <a:srgbClr val="E81F30"/>
                </a:solidFill>
                <a:ea typeface="ＭＳ Ｐゴシック" pitchFamily="-111" charset="-128"/>
              </a:rPr>
              <a:t>Example: Servicing Air Conditioners</a:t>
            </a:r>
          </a:p>
        </p:txBody>
      </p:sp>
      <p:sp>
        <p:nvSpPr>
          <p:cNvPr id="31747" name="Text Placeholder 3"/>
          <p:cNvSpPr>
            <a:spLocks noGrp="1"/>
          </p:cNvSpPr>
          <p:nvPr>
            <p:ph type="body" sz="half" idx="4294967295"/>
          </p:nvPr>
        </p:nvSpPr>
        <p:spPr>
          <a:xfrm>
            <a:off x="1455738" y="825500"/>
            <a:ext cx="6856412" cy="1425575"/>
          </a:xfrm>
        </p:spPr>
        <p:txBody>
          <a:bodyPr/>
          <a:lstStyle/>
          <a:p>
            <a:pPr eaLnBrk="1" hangingPunct="1">
              <a:buFont typeface="Wingdings" pitchFamily="-111" charset="2"/>
              <a:buNone/>
            </a:pPr>
            <a:r>
              <a:rPr lang="en-US" altLang="en-US" sz="1600" smtClean="0">
                <a:solidFill>
                  <a:srgbClr val="000000"/>
                </a:solidFill>
                <a:ea typeface="ＭＳ Ｐゴシック" pitchFamily="-111" charset="-128"/>
              </a:rPr>
              <a:t>Based on service records from the past year, the time (in hours) that a technician requires to complete preventative maintenance on an air conditioner follows the distribution that is strongly right-skewed, and whose most likely outcomes are close to 0. The mean time is </a:t>
            </a:r>
            <a:r>
              <a:rPr lang="en-US" altLang="en-US" sz="1600" i="1" smtClean="0">
                <a:solidFill>
                  <a:srgbClr val="000000"/>
                </a:solidFill>
                <a:ea typeface="ＭＳ Ｐゴシック" pitchFamily="-111" charset="-128"/>
              </a:rPr>
              <a:t>µ </a:t>
            </a:r>
            <a:r>
              <a:rPr lang="en-US" altLang="en-US" sz="1600" smtClean="0">
                <a:solidFill>
                  <a:srgbClr val="000000"/>
                </a:solidFill>
                <a:ea typeface="ＭＳ Ｐゴシック" pitchFamily="-111" charset="-128"/>
              </a:rPr>
              <a:t>= 1 hour and the standard deviation is </a:t>
            </a:r>
            <a:r>
              <a:rPr lang="en-US" altLang="en-US" sz="1600" i="1" smtClean="0">
                <a:solidFill>
                  <a:srgbClr val="000000"/>
                </a:solidFill>
                <a:ea typeface="ＭＳ Ｐゴシック" pitchFamily="-111" charset="-128"/>
              </a:rPr>
              <a:t>σ</a:t>
            </a:r>
            <a:r>
              <a:rPr lang="en-US" altLang="en-US" sz="1600" smtClean="0">
                <a:solidFill>
                  <a:srgbClr val="000000"/>
                </a:solidFill>
                <a:ea typeface="ＭＳ Ｐゴシック" pitchFamily="-111" charset="-128"/>
              </a:rPr>
              <a:t> = 1</a:t>
            </a:r>
            <a:endParaRPr lang="en-US" altLang="en-US" smtClean="0">
              <a:solidFill>
                <a:srgbClr val="000000"/>
              </a:solidFill>
              <a:ea typeface="ＭＳ Ｐゴシック" pitchFamily="-111" charset="-128"/>
            </a:endParaRPr>
          </a:p>
        </p:txBody>
      </p:sp>
      <p:sp>
        <p:nvSpPr>
          <p:cNvPr id="31748" name="TextBox 6"/>
          <p:cNvSpPr txBox="1">
            <a:spLocks noChangeArrowheads="1"/>
          </p:cNvSpPr>
          <p:nvPr/>
        </p:nvSpPr>
        <p:spPr bwMode="auto">
          <a:xfrm>
            <a:off x="506413" y="2371725"/>
            <a:ext cx="78057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b="1">
                <a:solidFill>
                  <a:schemeClr val="tx1"/>
                </a:solidFill>
              </a:rPr>
              <a:t>Your company will service an SRS of 70 air conditioners. You have budgeted 1.1 hours per unit.  Will this be enough? </a:t>
            </a:r>
          </a:p>
        </p:txBody>
      </p:sp>
      <p:graphicFrame>
        <p:nvGraphicFramePr>
          <p:cNvPr id="8" name="Object 2"/>
          <p:cNvGraphicFramePr>
            <a:graphicFrameLocks noChangeAspect="1"/>
          </p:cNvGraphicFramePr>
          <p:nvPr/>
        </p:nvGraphicFramePr>
        <p:xfrm>
          <a:off x="1676400" y="3786188"/>
          <a:ext cx="804863" cy="225425"/>
        </p:xfrm>
        <a:graphic>
          <a:graphicData uri="http://schemas.openxmlformats.org/presentationml/2006/ole">
            <mc:AlternateContent xmlns:mc="http://schemas.openxmlformats.org/markup-compatibility/2006">
              <mc:Choice xmlns:v="urn:schemas-microsoft-com:vml" Requires="v">
                <p:oleObj spid="_x0000_s31773" name="Equation" r:id="rId3" imgW="635000" imgH="177800" progId="Equation.3">
                  <p:embed/>
                </p:oleObj>
              </mc:Choice>
              <mc:Fallback>
                <p:oleObj name="Equation" r:id="rId3" imgW="635000" imgH="177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786188"/>
                        <a:ext cx="804863" cy="22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2" name="TextBox 11"/>
          <p:cNvSpPr txBox="1">
            <a:spLocks noChangeArrowheads="1"/>
          </p:cNvSpPr>
          <p:nvPr/>
        </p:nvSpPr>
        <p:spPr bwMode="auto">
          <a:xfrm>
            <a:off x="542925" y="2955925"/>
            <a:ext cx="79025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Since the 10% condition is met (there are more than 10(70)=700 air conditioners in the population), the sampling distribution of the mean time spent working on the 70 units has</a:t>
            </a:r>
          </a:p>
        </p:txBody>
      </p:sp>
      <p:graphicFrame>
        <p:nvGraphicFramePr>
          <p:cNvPr id="14" name="Object 3"/>
          <p:cNvGraphicFramePr>
            <a:graphicFrameLocks noChangeAspect="1"/>
          </p:cNvGraphicFramePr>
          <p:nvPr/>
        </p:nvGraphicFramePr>
        <p:xfrm>
          <a:off x="2803525" y="3608388"/>
          <a:ext cx="1824038" cy="482600"/>
        </p:xfrm>
        <a:graphic>
          <a:graphicData uri="http://schemas.openxmlformats.org/presentationml/2006/ole">
            <mc:AlternateContent xmlns:mc="http://schemas.openxmlformats.org/markup-compatibility/2006">
              <mc:Choice xmlns:v="urn:schemas-microsoft-com:vml" Requires="v">
                <p:oleObj spid="_x0000_s31774" name="Equation" r:id="rId5" imgW="1435100" imgH="381000" progId="Equation.3">
                  <p:embed/>
                </p:oleObj>
              </mc:Choice>
              <mc:Fallback>
                <p:oleObj name="Equation" r:id="rId5" imgW="1435100" imgH="3810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3525" y="3608388"/>
                        <a:ext cx="1824038" cy="48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1752" name="TextBox 17"/>
          <p:cNvSpPr txBox="1">
            <a:spLocks noChangeArrowheads="1"/>
          </p:cNvSpPr>
          <p:nvPr/>
        </p:nvSpPr>
        <p:spPr bwMode="auto">
          <a:xfrm>
            <a:off x="4672013" y="60864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endParaRPr lang="en-US" altLang="en-US" sz="1800">
              <a:solidFill>
                <a:schemeClr val="tx1"/>
              </a:solidFill>
            </a:endParaRPr>
          </a:p>
        </p:txBody>
      </p:sp>
      <p:sp>
        <p:nvSpPr>
          <p:cNvPr id="6" name="Vertical Title 1"/>
          <p:cNvSpPr txBox="1">
            <a:spLocks/>
          </p:cNvSpPr>
          <p:nvPr/>
        </p:nvSpPr>
        <p:spPr bwMode="auto">
          <a:xfrm>
            <a:off x="8162925" y="963613"/>
            <a:ext cx="681038" cy="5172075"/>
          </a:xfrm>
          <a:prstGeom prst="rect">
            <a:avLst/>
          </a:prstGeom>
          <a:noFill/>
          <a:ln w="9525">
            <a:noFill/>
            <a:miter lim="800000"/>
            <a:headEnd/>
            <a:tailEnd/>
          </a:ln>
        </p:spPr>
        <p:txBody>
          <a:bodyPr vert="eaVert"/>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defTabSz="914400" eaLnBrk="1" hangingPunct="1"/>
            <a:r>
              <a:rPr lang="en-US" altLang="en-US" sz="2200">
                <a:solidFill>
                  <a:srgbClr val="E81F30"/>
                </a:solidFill>
              </a:rPr>
              <a:t>Sample Means</a:t>
            </a:r>
          </a:p>
        </p:txBody>
      </p:sp>
      <p:pic>
        <p:nvPicPr>
          <p:cNvPr id="31754" name="Picture 20" descr="Screen shot 2010-11-04 at 7.05.40 PM.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2250" y="1158875"/>
            <a:ext cx="14541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a:spLocks noChangeArrowheads="1"/>
          </p:cNvSpPr>
          <p:nvPr/>
        </p:nvSpPr>
        <p:spPr bwMode="auto">
          <a:xfrm>
            <a:off x="506413" y="4090988"/>
            <a:ext cx="7902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The sampling distribution of the mean time spent working is approximately </a:t>
            </a:r>
            <a:r>
              <a:rPr lang="en-US" altLang="en-US" sz="1600" i="1">
                <a:solidFill>
                  <a:schemeClr val="tx1"/>
                </a:solidFill>
              </a:rPr>
              <a:t>N</a:t>
            </a:r>
            <a:r>
              <a:rPr lang="en-US" altLang="en-US" sz="1600">
                <a:solidFill>
                  <a:schemeClr val="tx1"/>
                </a:solidFill>
              </a:rPr>
              <a:t>(1, 0.12) since </a:t>
            </a:r>
            <a:r>
              <a:rPr lang="en-US" altLang="en-US" sz="1600" i="1">
                <a:solidFill>
                  <a:schemeClr val="tx1"/>
                </a:solidFill>
              </a:rPr>
              <a:t>n </a:t>
            </a:r>
            <a:r>
              <a:rPr lang="en-US" altLang="en-US" sz="1600">
                <a:solidFill>
                  <a:schemeClr val="tx1"/>
                </a:solidFill>
              </a:rPr>
              <a:t>= 70 ≥ 30.</a:t>
            </a:r>
            <a:endParaRPr lang="en-US" altLang="en-US" sz="1600" i="1">
              <a:solidFill>
                <a:schemeClr val="tx1"/>
              </a:solidFill>
            </a:endParaRPr>
          </a:p>
        </p:txBody>
      </p:sp>
      <p:pic>
        <p:nvPicPr>
          <p:cNvPr id="23" name="Picture 22" descr="Screen shot 2010-11-04 at 7.10.39 PM.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42925" y="4675188"/>
            <a:ext cx="3424238" cy="189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4" name="Object 4"/>
          <p:cNvGraphicFramePr>
            <a:graphicFrameLocks noChangeAspect="1"/>
          </p:cNvGraphicFramePr>
          <p:nvPr/>
        </p:nvGraphicFramePr>
        <p:xfrm>
          <a:off x="4333875" y="4924425"/>
          <a:ext cx="1323975" cy="449263"/>
        </p:xfrm>
        <a:graphic>
          <a:graphicData uri="http://schemas.openxmlformats.org/presentationml/2006/ole">
            <mc:AlternateContent xmlns:mc="http://schemas.openxmlformats.org/markup-compatibility/2006">
              <mc:Choice xmlns:v="urn:schemas-microsoft-com:vml" Requires="v">
                <p:oleObj spid="_x0000_s31775" name="Equation" r:id="rId9" imgW="1041400" imgH="355600" progId="Equation.3">
                  <p:embed/>
                </p:oleObj>
              </mc:Choice>
              <mc:Fallback>
                <p:oleObj name="Equation" r:id="rId9" imgW="1041400" imgH="355600" progId="Equation.3">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33875" y="4924425"/>
                        <a:ext cx="1323975" cy="449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 name="Object 5"/>
          <p:cNvGraphicFramePr>
            <a:graphicFrameLocks noChangeAspect="1"/>
          </p:cNvGraphicFramePr>
          <p:nvPr/>
        </p:nvGraphicFramePr>
        <p:xfrm>
          <a:off x="6000750" y="4914900"/>
          <a:ext cx="1906588" cy="450850"/>
        </p:xfrm>
        <a:graphic>
          <a:graphicData uri="http://schemas.openxmlformats.org/presentationml/2006/ole">
            <mc:AlternateContent xmlns:mc="http://schemas.openxmlformats.org/markup-compatibility/2006">
              <mc:Choice xmlns:v="urn:schemas-microsoft-com:vml" Requires="v">
                <p:oleObj spid="_x0000_s31776" name="Equation" r:id="rId11" imgW="1498600" imgH="355600" progId="Equation.3">
                  <p:embed/>
                </p:oleObj>
              </mc:Choice>
              <mc:Fallback>
                <p:oleObj name="Equation" r:id="rId11" imgW="1498600" imgH="355600" progId="Equation.3">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00750" y="4914900"/>
                        <a:ext cx="1906588" cy="45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6" name="TextBox 25"/>
          <p:cNvSpPr txBox="1">
            <a:spLocks noChangeArrowheads="1"/>
          </p:cNvSpPr>
          <p:nvPr/>
        </p:nvSpPr>
        <p:spPr bwMode="auto">
          <a:xfrm>
            <a:off x="4148138" y="5624513"/>
            <a:ext cx="44307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If you budget 1.1 hours per unit, there is a 20% chance the technicians will not complete the work within the budgeted time.</a:t>
            </a:r>
            <a:endParaRPr lang="en-US" altLang="en-US" sz="1600" i="1">
              <a:solidFill>
                <a:schemeClr val="tx1"/>
              </a:solidFill>
            </a:endParaRPr>
          </a:p>
        </p:txBody>
      </p:sp>
      <p:sp>
        <p:nvSpPr>
          <p:cNvPr id="27" name="TextBox 26"/>
          <p:cNvSpPr txBox="1">
            <a:spLocks noChangeArrowheads="1"/>
          </p:cNvSpPr>
          <p:nvPr/>
        </p:nvSpPr>
        <p:spPr bwMode="auto">
          <a:xfrm>
            <a:off x="4300538" y="4492625"/>
            <a:ext cx="44307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We need to find P(mean time &gt; 1.1 hours)</a:t>
            </a:r>
            <a:endParaRPr lang="en-US" altLang="en-US" sz="1600" i="1">
              <a:solidFill>
                <a:schemeClr val="tx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5" presetClass="entr" presetSubtype="0" fill="hold" nodeType="click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p:cTn id="26" dur="1000" fill="hold"/>
                                        <p:tgtEl>
                                          <p:spTgt spid="23"/>
                                        </p:tgtEl>
                                        <p:attrNameLst>
                                          <p:attrName>ppt_w</p:attrName>
                                        </p:attrNameLst>
                                      </p:cBhvr>
                                      <p:tavLst>
                                        <p:tav tm="0">
                                          <p:val>
                                            <p:fltVal val="0"/>
                                          </p:val>
                                        </p:tav>
                                        <p:tav tm="100000">
                                          <p:val>
                                            <p:strVal val="#ppt_w"/>
                                          </p:val>
                                        </p:tav>
                                      </p:tavLst>
                                    </p:anim>
                                    <p:anim calcmode="lin" valueType="num">
                                      <p:cBhvr>
                                        <p:cTn id="27" dur="1000" fill="hold"/>
                                        <p:tgtEl>
                                          <p:spTgt spid="23"/>
                                        </p:tgtEl>
                                        <p:attrNameLst>
                                          <p:attrName>ppt_h</p:attrName>
                                        </p:attrNameLst>
                                      </p:cBhvr>
                                      <p:tavLst>
                                        <p:tav tm="0">
                                          <p:val>
                                            <p:fltVal val="0"/>
                                          </p:val>
                                        </p:tav>
                                        <p:tav tm="100000">
                                          <p:val>
                                            <p:strVal val="#ppt_h"/>
                                          </p:val>
                                        </p:tav>
                                      </p:tavLst>
                                    </p:anim>
                                    <p:anim calcmode="lin" valueType="num">
                                      <p:cBhvr>
                                        <p:cTn id="28"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1000"/>
                                        <p:tgtEl>
                                          <p:spTgt spid="2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1000"/>
                                        <p:tgtEl>
                                          <p:spTgt spid="2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2"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98475" y="484188"/>
            <a:ext cx="7681913" cy="1116012"/>
          </a:xfrm>
        </p:spPr>
        <p:txBody>
          <a:bodyPr/>
          <a:lstStyle/>
          <a:p>
            <a:pPr eaLnBrk="1" hangingPunct="1"/>
            <a:r>
              <a:rPr lang="en-US" altLang="en-US" sz="2800" b="1" dirty="0" smtClean="0">
                <a:solidFill>
                  <a:srgbClr val="E81F30"/>
                </a:solidFill>
                <a:ea typeface="ＭＳ Ｐゴシック" pitchFamily="-111" charset="-128"/>
              </a:rPr>
              <a:t>Section </a:t>
            </a:r>
            <a:r>
              <a:rPr lang="en-US" altLang="en-US" sz="2800" b="1" dirty="0" smtClean="0">
                <a:solidFill>
                  <a:srgbClr val="E81F30"/>
                </a:solidFill>
                <a:ea typeface="ＭＳ Ｐゴシック" pitchFamily="-111" charset="-128"/>
              </a:rPr>
              <a:t>7.3</a:t>
            </a:r>
            <a:r>
              <a:rPr lang="en-US" altLang="en-US" sz="2800" b="1" dirty="0" smtClean="0">
                <a:solidFill>
                  <a:srgbClr val="E81F30"/>
                </a:solidFill>
                <a:ea typeface="ＭＳ Ｐゴシック" pitchFamily="-111" charset="-128"/>
              </a:rPr>
              <a:t/>
            </a:r>
            <a:br>
              <a:rPr lang="en-US" altLang="en-US" sz="2800" b="1" dirty="0" smtClean="0">
                <a:solidFill>
                  <a:srgbClr val="E81F30"/>
                </a:solidFill>
                <a:ea typeface="ＭＳ Ｐゴシック" pitchFamily="-111" charset="-128"/>
              </a:rPr>
            </a:br>
            <a:r>
              <a:rPr lang="en-US" altLang="en-US" sz="2800" b="1" dirty="0" smtClean="0">
                <a:solidFill>
                  <a:srgbClr val="E81F30"/>
                </a:solidFill>
                <a:ea typeface="ＭＳ Ｐゴシック" pitchFamily="-111" charset="-128"/>
              </a:rPr>
              <a:t>Sample Means</a:t>
            </a:r>
            <a:endParaRPr lang="en-US" altLang="en-US" sz="2800" b="1" dirty="0" smtClean="0">
              <a:ea typeface="ＭＳ Ｐゴシック" pitchFamily="-111" charset="-128"/>
            </a:endParaRPr>
          </a:p>
        </p:txBody>
      </p:sp>
      <p:sp>
        <p:nvSpPr>
          <p:cNvPr id="32771" name="Content Placeholder 2"/>
          <p:cNvSpPr>
            <a:spLocks noGrp="1"/>
          </p:cNvSpPr>
          <p:nvPr>
            <p:ph sz="half" idx="2"/>
          </p:nvPr>
        </p:nvSpPr>
        <p:spPr>
          <a:xfrm>
            <a:off x="336550" y="2070100"/>
            <a:ext cx="8591550" cy="4630738"/>
          </a:xfrm>
        </p:spPr>
        <p:txBody>
          <a:bodyPr/>
          <a:lstStyle/>
          <a:p>
            <a:pPr eaLnBrk="1" hangingPunct="1">
              <a:spcAft>
                <a:spcPts val="2400"/>
              </a:spcAft>
              <a:buFont typeface="Wingdings" pitchFamily="-111" charset="2"/>
              <a:buNone/>
            </a:pPr>
            <a:r>
              <a:rPr lang="en-US" altLang="en-US" sz="2000" dirty="0" smtClean="0">
                <a:solidFill>
                  <a:schemeClr val="tx1"/>
                </a:solidFill>
                <a:ea typeface="ＭＳ Ｐゴシック" pitchFamily="-111" charset="-128"/>
              </a:rPr>
              <a:t>In this section, we learned that…</a:t>
            </a:r>
          </a:p>
          <a:p>
            <a:pPr lvl="1" eaLnBrk="1" hangingPunct="1">
              <a:spcAft>
                <a:spcPts val="1200"/>
              </a:spcAft>
              <a:buClr>
                <a:srgbClr val="E81F30"/>
              </a:buClr>
              <a:buFont typeface="Wingdings" pitchFamily="-111" charset="2"/>
              <a:buChar char="ü"/>
            </a:pPr>
            <a:r>
              <a:rPr lang="en-US" altLang="en-US" dirty="0" smtClean="0">
                <a:solidFill>
                  <a:srgbClr val="000000"/>
                </a:solidFill>
                <a:ea typeface="ＭＳ Ｐゴシック" pitchFamily="-111" charset="-128"/>
              </a:rPr>
              <a:t> </a:t>
            </a:r>
          </a:p>
          <a:p>
            <a:pPr lvl="1" eaLnBrk="1" hangingPunct="1">
              <a:spcAft>
                <a:spcPts val="1200"/>
              </a:spcAft>
              <a:buClr>
                <a:srgbClr val="E81F30"/>
              </a:buClr>
              <a:buFont typeface="Wingdings" pitchFamily="-111" charset="2"/>
              <a:buNone/>
            </a:pPr>
            <a:endParaRPr lang="en-US" altLang="en-US" sz="2000" dirty="0" smtClean="0">
              <a:solidFill>
                <a:srgbClr val="000000"/>
              </a:solidFill>
              <a:ea typeface="ＭＳ Ｐゴシック" pitchFamily="-111" charset="-128"/>
            </a:endParaRPr>
          </a:p>
          <a:p>
            <a:pPr lvl="1" eaLnBrk="1" hangingPunct="1">
              <a:spcAft>
                <a:spcPts val="1200"/>
              </a:spcAft>
              <a:buClr>
                <a:srgbClr val="E81F30"/>
              </a:buClr>
              <a:buFont typeface="Wingdings" pitchFamily="-111" charset="2"/>
              <a:buChar char="ü"/>
            </a:pPr>
            <a:r>
              <a:rPr lang="en-US" altLang="en-US" sz="2000" dirty="0" smtClean="0">
                <a:solidFill>
                  <a:srgbClr val="000000"/>
                </a:solidFill>
                <a:ea typeface="ＭＳ Ｐゴシック" pitchFamily="-111" charset="-128"/>
              </a:rPr>
              <a:t> </a:t>
            </a:r>
          </a:p>
          <a:p>
            <a:pPr lvl="1" eaLnBrk="1" hangingPunct="1">
              <a:spcAft>
                <a:spcPts val="1200"/>
              </a:spcAft>
              <a:buClr>
                <a:srgbClr val="E81F30"/>
              </a:buClr>
              <a:buFont typeface="Wingdings" pitchFamily="-111" charset="2"/>
              <a:buChar char="ü"/>
            </a:pPr>
            <a:endParaRPr lang="en-US" altLang="en-US" sz="2000" dirty="0" smtClean="0">
              <a:solidFill>
                <a:srgbClr val="000000"/>
              </a:solidFill>
              <a:ea typeface="ＭＳ Ｐゴシック" pitchFamily="-111" charset="-128"/>
            </a:endParaRPr>
          </a:p>
          <a:p>
            <a:pPr lvl="1" eaLnBrk="1" hangingPunct="1">
              <a:spcAft>
                <a:spcPts val="1200"/>
              </a:spcAft>
              <a:buClr>
                <a:srgbClr val="E81F30"/>
              </a:buClr>
              <a:buFont typeface="Wingdings" pitchFamily="-111" charset="2"/>
              <a:buChar char="ü"/>
            </a:pPr>
            <a:r>
              <a:rPr lang="en-US" altLang="en-US" sz="2000" dirty="0" smtClean="0">
                <a:solidFill>
                  <a:srgbClr val="000000"/>
                </a:solidFill>
                <a:ea typeface="ＭＳ Ｐゴシック" pitchFamily="-111" charset="-128"/>
              </a:rPr>
              <a:t> </a:t>
            </a:r>
          </a:p>
        </p:txBody>
      </p:sp>
      <p:sp>
        <p:nvSpPr>
          <p:cNvPr id="5" name="Text Placeholder 4"/>
          <p:cNvSpPr>
            <a:spLocks noGrp="1"/>
          </p:cNvSpPr>
          <p:nvPr>
            <p:ph type="body" idx="1"/>
          </p:nvPr>
        </p:nvSpPr>
        <p:spPr>
          <a:xfrm>
            <a:off x="336550" y="1746250"/>
            <a:ext cx="7224713" cy="323850"/>
          </a:xfrm>
        </p:spPr>
        <p:txBody>
          <a:bodyPr/>
          <a:lstStyle/>
          <a:p>
            <a:pPr algn="l" eaLnBrk="1" hangingPunct="1">
              <a:spcBef>
                <a:spcPct val="0"/>
              </a:spcBef>
              <a:buFont typeface="Wingdings" charset="2"/>
              <a:buNone/>
              <a:defRPr/>
            </a:pPr>
            <a:r>
              <a:rPr lang="en-US" altLang="en-US" sz="2000" b="1" smtClean="0"/>
              <a:t>Summary</a:t>
            </a:r>
          </a:p>
        </p:txBody>
      </p:sp>
      <p:graphicFrame>
        <p:nvGraphicFramePr>
          <p:cNvPr id="32773" name="Object 2"/>
          <p:cNvGraphicFramePr>
            <a:graphicFrameLocks noChangeAspect="1"/>
          </p:cNvGraphicFramePr>
          <p:nvPr/>
        </p:nvGraphicFramePr>
        <p:xfrm>
          <a:off x="936625" y="2541588"/>
          <a:ext cx="7991475" cy="3052762"/>
        </p:xfrm>
        <a:graphic>
          <a:graphicData uri="http://schemas.openxmlformats.org/presentationml/2006/ole">
            <mc:AlternateContent xmlns:mc="http://schemas.openxmlformats.org/markup-compatibility/2006">
              <mc:Choice xmlns:v="urn:schemas-microsoft-com:vml" Requires="v">
                <p:oleObj spid="_x0000_s32777" name="Equation" r:id="rId3" imgW="5334000" imgH="2032000" progId="Equation.3">
                  <p:embed/>
                </p:oleObj>
              </mc:Choice>
              <mc:Fallback>
                <p:oleObj name="Equation" r:id="rId3" imgW="5334000" imgH="20320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625" y="2541588"/>
                        <a:ext cx="7991475" cy="3052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98475" y="484188"/>
            <a:ext cx="7681913" cy="1116012"/>
          </a:xfrm>
        </p:spPr>
        <p:txBody>
          <a:bodyPr/>
          <a:lstStyle/>
          <a:p>
            <a:pPr eaLnBrk="1" hangingPunct="1"/>
            <a:r>
              <a:rPr lang="en-US" altLang="en-US" sz="2800" b="1" dirty="0" smtClean="0">
                <a:solidFill>
                  <a:srgbClr val="E81F30"/>
                </a:solidFill>
                <a:ea typeface="ＭＳ Ｐゴシック" pitchFamily="-111" charset="-128"/>
              </a:rPr>
              <a:t>Section </a:t>
            </a:r>
            <a:r>
              <a:rPr lang="en-US" altLang="en-US" sz="2800" b="1" dirty="0" smtClean="0">
                <a:solidFill>
                  <a:srgbClr val="E81F30"/>
                </a:solidFill>
                <a:ea typeface="ＭＳ Ｐゴシック" pitchFamily="-111" charset="-128"/>
              </a:rPr>
              <a:t>7.3</a:t>
            </a:r>
            <a:r>
              <a:rPr lang="en-US" altLang="en-US" sz="2800" b="1" dirty="0" smtClean="0">
                <a:solidFill>
                  <a:srgbClr val="E81F30"/>
                </a:solidFill>
                <a:ea typeface="ＭＳ Ｐゴシック" pitchFamily="-111" charset="-128"/>
              </a:rPr>
              <a:t/>
            </a:r>
            <a:br>
              <a:rPr lang="en-US" altLang="en-US" sz="2800" b="1" dirty="0" smtClean="0">
                <a:solidFill>
                  <a:srgbClr val="E81F30"/>
                </a:solidFill>
                <a:ea typeface="ＭＳ Ｐゴシック" pitchFamily="-111" charset="-128"/>
              </a:rPr>
            </a:br>
            <a:r>
              <a:rPr lang="en-US" altLang="en-US" sz="2800" b="1" dirty="0" smtClean="0">
                <a:solidFill>
                  <a:srgbClr val="E81F30"/>
                </a:solidFill>
                <a:ea typeface="ＭＳ Ｐゴシック" pitchFamily="-111" charset="-128"/>
              </a:rPr>
              <a:t>Sample Means</a:t>
            </a:r>
            <a:endParaRPr lang="en-US" altLang="en-US" sz="2800" b="1" dirty="0" smtClean="0">
              <a:ea typeface="ＭＳ Ｐゴシック" pitchFamily="-111" charset="-128"/>
            </a:endParaRPr>
          </a:p>
        </p:txBody>
      </p:sp>
      <p:sp>
        <p:nvSpPr>
          <p:cNvPr id="33795" name="Content Placeholder 2"/>
          <p:cNvSpPr>
            <a:spLocks noGrp="1"/>
          </p:cNvSpPr>
          <p:nvPr>
            <p:ph sz="half" idx="2"/>
          </p:nvPr>
        </p:nvSpPr>
        <p:spPr>
          <a:xfrm>
            <a:off x="496888" y="2070100"/>
            <a:ext cx="8534400" cy="4630738"/>
          </a:xfrm>
        </p:spPr>
        <p:txBody>
          <a:bodyPr/>
          <a:lstStyle/>
          <a:p>
            <a:pPr eaLnBrk="1" hangingPunct="1">
              <a:spcAft>
                <a:spcPts val="2400"/>
              </a:spcAft>
              <a:buFont typeface="Wingdings" pitchFamily="-111" charset="2"/>
              <a:buNone/>
            </a:pPr>
            <a:r>
              <a:rPr lang="en-US" altLang="en-US" sz="2000" smtClean="0">
                <a:solidFill>
                  <a:schemeClr val="tx1"/>
                </a:solidFill>
                <a:ea typeface="ＭＳ Ｐゴシック" pitchFamily="-111" charset="-128"/>
              </a:rPr>
              <a:t>In this section, we learned that…</a:t>
            </a:r>
          </a:p>
          <a:p>
            <a:pPr lvl="1" eaLnBrk="1" hangingPunct="1">
              <a:spcAft>
                <a:spcPts val="1200"/>
              </a:spcAft>
              <a:buClr>
                <a:srgbClr val="E81F30"/>
              </a:buClr>
              <a:buFont typeface="Wingdings" pitchFamily="-111" charset="2"/>
              <a:buChar char="ü"/>
            </a:pPr>
            <a:r>
              <a:rPr lang="en-US" altLang="en-US" smtClean="0">
                <a:solidFill>
                  <a:srgbClr val="000000"/>
                </a:solidFill>
                <a:ea typeface="ＭＳ Ｐゴシック" pitchFamily="-111" charset="-128"/>
              </a:rPr>
              <a:t> </a:t>
            </a:r>
          </a:p>
          <a:p>
            <a:pPr lvl="1" eaLnBrk="1" hangingPunct="1">
              <a:spcAft>
                <a:spcPts val="1200"/>
              </a:spcAft>
              <a:buClr>
                <a:srgbClr val="E81F30"/>
              </a:buClr>
              <a:buFont typeface="Wingdings" pitchFamily="-111" charset="2"/>
              <a:buChar char="ü"/>
            </a:pPr>
            <a:endParaRPr lang="en-US" altLang="en-US" sz="2000" smtClean="0">
              <a:solidFill>
                <a:srgbClr val="000000"/>
              </a:solidFill>
              <a:ea typeface="ＭＳ Ｐゴシック" pitchFamily="-111" charset="-128"/>
            </a:endParaRPr>
          </a:p>
          <a:p>
            <a:pPr lvl="1" eaLnBrk="1" hangingPunct="1">
              <a:spcAft>
                <a:spcPts val="1200"/>
              </a:spcAft>
              <a:buClr>
                <a:srgbClr val="E81F30"/>
              </a:buClr>
              <a:buFont typeface="Wingdings" pitchFamily="-111" charset="2"/>
              <a:buChar char="ü"/>
            </a:pPr>
            <a:endParaRPr lang="en-US" altLang="en-US" sz="2000" smtClean="0">
              <a:solidFill>
                <a:srgbClr val="000000"/>
              </a:solidFill>
              <a:ea typeface="ＭＳ Ｐゴシック" pitchFamily="-111" charset="-128"/>
            </a:endParaRPr>
          </a:p>
          <a:p>
            <a:pPr lvl="1" eaLnBrk="1" hangingPunct="1">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 </a:t>
            </a:r>
          </a:p>
        </p:txBody>
      </p:sp>
      <p:sp>
        <p:nvSpPr>
          <p:cNvPr id="5" name="Text Placeholder 4"/>
          <p:cNvSpPr>
            <a:spLocks noGrp="1"/>
          </p:cNvSpPr>
          <p:nvPr>
            <p:ph type="body" idx="1"/>
          </p:nvPr>
        </p:nvSpPr>
        <p:spPr>
          <a:xfrm>
            <a:off x="496888" y="1746250"/>
            <a:ext cx="7224712" cy="323850"/>
          </a:xfrm>
        </p:spPr>
        <p:txBody>
          <a:bodyPr/>
          <a:lstStyle/>
          <a:p>
            <a:pPr algn="l" eaLnBrk="1" hangingPunct="1">
              <a:spcBef>
                <a:spcPct val="0"/>
              </a:spcBef>
              <a:buFont typeface="Wingdings" charset="2"/>
              <a:buNone/>
              <a:defRPr/>
            </a:pPr>
            <a:r>
              <a:rPr lang="en-US" altLang="en-US" sz="2000" b="1" smtClean="0"/>
              <a:t>Summary</a:t>
            </a:r>
          </a:p>
        </p:txBody>
      </p:sp>
      <p:graphicFrame>
        <p:nvGraphicFramePr>
          <p:cNvPr id="33797" name="Object 2"/>
          <p:cNvGraphicFramePr>
            <a:graphicFrameLocks noChangeAspect="1"/>
          </p:cNvGraphicFramePr>
          <p:nvPr/>
        </p:nvGraphicFramePr>
        <p:xfrm>
          <a:off x="1054100" y="2711450"/>
          <a:ext cx="7858125" cy="3549650"/>
        </p:xfrm>
        <a:graphic>
          <a:graphicData uri="http://schemas.openxmlformats.org/presentationml/2006/ole">
            <mc:AlternateContent xmlns:mc="http://schemas.openxmlformats.org/markup-compatibility/2006">
              <mc:Choice xmlns:v="urn:schemas-microsoft-com:vml" Requires="v">
                <p:oleObj spid="_x0000_s33801" name="Equation" r:id="rId3" imgW="5245100" imgH="2362200" progId="Equation.3">
                  <p:embed/>
                </p:oleObj>
              </mc:Choice>
              <mc:Fallback>
                <p:oleObj name="Equation" r:id="rId3" imgW="5245100" imgH="2362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4100" y="2711450"/>
                        <a:ext cx="7858125" cy="354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84188"/>
            <a:ext cx="7750175" cy="1116012"/>
          </a:xfrm>
        </p:spPr>
        <p:txBody>
          <a:bodyPr rtlCol="0">
            <a:noAutofit/>
          </a:bodyPr>
          <a:lstStyle/>
          <a:p>
            <a:pPr eaLnBrk="1" fontAlgn="auto" hangingPunct="1">
              <a:spcAft>
                <a:spcPts val="0"/>
              </a:spcAft>
              <a:defRPr/>
            </a:pPr>
            <a:r>
              <a:rPr lang="en-US" sz="3200" b="1" dirty="0" smtClean="0">
                <a:solidFill>
                  <a:schemeClr val="accent3"/>
                </a:solidFill>
                <a:ea typeface="+mj-ea"/>
                <a:cs typeface="+mj-cs"/>
              </a:rPr>
              <a:t>Chapter </a:t>
            </a:r>
            <a:r>
              <a:rPr lang="en-US" sz="3200" b="1" dirty="0" smtClean="0">
                <a:solidFill>
                  <a:schemeClr val="accent3"/>
                </a:solidFill>
                <a:ea typeface="+mj-ea"/>
                <a:cs typeface="+mj-cs"/>
              </a:rPr>
              <a:t>7</a:t>
            </a:r>
            <a:r>
              <a:rPr lang="en-US" sz="3200" b="1" dirty="0" smtClean="0">
                <a:solidFill>
                  <a:schemeClr val="accent3"/>
                </a:solidFill>
                <a:ea typeface="+mj-ea"/>
                <a:cs typeface="+mj-cs"/>
              </a:rPr>
              <a:t/>
            </a:r>
            <a:br>
              <a:rPr lang="en-US" sz="3200" b="1" dirty="0" smtClean="0">
                <a:solidFill>
                  <a:schemeClr val="accent3"/>
                </a:solidFill>
                <a:ea typeface="+mj-ea"/>
                <a:cs typeface="+mj-cs"/>
              </a:rPr>
            </a:br>
            <a:r>
              <a:rPr lang="en-US" sz="3200" b="1" dirty="0" smtClean="0">
                <a:solidFill>
                  <a:schemeClr val="accent3"/>
                </a:solidFill>
                <a:ea typeface="+mj-ea"/>
                <a:cs typeface="+mj-cs"/>
              </a:rPr>
              <a:t>Sampling Distributions</a:t>
            </a:r>
          </a:p>
        </p:txBody>
      </p:sp>
      <p:sp>
        <p:nvSpPr>
          <p:cNvPr id="23555" name="Content Placeholder 2"/>
          <p:cNvSpPr>
            <a:spLocks noGrp="1"/>
          </p:cNvSpPr>
          <p:nvPr>
            <p:ph idx="1"/>
          </p:nvPr>
        </p:nvSpPr>
        <p:spPr>
          <a:xfrm>
            <a:off x="498475" y="2790825"/>
            <a:ext cx="8351838" cy="3335338"/>
          </a:xfrm>
        </p:spPr>
        <p:txBody>
          <a:bodyPr/>
          <a:lstStyle/>
          <a:p>
            <a:pPr eaLnBrk="1" hangingPunct="1"/>
            <a:r>
              <a:rPr lang="en-US" altLang="en-US" sz="2400" dirty="0" smtClean="0">
                <a:solidFill>
                  <a:srgbClr val="E81F30"/>
                </a:solidFill>
                <a:ea typeface="ＭＳ Ｐゴシック" pitchFamily="-111" charset="-128"/>
              </a:rPr>
              <a:t>7.1</a:t>
            </a:r>
            <a:r>
              <a:rPr lang="en-US" altLang="en-US" sz="2400" dirty="0" smtClean="0">
                <a:solidFill>
                  <a:srgbClr val="E81F30"/>
                </a:solidFill>
                <a:ea typeface="ＭＳ Ｐゴシック" pitchFamily="-111" charset="-128"/>
              </a:rPr>
              <a:t>	</a:t>
            </a:r>
            <a:r>
              <a:rPr lang="en-US" altLang="en-US" sz="2400" dirty="0" smtClean="0">
                <a:solidFill>
                  <a:srgbClr val="000000"/>
                </a:solidFill>
                <a:ea typeface="ＭＳ Ｐゴシック" pitchFamily="-111" charset="-128"/>
              </a:rPr>
              <a:t>What is a Sampling Distribution?</a:t>
            </a:r>
          </a:p>
          <a:p>
            <a:pPr eaLnBrk="1" hangingPunct="1"/>
            <a:r>
              <a:rPr lang="en-US" altLang="en-US" sz="2400" dirty="0" smtClean="0">
                <a:solidFill>
                  <a:srgbClr val="E81F30"/>
                </a:solidFill>
                <a:ea typeface="ＭＳ Ｐゴシック" pitchFamily="-111" charset="-128"/>
              </a:rPr>
              <a:t>7.2</a:t>
            </a:r>
            <a:r>
              <a:rPr lang="en-US" altLang="en-US" sz="2400" dirty="0" smtClean="0">
                <a:solidFill>
                  <a:srgbClr val="E81F30"/>
                </a:solidFill>
                <a:ea typeface="ＭＳ Ｐゴシック" pitchFamily="-111" charset="-128"/>
              </a:rPr>
              <a:t>	</a:t>
            </a:r>
            <a:r>
              <a:rPr lang="en-US" altLang="en-US" sz="2400" dirty="0" smtClean="0">
                <a:solidFill>
                  <a:srgbClr val="000000"/>
                </a:solidFill>
                <a:ea typeface="ＭＳ Ｐゴシック" pitchFamily="-111" charset="-128"/>
              </a:rPr>
              <a:t>Sample Proportions</a:t>
            </a:r>
          </a:p>
          <a:p>
            <a:pPr eaLnBrk="1" hangingPunct="1"/>
            <a:r>
              <a:rPr lang="en-US" altLang="en-US" sz="2400" b="1" dirty="0" smtClean="0">
                <a:solidFill>
                  <a:srgbClr val="E81F30"/>
                </a:solidFill>
                <a:ea typeface="ＭＳ Ｐゴシック" pitchFamily="-111" charset="-128"/>
              </a:rPr>
              <a:t>7.3</a:t>
            </a:r>
            <a:r>
              <a:rPr lang="en-US" altLang="en-US" sz="2400" b="1" dirty="0" smtClean="0">
                <a:solidFill>
                  <a:srgbClr val="E81F30"/>
                </a:solidFill>
                <a:ea typeface="ＭＳ Ｐゴシック" pitchFamily="-111" charset="-128"/>
              </a:rPr>
              <a:t>	</a:t>
            </a:r>
            <a:r>
              <a:rPr lang="en-US" altLang="en-US" sz="2400" b="1" dirty="0" smtClean="0">
                <a:solidFill>
                  <a:srgbClr val="000000"/>
                </a:solidFill>
                <a:ea typeface="ＭＳ Ｐゴシック" pitchFamily="-111" charset="-128"/>
              </a:rPr>
              <a:t>Sample Means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98475" y="484188"/>
            <a:ext cx="7681913" cy="1116012"/>
          </a:xfrm>
        </p:spPr>
        <p:txBody>
          <a:bodyPr/>
          <a:lstStyle/>
          <a:p>
            <a:pPr eaLnBrk="1" hangingPunct="1"/>
            <a:r>
              <a:rPr lang="en-US" altLang="en-US" sz="2800" b="1" dirty="0" smtClean="0">
                <a:solidFill>
                  <a:srgbClr val="E81F30"/>
                </a:solidFill>
                <a:ea typeface="ＭＳ Ｐゴシック" pitchFamily="-111" charset="-128"/>
              </a:rPr>
              <a:t>Section </a:t>
            </a:r>
            <a:r>
              <a:rPr lang="en-US" altLang="en-US" sz="2800" b="1" dirty="0" smtClean="0">
                <a:solidFill>
                  <a:srgbClr val="E81F30"/>
                </a:solidFill>
                <a:ea typeface="ＭＳ Ｐゴシック" pitchFamily="-111" charset="-128"/>
              </a:rPr>
              <a:t>7.3</a:t>
            </a:r>
            <a:r>
              <a:rPr lang="en-US" altLang="en-US" sz="2800" b="1" dirty="0" smtClean="0">
                <a:solidFill>
                  <a:srgbClr val="E81F30"/>
                </a:solidFill>
                <a:ea typeface="ＭＳ Ｐゴシック" pitchFamily="-111" charset="-128"/>
              </a:rPr>
              <a:t/>
            </a:r>
            <a:br>
              <a:rPr lang="en-US" altLang="en-US" sz="2800" b="1" dirty="0" smtClean="0">
                <a:solidFill>
                  <a:srgbClr val="E81F30"/>
                </a:solidFill>
                <a:ea typeface="ＭＳ Ｐゴシック" pitchFamily="-111" charset="-128"/>
              </a:rPr>
            </a:br>
            <a:r>
              <a:rPr lang="en-US" altLang="en-US" sz="2800" b="1" dirty="0" smtClean="0">
                <a:solidFill>
                  <a:srgbClr val="E81F30"/>
                </a:solidFill>
                <a:ea typeface="ＭＳ Ｐゴシック" pitchFamily="-111" charset="-128"/>
              </a:rPr>
              <a:t>Sample Means</a:t>
            </a:r>
          </a:p>
        </p:txBody>
      </p:sp>
      <p:sp>
        <p:nvSpPr>
          <p:cNvPr id="24579" name="Content Placeholder 2"/>
          <p:cNvSpPr>
            <a:spLocks noGrp="1"/>
          </p:cNvSpPr>
          <p:nvPr>
            <p:ph sz="half" idx="2"/>
          </p:nvPr>
        </p:nvSpPr>
        <p:spPr>
          <a:xfrm>
            <a:off x="496888" y="2447925"/>
            <a:ext cx="8402637" cy="4102100"/>
          </a:xfrm>
        </p:spPr>
        <p:txBody>
          <a:bodyPr/>
          <a:lstStyle/>
          <a:p>
            <a:pPr eaLnBrk="1" hangingPunct="1">
              <a:spcAft>
                <a:spcPts val="2400"/>
              </a:spcAft>
              <a:buFont typeface="Wingdings" pitchFamily="-111" charset="2"/>
              <a:buNone/>
            </a:pPr>
            <a:r>
              <a:rPr lang="en-US" altLang="en-US" sz="2000" smtClean="0">
                <a:solidFill>
                  <a:srgbClr val="000000"/>
                </a:solidFill>
                <a:ea typeface="ＭＳ Ｐゴシック" pitchFamily="-111" charset="-128"/>
              </a:rPr>
              <a:t>After this section, you should be able to…</a:t>
            </a:r>
          </a:p>
          <a:p>
            <a:pPr lvl="1" eaLnBrk="1" hangingPunct="1">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FIND the mean and standard deviation of the sampling distribution of a sample mean</a:t>
            </a:r>
          </a:p>
          <a:p>
            <a:pPr lvl="1" eaLnBrk="1" hangingPunct="1">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CALCULATE probabilities involving a sample mean when the population distribution is Normal</a:t>
            </a:r>
          </a:p>
          <a:p>
            <a:pPr lvl="1" eaLnBrk="1" hangingPunct="1">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EXPLAIN how the shape of the sampling distribution of sample means is related to the shape of the population distribution</a:t>
            </a:r>
          </a:p>
          <a:p>
            <a:pPr lvl="1" eaLnBrk="1" hangingPunct="1">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APPLY the central limit theorem to help find probabilities involving a sample mean</a:t>
            </a: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buFont typeface="Wingdings" charset="2"/>
              <a:buNone/>
              <a:defRPr/>
            </a:pPr>
            <a:r>
              <a:rPr lang="en-US" altLang="en-US" b="1" smtClean="0"/>
              <a:t>Learning Objectives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Vertical Title 1"/>
          <p:cNvSpPr>
            <a:spLocks noGrp="1"/>
          </p:cNvSpPr>
          <p:nvPr>
            <p:ph type="title" orient="vert"/>
          </p:nvPr>
        </p:nvSpPr>
        <p:spPr>
          <a:xfrm>
            <a:off x="8135938" y="954088"/>
            <a:ext cx="681037" cy="5837237"/>
          </a:xfrm>
        </p:spPr>
        <p:txBody>
          <a:bodyPr/>
          <a:lstStyle/>
          <a:p>
            <a:pPr eaLnBrk="1" hangingPunct="1"/>
            <a:r>
              <a:rPr lang="en-US" altLang="en-US" sz="2200" smtClean="0">
                <a:solidFill>
                  <a:srgbClr val="E81F30"/>
                </a:solidFill>
                <a:ea typeface="ＭＳ Ｐゴシック" pitchFamily="-111" charset="-128"/>
              </a:rPr>
              <a:t>Sample Means</a:t>
            </a:r>
          </a:p>
        </p:txBody>
      </p:sp>
      <p:sp>
        <p:nvSpPr>
          <p:cNvPr id="25603" name="Vertical Text Placeholder 2"/>
          <p:cNvSpPr>
            <a:spLocks noGrp="1"/>
          </p:cNvSpPr>
          <p:nvPr>
            <p:ph type="body" orient="vert" idx="1"/>
          </p:nvPr>
        </p:nvSpPr>
        <p:spPr>
          <a:xfrm rot="16200000">
            <a:off x="2521745" y="-1540669"/>
            <a:ext cx="3573462" cy="7375525"/>
          </a:xfrm>
        </p:spPr>
        <p:txBody>
          <a:bodyPr/>
          <a:lstStyle/>
          <a:p>
            <a:pPr eaLnBrk="1" hangingPunct="1"/>
            <a:r>
              <a:rPr lang="en-US" altLang="en-US" sz="2400" b="1" smtClean="0">
                <a:solidFill>
                  <a:srgbClr val="000000"/>
                </a:solidFill>
                <a:ea typeface="ＭＳ Ｐゴシック" pitchFamily="-111" charset="-128"/>
              </a:rPr>
              <a:t>Sample Means</a:t>
            </a:r>
            <a:endParaRPr lang="en-US" altLang="en-US" sz="2400" smtClean="0">
              <a:solidFill>
                <a:srgbClr val="000000"/>
              </a:solidFill>
              <a:ea typeface="ＭＳ Ｐゴシック" pitchFamily="-111" charset="-128"/>
            </a:endParaRPr>
          </a:p>
          <a:p>
            <a:pPr>
              <a:buFont typeface="Wingdings" pitchFamily="-111" charset="2"/>
              <a:buNone/>
            </a:pPr>
            <a:r>
              <a:rPr lang="en-US" altLang="en-US" sz="1800" smtClean="0">
                <a:solidFill>
                  <a:srgbClr val="000000"/>
                </a:solidFill>
                <a:ea typeface="ＭＳ Ｐゴシック" pitchFamily="-111" charset="-128"/>
              </a:rPr>
              <a:t>Sample proportions arise most often when we are interested in categorical variables. When we record quantitative variables we are interested in other statistics such as the median or mean or standard deviation of the variable. Sample means are among the most common statistics.</a:t>
            </a:r>
          </a:p>
          <a:p>
            <a:pPr>
              <a:buFont typeface="Wingdings" pitchFamily="-111" charset="2"/>
              <a:buNone/>
            </a:pPr>
            <a:r>
              <a:rPr lang="en-US" altLang="en-US" sz="1800" smtClean="0">
                <a:solidFill>
                  <a:srgbClr val="000000"/>
                </a:solidFill>
                <a:ea typeface="ＭＳ Ｐゴシック" pitchFamily="-111" charset="-128"/>
              </a:rPr>
              <a:t>Consider the mean household earnings for samples of size 100.  Compare the population distribution on the left with the sampling distribution on the right. What do you notice about the shape, center, and spread of each?</a:t>
            </a:r>
          </a:p>
        </p:txBody>
      </p:sp>
      <p:pic>
        <p:nvPicPr>
          <p:cNvPr id="25604" name="Picture 10" descr="Screen shot 2010-11-04 at 6.18.50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6000" y="3933825"/>
            <a:ext cx="6202363" cy="272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6"/>
          <p:cNvGraphicFramePr>
            <a:graphicFrameLocks noChangeAspect="1"/>
          </p:cNvGraphicFramePr>
          <p:nvPr/>
        </p:nvGraphicFramePr>
        <p:xfrm>
          <a:off x="395288" y="5086350"/>
          <a:ext cx="8034337" cy="574675"/>
        </p:xfrm>
        <a:graphic>
          <a:graphicData uri="http://schemas.openxmlformats.org/presentationml/2006/ole">
            <mc:AlternateContent xmlns:mc="http://schemas.openxmlformats.org/markup-compatibility/2006">
              <mc:Choice xmlns:v="urn:schemas-microsoft-com:vml" Requires="v">
                <p:oleObj spid="_x0000_s26655" name="Equation" r:id="rId3" imgW="4940300" imgH="355600" progId="Equation.3">
                  <p:embed/>
                </p:oleObj>
              </mc:Choice>
              <mc:Fallback>
                <p:oleObj name="Equation" r:id="rId3" imgW="4940300" imgH="3556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5086350"/>
                        <a:ext cx="8034337" cy="57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6627" name="Vertical Text Placeholder 2"/>
          <p:cNvSpPr>
            <a:spLocks noGrp="1"/>
          </p:cNvSpPr>
          <p:nvPr>
            <p:ph type="body" orient="vert" idx="1"/>
          </p:nvPr>
        </p:nvSpPr>
        <p:spPr>
          <a:xfrm rot="16200000">
            <a:off x="3635376" y="-2654300"/>
            <a:ext cx="1644650" cy="7673975"/>
          </a:xfrm>
        </p:spPr>
        <p:txBody>
          <a:bodyPr/>
          <a:lstStyle/>
          <a:p>
            <a:pPr eaLnBrk="1" hangingPunct="1"/>
            <a:r>
              <a:rPr lang="en-US" altLang="en-US" sz="2400" b="1" smtClean="0">
                <a:solidFill>
                  <a:srgbClr val="000000"/>
                </a:solidFill>
                <a:ea typeface="ＭＳ Ｐゴシック" pitchFamily="-111" charset="-128"/>
              </a:rPr>
              <a:t>The Sampling Distribution of</a:t>
            </a:r>
            <a:endParaRPr lang="en-US" altLang="en-US" sz="2400" smtClean="0">
              <a:solidFill>
                <a:srgbClr val="000000"/>
              </a:solidFill>
              <a:ea typeface="ＭＳ Ｐゴシック" pitchFamily="-111" charset="-128"/>
            </a:endParaRPr>
          </a:p>
          <a:p>
            <a:pPr>
              <a:buFont typeface="Wingdings" pitchFamily="-111" charset="2"/>
              <a:buNone/>
            </a:pPr>
            <a:r>
              <a:rPr lang="en-US" altLang="en-US" sz="1800" smtClean="0">
                <a:solidFill>
                  <a:srgbClr val="000000"/>
                </a:solidFill>
                <a:ea typeface="ＭＳ Ｐゴシック" pitchFamily="-111" charset="-128"/>
              </a:rPr>
              <a:t>When we choose many SRSs from a population, the sampling distribution of the sample mean is centered at the population mean </a:t>
            </a:r>
            <a:r>
              <a:rPr lang="en-US" altLang="en-US" sz="1800" i="1" smtClean="0">
                <a:solidFill>
                  <a:srgbClr val="000000"/>
                </a:solidFill>
                <a:ea typeface="ＭＳ Ｐゴシック" pitchFamily="-111" charset="-128"/>
              </a:rPr>
              <a:t>µ</a:t>
            </a:r>
            <a:r>
              <a:rPr lang="en-US" altLang="en-US" sz="1800" smtClean="0">
                <a:solidFill>
                  <a:srgbClr val="000000"/>
                </a:solidFill>
                <a:ea typeface="ＭＳ Ｐゴシック" pitchFamily="-111" charset="-128"/>
              </a:rPr>
              <a:t> and is less spread out than the population distribution. Here are the facts.</a:t>
            </a:r>
          </a:p>
        </p:txBody>
      </p:sp>
      <p:grpSp>
        <p:nvGrpSpPr>
          <p:cNvPr id="26628" name="Group 18"/>
          <p:cNvGrpSpPr>
            <a:grpSpLocks/>
          </p:cNvGrpSpPr>
          <p:nvPr/>
        </p:nvGrpSpPr>
        <p:grpSpPr bwMode="auto">
          <a:xfrm>
            <a:off x="341313" y="2106613"/>
            <a:ext cx="7953375" cy="2609850"/>
            <a:chOff x="393701" y="1834876"/>
            <a:chExt cx="7953266" cy="2608968"/>
          </a:xfrm>
        </p:grpSpPr>
        <p:grpSp>
          <p:nvGrpSpPr>
            <p:cNvPr id="26634" name="Group 18"/>
            <p:cNvGrpSpPr>
              <a:grpSpLocks/>
            </p:cNvGrpSpPr>
            <p:nvPr/>
          </p:nvGrpSpPr>
          <p:grpSpPr bwMode="auto">
            <a:xfrm>
              <a:off x="393701" y="1834876"/>
              <a:ext cx="7953266" cy="2608968"/>
              <a:chOff x="-242149" y="4952606"/>
              <a:chExt cx="8422734" cy="2612338"/>
            </a:xfrm>
          </p:grpSpPr>
          <p:sp>
            <p:nvSpPr>
              <p:cNvPr id="16" name="TextBox 15"/>
              <p:cNvSpPr txBox="1"/>
              <p:nvPr/>
            </p:nvSpPr>
            <p:spPr bwMode="auto">
              <a:xfrm>
                <a:off x="-242149" y="5224327"/>
                <a:ext cx="8422734" cy="2340617"/>
              </a:xfrm>
              <a:prstGeom prst="rect">
                <a:avLst/>
              </a:prstGeom>
              <a:solidFill>
                <a:srgbClr val="FAEDB8"/>
              </a:solidFill>
            </p:spPr>
            <p:style>
              <a:lnRef idx="1">
                <a:schemeClr val="accent5"/>
              </a:lnRef>
              <a:fillRef idx="2">
                <a:schemeClr val="accent5"/>
              </a:fillRef>
              <a:effectRef idx="1">
                <a:schemeClr val="accent5"/>
              </a:effectRef>
              <a:fontRef idx="minor">
                <a:schemeClr val="dk1"/>
              </a:fontRef>
            </p:style>
            <p:txBody>
              <a:bodyPr>
                <a:spAutoFit/>
              </a:bodyPr>
              <a:lstStyle>
                <a:lvl1pPr marL="342900" indent="-34290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200"/>
                  </a:spcAft>
                  <a:defRPr/>
                </a:pPr>
                <a:endParaRPr lang="en-US" altLang="en-US" sz="1600" smtClean="0">
                  <a:solidFill>
                    <a:srgbClr val="000000"/>
                  </a:solidFill>
                </a:endParaRPr>
              </a:p>
              <a:p>
                <a:pPr eaLnBrk="1" hangingPunct="1">
                  <a:spcAft>
                    <a:spcPts val="1200"/>
                  </a:spcAft>
                  <a:buFont typeface="Arial" charset="0"/>
                  <a:buChar char="•"/>
                  <a:defRPr/>
                </a:pPr>
                <a:endParaRPr lang="en-US" altLang="en-US" sz="1600" smtClean="0">
                  <a:solidFill>
                    <a:srgbClr val="000000"/>
                  </a:solidFill>
                </a:endParaRPr>
              </a:p>
              <a:p>
                <a:pPr eaLnBrk="1" hangingPunct="1">
                  <a:spcAft>
                    <a:spcPts val="1200"/>
                  </a:spcAft>
                  <a:buFont typeface="Arial" charset="0"/>
                  <a:buChar char="•"/>
                  <a:defRPr/>
                </a:pPr>
                <a:endParaRPr lang="en-US" altLang="en-US" sz="1600" smtClean="0">
                  <a:solidFill>
                    <a:srgbClr val="000000"/>
                  </a:solidFill>
                </a:endParaRPr>
              </a:p>
              <a:p>
                <a:pPr eaLnBrk="1" hangingPunct="1">
                  <a:spcAft>
                    <a:spcPts val="1200"/>
                  </a:spcAft>
                  <a:defRPr/>
                </a:pPr>
                <a:endParaRPr lang="en-US" altLang="en-US" sz="1600" i="1" smtClean="0">
                  <a:solidFill>
                    <a:srgbClr val="000000"/>
                  </a:solidFill>
                </a:endParaRPr>
              </a:p>
              <a:p>
                <a:pPr eaLnBrk="1" hangingPunct="1">
                  <a:spcAft>
                    <a:spcPts val="1200"/>
                  </a:spcAft>
                  <a:defRPr/>
                </a:pPr>
                <a:endParaRPr lang="en-US" altLang="en-US" sz="1600" i="1" smtClean="0">
                  <a:solidFill>
                    <a:srgbClr val="000000"/>
                  </a:solidFill>
                </a:endParaRPr>
              </a:p>
              <a:p>
                <a:pPr eaLnBrk="1" hangingPunct="1">
                  <a:spcAft>
                    <a:spcPts val="1200"/>
                  </a:spcAft>
                  <a:defRPr/>
                </a:pPr>
                <a:r>
                  <a:rPr lang="en-US" altLang="en-US" sz="1600" smtClean="0">
                    <a:solidFill>
                      <a:srgbClr val="000000"/>
                    </a:solidFill>
                  </a:rPr>
                  <a:t>as long as the </a:t>
                </a:r>
                <a:r>
                  <a:rPr lang="en-US" altLang="en-US" sz="1600" i="1" smtClean="0">
                    <a:solidFill>
                      <a:srgbClr val="000000"/>
                    </a:solidFill>
                  </a:rPr>
                  <a:t>10% condition</a:t>
                </a:r>
                <a:r>
                  <a:rPr lang="en-US" altLang="en-US" sz="1600" smtClean="0">
                    <a:solidFill>
                      <a:srgbClr val="000000"/>
                    </a:solidFill>
                  </a:rPr>
                  <a:t> is satisfied: </a:t>
                </a:r>
                <a:r>
                  <a:rPr lang="en-US" altLang="en-US" sz="1600" i="1" smtClean="0">
                    <a:solidFill>
                      <a:srgbClr val="000000"/>
                    </a:solidFill>
                  </a:rPr>
                  <a:t>n</a:t>
                </a:r>
                <a:r>
                  <a:rPr lang="en-US" altLang="en-US" sz="1600" smtClean="0">
                    <a:solidFill>
                      <a:srgbClr val="000000"/>
                    </a:solidFill>
                  </a:rPr>
                  <a:t> ≤ (1/10)</a:t>
                </a:r>
                <a:r>
                  <a:rPr lang="en-US" altLang="en-US" sz="1600" i="1" smtClean="0">
                    <a:solidFill>
                      <a:srgbClr val="000000"/>
                    </a:solidFill>
                  </a:rPr>
                  <a:t>N</a:t>
                </a:r>
                <a:r>
                  <a:rPr lang="en-US" altLang="en-US" sz="1600" smtClean="0">
                    <a:solidFill>
                      <a:srgbClr val="000000"/>
                    </a:solidFill>
                  </a:rPr>
                  <a:t>.</a:t>
                </a:r>
              </a:p>
            </p:txBody>
          </p:sp>
          <p:sp>
            <p:nvSpPr>
              <p:cNvPr id="17" name="TextBox 16"/>
              <p:cNvSpPr txBox="1"/>
              <p:nvPr/>
            </p:nvSpPr>
            <p:spPr bwMode="auto">
              <a:xfrm>
                <a:off x="-184306" y="4952606"/>
                <a:ext cx="8254616" cy="338865"/>
              </a:xfrm>
              <a:prstGeom prst="rect">
                <a:avLst/>
              </a:prstGeom>
              <a:solidFill>
                <a:schemeClr val="tx2"/>
              </a:solidFill>
            </p:spPr>
            <p:style>
              <a:lnRef idx="0">
                <a:schemeClr val="accent6"/>
              </a:lnRef>
              <a:fillRef idx="3">
                <a:schemeClr val="accent6"/>
              </a:fillRef>
              <a:effectRef idx="3">
                <a:schemeClr val="accent6"/>
              </a:effectRef>
              <a:fontRef idx="minor">
                <a:schemeClr val="lt1"/>
              </a:fontRef>
            </p:style>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en-US" sz="1600" b="1" smtClean="0">
                    <a:solidFill>
                      <a:srgbClr val="FFFFFF"/>
                    </a:solidFill>
                  </a:rPr>
                  <a:t>Mean and Standard Deviation of the Sampling Distribution of Sample Means</a:t>
                </a:r>
                <a:endParaRPr lang="en-US" altLang="en-US" sz="1600" b="1" i="1" smtClean="0">
                  <a:solidFill>
                    <a:srgbClr val="FFFFFF"/>
                  </a:solidFill>
                  <a:latin typeface="Palatino" charset="0"/>
                </a:endParaRPr>
              </a:p>
            </p:txBody>
          </p:sp>
        </p:grpSp>
        <p:graphicFrame>
          <p:nvGraphicFramePr>
            <p:cNvPr id="26635" name="Object 4"/>
            <p:cNvGraphicFramePr>
              <a:graphicFrameLocks noChangeAspect="1"/>
            </p:cNvGraphicFramePr>
            <p:nvPr/>
          </p:nvGraphicFramePr>
          <p:xfrm>
            <a:off x="861213" y="3264367"/>
            <a:ext cx="5665710" cy="769651"/>
          </p:xfrm>
          <a:graphic>
            <a:graphicData uri="http://schemas.openxmlformats.org/presentationml/2006/ole">
              <mc:AlternateContent xmlns:mc="http://schemas.openxmlformats.org/markup-compatibility/2006">
                <mc:Choice xmlns:v="urn:schemas-microsoft-com:vml" Requires="v">
                  <p:oleObj spid="_x0000_s26656" name="Equation" r:id="rId5" imgW="4102100" imgH="558800" progId="Equation.3">
                    <p:embed/>
                  </p:oleObj>
                </mc:Choice>
                <mc:Fallback>
                  <p:oleObj name="Equation" r:id="rId5" imgW="4102100" imgH="5588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1213" y="3264367"/>
                          <a:ext cx="5665710" cy="769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aphicFrame>
        <p:nvGraphicFramePr>
          <p:cNvPr id="26629" name="Object 2"/>
          <p:cNvGraphicFramePr>
            <a:graphicFrameLocks noChangeAspect="1"/>
          </p:cNvGraphicFramePr>
          <p:nvPr/>
        </p:nvGraphicFramePr>
        <p:xfrm>
          <a:off x="735013" y="3133725"/>
          <a:ext cx="4992687" cy="246063"/>
        </p:xfrm>
        <a:graphic>
          <a:graphicData uri="http://schemas.openxmlformats.org/presentationml/2006/ole">
            <mc:AlternateContent xmlns:mc="http://schemas.openxmlformats.org/markup-compatibility/2006">
              <mc:Choice xmlns:v="urn:schemas-microsoft-com:vml" Requires="v">
                <p:oleObj spid="_x0000_s26657" name="Equation" r:id="rId7" imgW="3568700" imgH="177800" progId="Equation.3">
                  <p:embed/>
                </p:oleObj>
              </mc:Choice>
              <mc:Fallback>
                <p:oleObj name="Equation" r:id="rId7" imgW="3568700" imgH="177800"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5013" y="3133725"/>
                        <a:ext cx="4992687" cy="24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6630" name="Object 3"/>
          <p:cNvGraphicFramePr>
            <a:graphicFrameLocks noChangeAspect="1"/>
          </p:cNvGraphicFramePr>
          <p:nvPr/>
        </p:nvGraphicFramePr>
        <p:xfrm>
          <a:off x="5175250" y="476250"/>
          <a:ext cx="309563" cy="309563"/>
        </p:xfrm>
        <a:graphic>
          <a:graphicData uri="http://schemas.openxmlformats.org/presentationml/2006/ole">
            <mc:AlternateContent xmlns:mc="http://schemas.openxmlformats.org/markup-compatibility/2006">
              <mc:Choice xmlns:v="urn:schemas-microsoft-com:vml" Requires="v">
                <p:oleObj spid="_x0000_s26658" name="Equation" r:id="rId9" imgW="127000" imgH="127000" progId="Equation.3">
                  <p:embed/>
                </p:oleObj>
              </mc:Choice>
              <mc:Fallback>
                <p:oleObj name="Equation" r:id="rId9" imgW="127000" imgH="127000"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75250" y="476250"/>
                        <a:ext cx="309563" cy="309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6631" name="Object 5"/>
          <p:cNvGraphicFramePr>
            <a:graphicFrameLocks noChangeAspect="1"/>
          </p:cNvGraphicFramePr>
          <p:nvPr/>
        </p:nvGraphicFramePr>
        <p:xfrm>
          <a:off x="409575" y="2519363"/>
          <a:ext cx="7639050" cy="492125"/>
        </p:xfrm>
        <a:graphic>
          <a:graphicData uri="http://schemas.openxmlformats.org/presentationml/2006/ole">
            <mc:AlternateContent xmlns:mc="http://schemas.openxmlformats.org/markup-compatibility/2006">
              <mc:Choice xmlns:v="urn:schemas-microsoft-com:vml" Requires="v">
                <p:oleObj spid="_x0000_s26659" name="Equation" r:id="rId11" imgW="5461000" imgH="355600" progId="Equation.3">
                  <p:embed/>
                </p:oleObj>
              </mc:Choice>
              <mc:Fallback>
                <p:oleObj name="Equation" r:id="rId11" imgW="5461000" imgH="355600" progId="Equation.3">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9575" y="2519363"/>
                        <a:ext cx="7639050" cy="49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24" name="Picture 23" descr="Screen shot 2010-11-04 at 7.17.05 PM.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55575" y="2005013"/>
            <a:ext cx="8988425" cy="388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3" name="Vertical Title 1"/>
          <p:cNvSpPr>
            <a:spLocks noGrp="1"/>
          </p:cNvSpPr>
          <p:nvPr>
            <p:ph type="title" orient="vert"/>
          </p:nvPr>
        </p:nvSpPr>
        <p:spPr>
          <a:xfrm>
            <a:off x="8135938" y="954088"/>
            <a:ext cx="681037" cy="5837237"/>
          </a:xfrm>
        </p:spPr>
        <p:txBody>
          <a:bodyPr/>
          <a:lstStyle/>
          <a:p>
            <a:pPr eaLnBrk="1" hangingPunct="1"/>
            <a:r>
              <a:rPr lang="en-US" altLang="en-US" sz="2200" smtClean="0">
                <a:solidFill>
                  <a:srgbClr val="E81F30"/>
                </a:solidFill>
                <a:ea typeface="ＭＳ Ｐゴシック" pitchFamily="-111" charset="-128"/>
              </a:rPr>
              <a:t>Sample Means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from="(-#ppt_w/2)" to="(#ppt_x)" calcmode="lin" valueType="num">
                                      <p:cBhvr>
                                        <p:cTn id="7" dur="600" fill="hold">
                                          <p:stCondLst>
                                            <p:cond delay="0"/>
                                          </p:stCondLst>
                                        </p:cTn>
                                        <p:tgtEl>
                                          <p:spTgt spid="18"/>
                                        </p:tgtEl>
                                        <p:attrNameLst>
                                          <p:attrName>ppt_x</p:attrName>
                                        </p:attrNameLst>
                                      </p:cBhvr>
                                    </p:anim>
                                    <p:anim from="0" to="-1.0" calcmode="lin" valueType="num">
                                      <p:cBhvr>
                                        <p:cTn id="8" dur="200" decel="50000" autoRev="1" fill="hold">
                                          <p:stCondLst>
                                            <p:cond delay="600"/>
                                          </p:stCondLst>
                                        </p:cTn>
                                        <p:tgtEl>
                                          <p:spTgt spid="18"/>
                                        </p:tgtEl>
                                        <p:attrNameLst>
                                          <p:attrName>xshear</p:attrName>
                                        </p:attrNameLst>
                                      </p:cBhvr>
                                    </p:anim>
                                    <p:animScale>
                                      <p:cBhvr>
                                        <p:cTn id="9" dur="200" decel="100000" autoRev="1" fill="hold">
                                          <p:stCondLst>
                                            <p:cond delay="600"/>
                                          </p:stCondLst>
                                        </p:cTn>
                                        <p:tgtEl>
                                          <p:spTgt spid="18"/>
                                        </p:tgtEl>
                                      </p:cBhvr>
                                      <p:from x="100000" y="100000"/>
                                      <p:to x="80000" y="100000"/>
                                    </p:animScale>
                                    <p:anim by="(#ppt_h/3+#ppt_w*0.1)" calcmode="lin" valueType="num">
                                      <p:cBhvr additive="sum">
                                        <p:cTn id="10" dur="200" decel="100000" autoRev="1" fill="hold">
                                          <p:stCondLst>
                                            <p:cond delay="600"/>
                                          </p:stCondLst>
                                        </p:cTn>
                                        <p:tgtEl>
                                          <p:spTgt spid="18"/>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p:cTn id="15" dur="1000" fill="hold"/>
                                        <p:tgtEl>
                                          <p:spTgt spid="24"/>
                                        </p:tgtEl>
                                        <p:attrNameLst>
                                          <p:attrName>ppt_w</p:attrName>
                                        </p:attrNameLst>
                                      </p:cBhvr>
                                      <p:tavLst>
                                        <p:tav tm="0">
                                          <p:val>
                                            <p:fltVal val="0"/>
                                          </p:val>
                                        </p:tav>
                                        <p:tav tm="100000">
                                          <p:val>
                                            <p:strVal val="#ppt_w"/>
                                          </p:val>
                                        </p:tav>
                                      </p:tavLst>
                                    </p:anim>
                                    <p:anim calcmode="lin" valueType="num">
                                      <p:cBhvr>
                                        <p:cTn id="16" dur="1000" fill="hold"/>
                                        <p:tgtEl>
                                          <p:spTgt spid="24"/>
                                        </p:tgtEl>
                                        <p:attrNameLst>
                                          <p:attrName>ppt_h</p:attrName>
                                        </p:attrNameLst>
                                      </p:cBhvr>
                                      <p:tavLst>
                                        <p:tav tm="0">
                                          <p:val>
                                            <p:fltVal val="0"/>
                                          </p:val>
                                        </p:tav>
                                        <p:tav tm="100000">
                                          <p:val>
                                            <p:strVal val="#ppt_h"/>
                                          </p:val>
                                        </p:tav>
                                      </p:tavLst>
                                    </p:anim>
                                    <p:anim calcmode="lin" valueType="num">
                                      <p:cBhvr>
                                        <p:cTn id="17"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ertical Title 1"/>
          <p:cNvSpPr>
            <a:spLocks noGrp="1"/>
          </p:cNvSpPr>
          <p:nvPr>
            <p:ph type="title" orient="vert"/>
          </p:nvPr>
        </p:nvSpPr>
        <p:spPr>
          <a:xfrm>
            <a:off x="8135938" y="954088"/>
            <a:ext cx="681037" cy="5837237"/>
          </a:xfrm>
        </p:spPr>
        <p:txBody>
          <a:bodyPr/>
          <a:lstStyle/>
          <a:p>
            <a:pPr eaLnBrk="1" hangingPunct="1"/>
            <a:r>
              <a:rPr lang="en-US" altLang="en-US" sz="2200" smtClean="0">
                <a:solidFill>
                  <a:srgbClr val="E81F30"/>
                </a:solidFill>
                <a:ea typeface="ＭＳ Ｐゴシック" pitchFamily="-111" charset="-128"/>
              </a:rPr>
              <a:t>Sample Means</a:t>
            </a:r>
          </a:p>
        </p:txBody>
      </p:sp>
      <p:sp>
        <p:nvSpPr>
          <p:cNvPr id="27651" name="Vertical Text Placeholder 2"/>
          <p:cNvSpPr>
            <a:spLocks noGrp="1"/>
          </p:cNvSpPr>
          <p:nvPr>
            <p:ph type="body" orient="vert" idx="1"/>
          </p:nvPr>
        </p:nvSpPr>
        <p:spPr>
          <a:xfrm rot="16200000">
            <a:off x="2826544" y="-1845468"/>
            <a:ext cx="3244850" cy="7656512"/>
          </a:xfrm>
        </p:spPr>
        <p:txBody>
          <a:bodyPr/>
          <a:lstStyle/>
          <a:p>
            <a:pPr eaLnBrk="1" hangingPunct="1"/>
            <a:r>
              <a:rPr lang="en-US" altLang="en-US" sz="2400" b="1" smtClean="0">
                <a:solidFill>
                  <a:srgbClr val="000000"/>
                </a:solidFill>
                <a:ea typeface="ＭＳ Ｐゴシック" pitchFamily="-111" charset="-128"/>
              </a:rPr>
              <a:t>Sampling from a Normal Population</a:t>
            </a:r>
            <a:endParaRPr lang="en-US" altLang="en-US" sz="2400" smtClean="0">
              <a:solidFill>
                <a:srgbClr val="000000"/>
              </a:solidFill>
              <a:ea typeface="ＭＳ Ｐゴシック" pitchFamily="-111" charset="-128"/>
            </a:endParaRPr>
          </a:p>
          <a:p>
            <a:pPr>
              <a:buFont typeface="Wingdings" pitchFamily="-111" charset="2"/>
              <a:buNone/>
            </a:pPr>
            <a:endParaRPr lang="en-US" altLang="en-US" sz="1800" smtClean="0">
              <a:solidFill>
                <a:srgbClr val="000000"/>
              </a:solidFill>
              <a:ea typeface="ＭＳ Ｐゴシック" pitchFamily="-111" charset="-128"/>
            </a:endParaRPr>
          </a:p>
          <a:p>
            <a:pPr>
              <a:buFont typeface="Wingdings" pitchFamily="-111" charset="2"/>
              <a:buNone/>
            </a:pPr>
            <a:endParaRPr lang="en-US" altLang="en-US" sz="1800" smtClean="0">
              <a:solidFill>
                <a:srgbClr val="000000"/>
              </a:solidFill>
              <a:ea typeface="ＭＳ Ｐゴシック" pitchFamily="-111" charset="-128"/>
            </a:endParaRPr>
          </a:p>
        </p:txBody>
      </p:sp>
      <p:graphicFrame>
        <p:nvGraphicFramePr>
          <p:cNvPr id="27652" name="Object 2"/>
          <p:cNvGraphicFramePr>
            <a:graphicFrameLocks noChangeAspect="1"/>
          </p:cNvGraphicFramePr>
          <p:nvPr/>
        </p:nvGraphicFramePr>
        <p:xfrm>
          <a:off x="527050" y="984250"/>
          <a:ext cx="7269163" cy="1016000"/>
        </p:xfrm>
        <a:graphic>
          <a:graphicData uri="http://schemas.openxmlformats.org/presentationml/2006/ole">
            <mc:AlternateContent xmlns:mc="http://schemas.openxmlformats.org/markup-compatibility/2006">
              <mc:Choice xmlns:v="urn:schemas-microsoft-com:vml" Requires="v">
                <p:oleObj spid="_x0000_s27670" name="Equation" r:id="rId3" imgW="4914900" imgH="685800" progId="Equation.3">
                  <p:embed/>
                </p:oleObj>
              </mc:Choice>
              <mc:Fallback>
                <p:oleObj name="Equation" r:id="rId3" imgW="4914900" imgH="68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050" y="984250"/>
                        <a:ext cx="7269163" cy="101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7653" name="Object 3"/>
          <p:cNvGraphicFramePr>
            <a:graphicFrameLocks noChangeAspect="1"/>
          </p:cNvGraphicFramePr>
          <p:nvPr/>
        </p:nvGraphicFramePr>
        <p:xfrm>
          <a:off x="546100" y="2292350"/>
          <a:ext cx="7324725" cy="788988"/>
        </p:xfrm>
        <a:graphic>
          <a:graphicData uri="http://schemas.openxmlformats.org/presentationml/2006/ole">
            <mc:AlternateContent xmlns:mc="http://schemas.openxmlformats.org/markup-compatibility/2006">
              <mc:Choice xmlns:v="urn:schemas-microsoft-com:vml" Requires="v">
                <p:oleObj spid="_x0000_s27671" name="Equation" r:id="rId5" imgW="4953000" imgH="533400" progId="Equation.3">
                  <p:embed/>
                </p:oleObj>
              </mc:Choice>
              <mc:Fallback>
                <p:oleObj name="Equation" r:id="rId5" imgW="4953000" imgH="533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100" y="2292350"/>
                        <a:ext cx="7324725" cy="788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3" name="Group 11"/>
          <p:cNvGrpSpPr>
            <a:grpSpLocks/>
          </p:cNvGrpSpPr>
          <p:nvPr/>
        </p:nvGrpSpPr>
        <p:grpSpPr bwMode="auto">
          <a:xfrm>
            <a:off x="323850" y="3846513"/>
            <a:ext cx="8493125" cy="1436687"/>
            <a:chOff x="323850" y="3846514"/>
            <a:chExt cx="8493125" cy="1437760"/>
          </a:xfrm>
        </p:grpSpPr>
        <p:grpSp>
          <p:nvGrpSpPr>
            <p:cNvPr id="27655" name="Group 18"/>
            <p:cNvGrpSpPr>
              <a:grpSpLocks/>
            </p:cNvGrpSpPr>
            <p:nvPr/>
          </p:nvGrpSpPr>
          <p:grpSpPr bwMode="auto">
            <a:xfrm>
              <a:off x="323850" y="3846514"/>
              <a:ext cx="8493125" cy="1437760"/>
              <a:chOff x="-242149" y="4925936"/>
              <a:chExt cx="8994337" cy="1439974"/>
            </a:xfrm>
          </p:grpSpPr>
          <p:sp>
            <p:nvSpPr>
              <p:cNvPr id="22" name="TextBox 21"/>
              <p:cNvSpPr txBox="1"/>
              <p:nvPr/>
            </p:nvSpPr>
            <p:spPr bwMode="auto">
              <a:xfrm>
                <a:off x="-242149" y="5225069"/>
                <a:ext cx="8994337" cy="1140841"/>
              </a:xfrm>
              <a:prstGeom prst="rect">
                <a:avLst/>
              </a:prstGeom>
              <a:solidFill>
                <a:srgbClr val="FAEDB8"/>
              </a:solidFill>
            </p:spPr>
            <p:style>
              <a:lnRef idx="1">
                <a:schemeClr val="accent5"/>
              </a:lnRef>
              <a:fillRef idx="2">
                <a:schemeClr val="accent5"/>
              </a:fillRef>
              <a:effectRef idx="1">
                <a:schemeClr val="accent5"/>
              </a:effectRef>
              <a:fontRef idx="minor">
                <a:schemeClr val="dk1"/>
              </a:fontRef>
            </p:style>
            <p:txBody>
              <a:bodyPr>
                <a:spAutoFit/>
              </a:bodyPr>
              <a:lstStyle>
                <a:lvl1pPr marL="342900" indent="-34290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200"/>
                  </a:spcAft>
                  <a:defRPr/>
                </a:pPr>
                <a:endParaRPr lang="en-US" altLang="en-US" sz="1600" smtClean="0">
                  <a:solidFill>
                    <a:srgbClr val="000000"/>
                  </a:solidFill>
                </a:endParaRPr>
              </a:p>
              <a:p>
                <a:pPr eaLnBrk="1" hangingPunct="1">
                  <a:spcAft>
                    <a:spcPts val="1200"/>
                  </a:spcAft>
                  <a:defRPr/>
                </a:pPr>
                <a:endParaRPr lang="en-US" altLang="en-US" sz="1600" smtClean="0">
                  <a:solidFill>
                    <a:srgbClr val="000000"/>
                  </a:solidFill>
                </a:endParaRPr>
              </a:p>
              <a:p>
                <a:pPr eaLnBrk="1" hangingPunct="1">
                  <a:spcAft>
                    <a:spcPts val="1200"/>
                  </a:spcAft>
                  <a:defRPr/>
                </a:pPr>
                <a:endParaRPr lang="en-US" altLang="en-US" sz="1600" smtClean="0">
                  <a:solidFill>
                    <a:srgbClr val="000000"/>
                  </a:solidFill>
                </a:endParaRPr>
              </a:p>
            </p:txBody>
          </p:sp>
          <p:sp>
            <p:nvSpPr>
              <p:cNvPr id="23" name="TextBox 22"/>
              <p:cNvSpPr txBox="1"/>
              <p:nvPr/>
            </p:nvSpPr>
            <p:spPr bwMode="auto">
              <a:xfrm>
                <a:off x="340406" y="4925936"/>
                <a:ext cx="7229940" cy="338962"/>
              </a:xfrm>
              <a:prstGeom prst="rect">
                <a:avLst/>
              </a:prstGeom>
              <a:solidFill>
                <a:schemeClr val="tx2"/>
              </a:solidFill>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1600" b="1" dirty="0"/>
                  <a:t>Sampling Distribution of a Sample Mean from a Normal Population</a:t>
                </a:r>
              </a:p>
            </p:txBody>
          </p:sp>
        </p:grpSp>
        <p:graphicFrame>
          <p:nvGraphicFramePr>
            <p:cNvPr id="27656" name="Object 4"/>
            <p:cNvGraphicFramePr>
              <a:graphicFrameLocks noChangeAspect="1"/>
            </p:cNvGraphicFramePr>
            <p:nvPr/>
          </p:nvGraphicFramePr>
          <p:xfrm>
            <a:off x="384175" y="4329296"/>
            <a:ext cx="8432800" cy="805400"/>
          </p:xfrm>
          <a:graphic>
            <a:graphicData uri="http://schemas.openxmlformats.org/presentationml/2006/ole">
              <mc:AlternateContent xmlns:mc="http://schemas.openxmlformats.org/markup-compatibility/2006">
                <mc:Choice xmlns:v="urn:schemas-microsoft-com:vml" Requires="v">
                  <p:oleObj spid="_x0000_s27672" name="Equation" r:id="rId7" imgW="5994400" imgH="571500" progId="Equation.3">
                    <p:embed/>
                  </p:oleObj>
                </mc:Choice>
                <mc:Fallback>
                  <p:oleObj name="Equation" r:id="rId7" imgW="5994400" imgH="5715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175" y="4329296"/>
                          <a:ext cx="8432800" cy="8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from="(-#ppt_w/2)" to="(#ppt_x)" calcmode="lin" valueType="num">
                                      <p:cBhvr>
                                        <p:cTn id="7" dur="600" fill="hold">
                                          <p:stCondLst>
                                            <p:cond delay="0"/>
                                          </p:stCondLst>
                                        </p:cTn>
                                        <p:tgtEl>
                                          <p:spTgt spid="3"/>
                                        </p:tgtEl>
                                        <p:attrNameLst>
                                          <p:attrName>ppt_x</p:attrName>
                                        </p:attrNameLst>
                                      </p:cBhvr>
                                    </p:anim>
                                    <p:anim from="0" to="-1.0" calcmode="lin" valueType="num">
                                      <p:cBhvr>
                                        <p:cTn id="8" dur="200" decel="50000" autoRev="1" fill="hold">
                                          <p:stCondLst>
                                            <p:cond delay="600"/>
                                          </p:stCondLst>
                                        </p:cTn>
                                        <p:tgtEl>
                                          <p:spTgt spid="3"/>
                                        </p:tgtEl>
                                        <p:attrNameLst>
                                          <p:attrName>xshear</p:attrName>
                                        </p:attrNameLst>
                                      </p:cBhvr>
                                    </p:anim>
                                    <p:animScale>
                                      <p:cBhvr>
                                        <p:cTn id="9" dur="200" decel="100000" autoRev="1" fill="hold">
                                          <p:stCondLst>
                                            <p:cond delay="600"/>
                                          </p:stCondLst>
                                        </p:cTn>
                                        <p:tgtEl>
                                          <p:spTgt spid="3"/>
                                        </p:tgtEl>
                                      </p:cBhvr>
                                      <p:from x="100000" y="100000"/>
                                      <p:to x="80000" y="100000"/>
                                    </p:animScale>
                                    <p:anim by="(#ppt_h/3+#ppt_w*0.1)" calcmode="lin" valueType="num">
                                      <p:cBhvr additive="sum">
                                        <p:cTn id="10" dur="200" decel="100000" autoRev="1" fill="hold">
                                          <p:stCondLst>
                                            <p:cond delay="600"/>
                                          </p:stCondLst>
                                        </p:cTn>
                                        <p:tgtEl>
                                          <p:spTgt spid="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506413" y="341313"/>
            <a:ext cx="6330950" cy="871537"/>
          </a:xfrm>
        </p:spPr>
        <p:txBody>
          <a:bodyPr/>
          <a:lstStyle/>
          <a:p>
            <a:pPr eaLnBrk="1" hangingPunct="1"/>
            <a:r>
              <a:rPr lang="en-US" altLang="en-US" sz="2400" b="1" smtClean="0">
                <a:solidFill>
                  <a:srgbClr val="E81F30"/>
                </a:solidFill>
                <a:ea typeface="ＭＳ Ｐゴシック" pitchFamily="-111" charset="-128"/>
              </a:rPr>
              <a:t>Example: Young Women’s Heights</a:t>
            </a:r>
          </a:p>
        </p:txBody>
      </p:sp>
      <p:sp>
        <p:nvSpPr>
          <p:cNvPr id="28675" name="Text Placeholder 3"/>
          <p:cNvSpPr>
            <a:spLocks noGrp="1"/>
          </p:cNvSpPr>
          <p:nvPr>
            <p:ph type="body" sz="half" idx="4294967295"/>
          </p:nvPr>
        </p:nvSpPr>
        <p:spPr>
          <a:xfrm>
            <a:off x="506413" y="963613"/>
            <a:ext cx="7805737" cy="2147887"/>
          </a:xfrm>
        </p:spPr>
        <p:txBody>
          <a:bodyPr/>
          <a:lstStyle/>
          <a:p>
            <a:pPr eaLnBrk="1" hangingPunct="1">
              <a:buFont typeface="Wingdings" pitchFamily="-111" charset="2"/>
              <a:buNone/>
            </a:pPr>
            <a:r>
              <a:rPr lang="en-US" altLang="en-US" smtClean="0">
                <a:solidFill>
                  <a:srgbClr val="000000"/>
                </a:solidFill>
                <a:ea typeface="ＭＳ Ｐゴシック" pitchFamily="-111" charset="-128"/>
              </a:rPr>
              <a:t>The height of young women follows a Normal distribution with mean µ = 64.5 inches and standard deviation σ = 2.5 inches.</a:t>
            </a:r>
          </a:p>
          <a:p>
            <a:pPr eaLnBrk="1" hangingPunct="1">
              <a:buFont typeface="Wingdings" pitchFamily="-111" charset="2"/>
              <a:buNone/>
            </a:pPr>
            <a:r>
              <a:rPr lang="en-US" altLang="en-US" b="1" smtClean="0">
                <a:solidFill>
                  <a:srgbClr val="000000"/>
                </a:solidFill>
                <a:ea typeface="ＭＳ Ｐゴシック" pitchFamily="-111" charset="-128"/>
              </a:rPr>
              <a:t>Find the probability that a randomly selected young woman is taller than 66.5 inches.</a:t>
            </a:r>
          </a:p>
          <a:p>
            <a:pPr eaLnBrk="1" hangingPunct="1"/>
            <a:endParaRPr lang="en-US" altLang="en-US" smtClean="0">
              <a:ea typeface="ＭＳ Ｐゴシック" pitchFamily="-111" charset="-128"/>
            </a:endParaRPr>
          </a:p>
        </p:txBody>
      </p:sp>
      <p:sp>
        <p:nvSpPr>
          <p:cNvPr id="7" name="TextBox 6"/>
          <p:cNvSpPr txBox="1">
            <a:spLocks noChangeArrowheads="1"/>
          </p:cNvSpPr>
          <p:nvPr/>
        </p:nvSpPr>
        <p:spPr bwMode="auto">
          <a:xfrm>
            <a:off x="506413" y="2506663"/>
            <a:ext cx="6851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Let </a:t>
            </a:r>
            <a:r>
              <a:rPr lang="en-US" altLang="en-US" sz="1600" i="1">
                <a:solidFill>
                  <a:schemeClr val="tx1"/>
                </a:solidFill>
              </a:rPr>
              <a:t>X</a:t>
            </a:r>
            <a:r>
              <a:rPr lang="en-US" altLang="en-US" sz="1600">
                <a:solidFill>
                  <a:schemeClr val="tx1"/>
                </a:solidFill>
              </a:rPr>
              <a:t> = the height of a randomly selected young woman. </a:t>
            </a:r>
            <a:r>
              <a:rPr lang="en-US" altLang="en-US" sz="1600" i="1">
                <a:solidFill>
                  <a:schemeClr val="tx1"/>
                </a:solidFill>
              </a:rPr>
              <a:t>X</a:t>
            </a:r>
            <a:r>
              <a:rPr lang="en-US" altLang="en-US" sz="1600">
                <a:solidFill>
                  <a:schemeClr val="tx1"/>
                </a:solidFill>
              </a:rPr>
              <a:t> is </a:t>
            </a:r>
            <a:r>
              <a:rPr lang="en-US" altLang="en-US" sz="1600" i="1">
                <a:solidFill>
                  <a:schemeClr val="tx1"/>
                </a:solidFill>
              </a:rPr>
              <a:t>N</a:t>
            </a:r>
            <a:r>
              <a:rPr lang="en-US" altLang="en-US" sz="1600">
                <a:solidFill>
                  <a:schemeClr val="tx1"/>
                </a:solidFill>
              </a:rPr>
              <a:t>(64.5, 2.5)</a:t>
            </a:r>
          </a:p>
        </p:txBody>
      </p:sp>
      <p:graphicFrame>
        <p:nvGraphicFramePr>
          <p:cNvPr id="8" name="Object 2"/>
          <p:cNvGraphicFramePr>
            <a:graphicFrameLocks noChangeAspect="1"/>
          </p:cNvGraphicFramePr>
          <p:nvPr/>
        </p:nvGraphicFramePr>
        <p:xfrm>
          <a:off x="881063" y="5772150"/>
          <a:ext cx="1081087" cy="225425"/>
        </p:xfrm>
        <a:graphic>
          <a:graphicData uri="http://schemas.openxmlformats.org/presentationml/2006/ole">
            <mc:AlternateContent xmlns:mc="http://schemas.openxmlformats.org/markup-compatibility/2006">
              <mc:Choice xmlns:v="urn:schemas-microsoft-com:vml" Requires="v">
                <p:oleObj spid="_x0000_s28709" name="Equation" r:id="rId3" imgW="850900" imgH="177800" progId="Equation.3">
                  <p:embed/>
                </p:oleObj>
              </mc:Choice>
              <mc:Fallback>
                <p:oleObj name="Equation" r:id="rId3" imgW="850900" imgH="177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063" y="5772150"/>
                        <a:ext cx="1081087" cy="22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 name="Object 3"/>
          <p:cNvGraphicFramePr>
            <a:graphicFrameLocks noChangeAspect="1"/>
          </p:cNvGraphicFramePr>
          <p:nvPr/>
        </p:nvGraphicFramePr>
        <p:xfrm>
          <a:off x="3371850" y="2970213"/>
          <a:ext cx="3740150" cy="193675"/>
        </p:xfrm>
        <a:graphic>
          <a:graphicData uri="http://schemas.openxmlformats.org/presentationml/2006/ole">
            <mc:AlternateContent xmlns:mc="http://schemas.openxmlformats.org/markup-compatibility/2006">
              <mc:Choice xmlns:v="urn:schemas-microsoft-com:vml" Requires="v">
                <p:oleObj spid="_x0000_s28710" name="Equation" r:id="rId5" imgW="2946400" imgH="152400" progId="Equation.3">
                  <p:embed/>
                </p:oleObj>
              </mc:Choice>
              <mc:Fallback>
                <p:oleObj name="Equation" r:id="rId5" imgW="2946400" imgH="152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1850" y="2970213"/>
                        <a:ext cx="3740150" cy="193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TextBox 9"/>
          <p:cNvSpPr txBox="1">
            <a:spLocks noChangeArrowheads="1"/>
          </p:cNvSpPr>
          <p:nvPr/>
        </p:nvSpPr>
        <p:spPr bwMode="auto">
          <a:xfrm>
            <a:off x="506413" y="3297238"/>
            <a:ext cx="8277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The probability of choosing a young woman at random whose height exceeds 66.5 inches is about 0.21.</a:t>
            </a:r>
          </a:p>
        </p:txBody>
      </p:sp>
      <p:sp>
        <p:nvSpPr>
          <p:cNvPr id="11" name="Rectangle 10"/>
          <p:cNvSpPr>
            <a:spLocks noChangeArrowheads="1"/>
          </p:cNvSpPr>
          <p:nvPr/>
        </p:nvSpPr>
        <p:spPr bwMode="auto">
          <a:xfrm>
            <a:off x="506413" y="3881438"/>
            <a:ext cx="8277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b="1">
                <a:solidFill>
                  <a:srgbClr val="000000"/>
                </a:solidFill>
              </a:rPr>
              <a:t>Find the probability that the mean height of an SRS of 10 young women exceeds 66.5 inches.</a:t>
            </a:r>
          </a:p>
        </p:txBody>
      </p:sp>
      <p:sp>
        <p:nvSpPr>
          <p:cNvPr id="12" name="TextBox 11"/>
          <p:cNvSpPr txBox="1">
            <a:spLocks noChangeArrowheads="1"/>
          </p:cNvSpPr>
          <p:nvPr/>
        </p:nvSpPr>
        <p:spPr bwMode="auto">
          <a:xfrm>
            <a:off x="658813" y="4560888"/>
            <a:ext cx="39687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For an SRS of 10 young women, the sampling distribution of their sample mean height will have a mean and standard deviation</a:t>
            </a:r>
          </a:p>
        </p:txBody>
      </p:sp>
      <p:graphicFrame>
        <p:nvGraphicFramePr>
          <p:cNvPr id="13" name="Object 4"/>
          <p:cNvGraphicFramePr>
            <a:graphicFrameLocks noChangeAspect="1"/>
          </p:cNvGraphicFramePr>
          <p:nvPr/>
        </p:nvGraphicFramePr>
        <p:xfrm>
          <a:off x="1147763" y="2882900"/>
          <a:ext cx="1739900" cy="450850"/>
        </p:xfrm>
        <a:graphic>
          <a:graphicData uri="http://schemas.openxmlformats.org/presentationml/2006/ole">
            <mc:AlternateContent xmlns:mc="http://schemas.openxmlformats.org/markup-compatibility/2006">
              <mc:Choice xmlns:v="urn:schemas-microsoft-com:vml" Requires="v">
                <p:oleObj spid="_x0000_s28711" name="Equation" r:id="rId7" imgW="1371600" imgH="355600" progId="Equation.3">
                  <p:embed/>
                </p:oleObj>
              </mc:Choice>
              <mc:Fallback>
                <p:oleObj name="Equation" r:id="rId7" imgW="1371600" imgH="3556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7763" y="2882900"/>
                        <a:ext cx="1739900" cy="45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5"/>
          <p:cNvGraphicFramePr>
            <a:graphicFrameLocks noChangeAspect="1"/>
          </p:cNvGraphicFramePr>
          <p:nvPr/>
        </p:nvGraphicFramePr>
        <p:xfrm>
          <a:off x="2200275" y="5668963"/>
          <a:ext cx="1806575" cy="482600"/>
        </p:xfrm>
        <a:graphic>
          <a:graphicData uri="http://schemas.openxmlformats.org/presentationml/2006/ole">
            <mc:AlternateContent xmlns:mc="http://schemas.openxmlformats.org/markup-compatibility/2006">
              <mc:Choice xmlns:v="urn:schemas-microsoft-com:vml" Requires="v">
                <p:oleObj spid="_x0000_s28712" name="Equation" r:id="rId9" imgW="1422400" imgH="381000" progId="Equation.3">
                  <p:embed/>
                </p:oleObj>
              </mc:Choice>
              <mc:Fallback>
                <p:oleObj name="Equation" r:id="rId9" imgW="1422400" imgH="3810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0275" y="5668963"/>
                        <a:ext cx="1806575" cy="48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 name="TextBox 14"/>
          <p:cNvSpPr txBox="1">
            <a:spLocks noChangeArrowheads="1"/>
          </p:cNvSpPr>
          <p:nvPr/>
        </p:nvSpPr>
        <p:spPr bwMode="auto">
          <a:xfrm>
            <a:off x="4457700" y="4527550"/>
            <a:ext cx="43259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Since the population distribution is Normal, the sampling distribution will follow an </a:t>
            </a:r>
            <a:r>
              <a:rPr lang="en-US" altLang="en-US" sz="1600" i="1">
                <a:solidFill>
                  <a:schemeClr val="tx1"/>
                </a:solidFill>
              </a:rPr>
              <a:t>N</a:t>
            </a:r>
            <a:r>
              <a:rPr lang="en-US" altLang="en-US" sz="1600">
                <a:solidFill>
                  <a:schemeClr val="tx1"/>
                </a:solidFill>
              </a:rPr>
              <a:t>(64.5, 0.79) distribution.</a:t>
            </a:r>
          </a:p>
        </p:txBody>
      </p:sp>
      <p:graphicFrame>
        <p:nvGraphicFramePr>
          <p:cNvPr id="16" name="Object 6"/>
          <p:cNvGraphicFramePr>
            <a:graphicFrameLocks noChangeAspect="1"/>
          </p:cNvGraphicFramePr>
          <p:nvPr/>
        </p:nvGraphicFramePr>
        <p:xfrm>
          <a:off x="4627563" y="5413375"/>
          <a:ext cx="1724025" cy="450850"/>
        </p:xfrm>
        <a:graphic>
          <a:graphicData uri="http://schemas.openxmlformats.org/presentationml/2006/ole">
            <mc:AlternateContent xmlns:mc="http://schemas.openxmlformats.org/markup-compatibility/2006">
              <mc:Choice xmlns:v="urn:schemas-microsoft-com:vml" Requires="v">
                <p:oleObj spid="_x0000_s28713" name="Equation" r:id="rId11" imgW="1358900" imgH="355600" progId="Equation.3">
                  <p:embed/>
                </p:oleObj>
              </mc:Choice>
              <mc:Fallback>
                <p:oleObj name="Equation" r:id="rId11" imgW="1358900" imgH="35560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27563" y="5413375"/>
                        <a:ext cx="1724025" cy="45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7"/>
          <p:cNvGraphicFramePr>
            <a:graphicFrameLocks noChangeAspect="1"/>
          </p:cNvGraphicFramePr>
          <p:nvPr/>
        </p:nvGraphicFramePr>
        <p:xfrm>
          <a:off x="6759575" y="5346700"/>
          <a:ext cx="2032000" cy="452438"/>
        </p:xfrm>
        <a:graphic>
          <a:graphicData uri="http://schemas.openxmlformats.org/presentationml/2006/ole">
            <mc:AlternateContent xmlns:mc="http://schemas.openxmlformats.org/markup-compatibility/2006">
              <mc:Choice xmlns:v="urn:schemas-microsoft-com:vml" Requires="v">
                <p:oleObj spid="_x0000_s28714" name="Equation" r:id="rId13" imgW="1600200" imgH="355600" progId="Equation.3">
                  <p:embed/>
                </p:oleObj>
              </mc:Choice>
              <mc:Fallback>
                <p:oleObj name="Equation" r:id="rId13" imgW="1600200" imgH="355600"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59575" y="5346700"/>
                        <a:ext cx="2032000" cy="452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8687" name="TextBox 17"/>
          <p:cNvSpPr txBox="1">
            <a:spLocks noChangeArrowheads="1"/>
          </p:cNvSpPr>
          <p:nvPr/>
        </p:nvSpPr>
        <p:spPr bwMode="auto">
          <a:xfrm>
            <a:off x="4672013" y="60864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endParaRPr lang="en-US" altLang="en-US" sz="1800">
              <a:solidFill>
                <a:schemeClr val="tx1"/>
              </a:solidFill>
            </a:endParaRPr>
          </a:p>
        </p:txBody>
      </p:sp>
      <p:sp>
        <p:nvSpPr>
          <p:cNvPr id="19" name="TextBox 18"/>
          <p:cNvSpPr txBox="1">
            <a:spLocks noChangeArrowheads="1"/>
          </p:cNvSpPr>
          <p:nvPr/>
        </p:nvSpPr>
        <p:spPr bwMode="auto">
          <a:xfrm>
            <a:off x="4457700" y="5872163"/>
            <a:ext cx="44783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It is very unlikely (less than a 1% chance) that we would choose an SRS of 10 young women whose average height exceeds 66.5 inches.</a:t>
            </a:r>
          </a:p>
        </p:txBody>
      </p:sp>
      <p:pic>
        <p:nvPicPr>
          <p:cNvPr id="20" name="Picture 19" descr="Screen shot 2010-11-04 at 6.49.24 PM.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09538" y="1787525"/>
            <a:ext cx="88265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Vertical Title 1"/>
          <p:cNvSpPr txBox="1">
            <a:spLocks/>
          </p:cNvSpPr>
          <p:nvPr/>
        </p:nvSpPr>
        <p:spPr bwMode="auto">
          <a:xfrm>
            <a:off x="8162925" y="963613"/>
            <a:ext cx="681038" cy="5172075"/>
          </a:xfrm>
          <a:prstGeom prst="rect">
            <a:avLst/>
          </a:prstGeom>
          <a:noFill/>
          <a:ln w="9525">
            <a:noFill/>
            <a:miter lim="800000"/>
            <a:headEnd/>
            <a:tailEnd/>
          </a:ln>
        </p:spPr>
        <p:txBody>
          <a:bodyPr vert="eaVert"/>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defTabSz="914400" eaLnBrk="1" hangingPunct="1"/>
            <a:r>
              <a:rPr lang="en-US" altLang="en-US" sz="2200">
                <a:solidFill>
                  <a:srgbClr val="E81F30"/>
                </a:solidFill>
              </a:rPr>
              <a:t>Sample Means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par>
                          <p:cTn id="23" fill="hold" nodeType="afterGroup">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childTnLst>
                                </p:cTn>
                              </p:par>
                            </p:childTnLst>
                          </p:cTn>
                        </p:par>
                        <p:par>
                          <p:cTn id="32" fill="hold" nodeType="afterGroup">
                            <p:stCondLst>
                              <p:cond delay="1000"/>
                            </p:stCondLst>
                            <p:childTnLst>
                              <p:par>
                                <p:cTn id="33" presetID="10"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childTnLst>
                                </p:cTn>
                              </p:par>
                            </p:childTnLst>
                          </p:cTn>
                        </p:par>
                        <p:par>
                          <p:cTn id="36" fill="hold" nodeType="afterGroup">
                            <p:stCondLst>
                              <p:cond delay="2000"/>
                            </p:stCondLst>
                            <p:childTnLst>
                              <p:par>
                                <p:cTn id="37" presetID="10" presetClass="entr" presetSubtype="0"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1000"/>
                                        <p:tgtEl>
                                          <p:spTgt spid="1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7" presetClass="entr" presetSubtype="10" fill="hold" nodeType="click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fill="hold"/>
                                        <p:tgtEl>
                                          <p:spTgt spid="20"/>
                                        </p:tgtEl>
                                        <p:attrNameLst>
                                          <p:attrName>ppt_w</p:attrName>
                                        </p:attrNameLst>
                                      </p:cBhvr>
                                      <p:tavLst>
                                        <p:tav tm="0">
                                          <p:val>
                                            <p:fltVal val="0"/>
                                          </p:val>
                                        </p:tav>
                                        <p:tav tm="100000">
                                          <p:val>
                                            <p:strVal val="#ppt_w"/>
                                          </p:val>
                                        </p:tav>
                                      </p:tavLst>
                                    </p:anim>
                                    <p:anim calcmode="lin" valueType="num">
                                      <p:cBhvr>
                                        <p:cTn id="65"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P spid="15"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Vertical Text Placeholder 2"/>
          <p:cNvSpPr>
            <a:spLocks noGrp="1"/>
          </p:cNvSpPr>
          <p:nvPr>
            <p:ph type="body" orient="vert" idx="1"/>
          </p:nvPr>
        </p:nvSpPr>
        <p:spPr>
          <a:xfrm rot="16200000">
            <a:off x="2501107" y="-1520031"/>
            <a:ext cx="3405187" cy="7165975"/>
          </a:xfrm>
        </p:spPr>
        <p:txBody>
          <a:bodyPr/>
          <a:lstStyle/>
          <a:p>
            <a:pPr eaLnBrk="1" hangingPunct="1"/>
            <a:r>
              <a:rPr lang="en-US" altLang="en-US" sz="2400" b="1" smtClean="0">
                <a:solidFill>
                  <a:srgbClr val="000000"/>
                </a:solidFill>
                <a:ea typeface="ＭＳ Ｐゴシック" pitchFamily="-111" charset="-128"/>
              </a:rPr>
              <a:t>The Central Limit Theorem</a:t>
            </a:r>
            <a:endParaRPr lang="en-US" altLang="en-US" sz="2400" smtClean="0">
              <a:solidFill>
                <a:srgbClr val="000000"/>
              </a:solidFill>
              <a:ea typeface="ＭＳ Ｐゴシック" pitchFamily="-111" charset="-128"/>
            </a:endParaRPr>
          </a:p>
          <a:p>
            <a:pPr>
              <a:buFont typeface="Wingdings" pitchFamily="-111" charset="2"/>
              <a:buNone/>
            </a:pPr>
            <a:r>
              <a:rPr lang="en-US" altLang="en-US" sz="1600" smtClean="0">
                <a:solidFill>
                  <a:srgbClr val="000000"/>
                </a:solidFill>
                <a:ea typeface="ＭＳ Ｐゴシック" pitchFamily="-111" charset="-128"/>
              </a:rPr>
              <a:t>Most population distributions are not Normal. What is the shape of the sampling distribution of sample means when the population distribution isn’t Normal?</a:t>
            </a:r>
          </a:p>
          <a:p>
            <a:pPr>
              <a:buFont typeface="Wingdings" pitchFamily="-111" charset="2"/>
              <a:buNone/>
            </a:pPr>
            <a:r>
              <a:rPr lang="en-US" altLang="en-US" sz="1600" smtClean="0">
                <a:solidFill>
                  <a:srgbClr val="000000"/>
                </a:solidFill>
                <a:ea typeface="ＭＳ Ｐゴシック" pitchFamily="-111" charset="-128"/>
              </a:rPr>
              <a:t>It is a remarkable fact that as the sample size increases, the distribution of sample means changes its shape: it looks less like that of the population and more like a Normal distribution! When the sample is large enough, the distribution of sample means is very close to Normal, </a:t>
            </a:r>
            <a:r>
              <a:rPr lang="en-US" altLang="en-US" sz="1600" i="1" smtClean="0">
                <a:solidFill>
                  <a:srgbClr val="000000"/>
                </a:solidFill>
                <a:ea typeface="ＭＳ Ｐゴシック" pitchFamily="-111" charset="-128"/>
              </a:rPr>
              <a:t>no matter what shape the population distribution has</a:t>
            </a:r>
            <a:r>
              <a:rPr lang="en-US" altLang="en-US" sz="1600" smtClean="0">
                <a:solidFill>
                  <a:srgbClr val="000000"/>
                </a:solidFill>
                <a:ea typeface="ＭＳ Ｐゴシック" pitchFamily="-111" charset="-128"/>
              </a:rPr>
              <a:t>, as long as the population has a finite standard deviation.</a:t>
            </a:r>
            <a:endParaRPr lang="en-US" altLang="en-US" sz="2800" smtClean="0">
              <a:solidFill>
                <a:srgbClr val="000000"/>
              </a:solidFill>
              <a:ea typeface="ＭＳ Ｐゴシック" pitchFamily="-111" charset="-128"/>
            </a:endParaRPr>
          </a:p>
        </p:txBody>
      </p:sp>
      <p:sp>
        <p:nvSpPr>
          <p:cNvPr id="29699"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Sample Means</a:t>
            </a:r>
          </a:p>
        </p:txBody>
      </p:sp>
      <p:sp>
        <p:nvSpPr>
          <p:cNvPr id="29" name="TextBox 28"/>
          <p:cNvSpPr txBox="1">
            <a:spLocks noChangeArrowheads="1"/>
          </p:cNvSpPr>
          <p:nvPr/>
        </p:nvSpPr>
        <p:spPr bwMode="auto">
          <a:xfrm>
            <a:off x="241300" y="5638800"/>
            <a:ext cx="85756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b="1">
                <a:solidFill>
                  <a:schemeClr val="tx1"/>
                </a:solidFill>
              </a:rPr>
              <a:t>Note</a:t>
            </a:r>
            <a:r>
              <a:rPr lang="en-US" altLang="en-US" sz="1800">
                <a:solidFill>
                  <a:schemeClr val="tx1"/>
                </a:solidFill>
              </a:rPr>
              <a:t>: How large a sample size </a:t>
            </a:r>
            <a:r>
              <a:rPr lang="en-US" altLang="en-US" sz="1800" i="1">
                <a:solidFill>
                  <a:schemeClr val="tx1"/>
                </a:solidFill>
              </a:rPr>
              <a:t>n</a:t>
            </a:r>
            <a:r>
              <a:rPr lang="en-US" altLang="en-US" sz="1800">
                <a:solidFill>
                  <a:schemeClr val="tx1"/>
                </a:solidFill>
              </a:rPr>
              <a:t> is needed for the sampling distribution to be close to Normal depends on the shape of the population distribution. More observations are required if the population distribution is far from Normal.</a:t>
            </a:r>
          </a:p>
        </p:txBody>
      </p:sp>
      <p:grpSp>
        <p:nvGrpSpPr>
          <p:cNvPr id="2" name="Group 6"/>
          <p:cNvGrpSpPr>
            <a:grpSpLocks/>
          </p:cNvGrpSpPr>
          <p:nvPr/>
        </p:nvGrpSpPr>
        <p:grpSpPr bwMode="auto">
          <a:xfrm>
            <a:off x="482600" y="3765550"/>
            <a:ext cx="8061325" cy="1508125"/>
            <a:chOff x="488879" y="3765550"/>
            <a:chExt cx="7647060" cy="1508105"/>
          </a:xfrm>
        </p:grpSpPr>
        <p:sp>
          <p:nvSpPr>
            <p:cNvPr id="23" name="TextBox 22"/>
            <p:cNvSpPr txBox="1"/>
            <p:nvPr/>
          </p:nvSpPr>
          <p:spPr bwMode="auto">
            <a:xfrm>
              <a:off x="488879" y="3765550"/>
              <a:ext cx="7647060" cy="150810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altLang="en-US" sz="2000" b="1" u="sng" smtClean="0">
                  <a:solidFill>
                    <a:srgbClr val="E81F30"/>
                  </a:solidFill>
                </a:rPr>
                <a:t>Definition:</a:t>
              </a:r>
            </a:p>
            <a:p>
              <a:pPr eaLnBrk="1" hangingPunct="1">
                <a:defRPr/>
              </a:pPr>
              <a:endParaRPr lang="en-US" altLang="en-US" sz="1800" smtClean="0">
                <a:solidFill>
                  <a:srgbClr val="000000"/>
                </a:solidFill>
              </a:endParaRPr>
            </a:p>
            <a:p>
              <a:pPr eaLnBrk="1" hangingPunct="1">
                <a:defRPr/>
              </a:pPr>
              <a:endParaRPr lang="en-US" altLang="en-US" sz="1800" smtClean="0">
                <a:solidFill>
                  <a:srgbClr val="000000"/>
                </a:solidFill>
              </a:endParaRPr>
            </a:p>
            <a:p>
              <a:pPr eaLnBrk="1" hangingPunct="1">
                <a:defRPr/>
              </a:pPr>
              <a:endParaRPr lang="en-US" altLang="en-US" sz="1800" smtClean="0">
                <a:solidFill>
                  <a:srgbClr val="000000"/>
                </a:solidFill>
              </a:endParaRPr>
            </a:p>
            <a:p>
              <a:pPr eaLnBrk="1" hangingPunct="1">
                <a:defRPr/>
              </a:pPr>
              <a:endParaRPr lang="en-US" altLang="en-US" sz="1800" smtClean="0">
                <a:solidFill>
                  <a:srgbClr val="000000"/>
                </a:solidFill>
              </a:endParaRPr>
            </a:p>
          </p:txBody>
        </p:sp>
        <p:graphicFrame>
          <p:nvGraphicFramePr>
            <p:cNvPr id="29703" name="Object 2"/>
            <p:cNvGraphicFramePr>
              <a:graphicFrameLocks noChangeAspect="1"/>
            </p:cNvGraphicFramePr>
            <p:nvPr/>
          </p:nvGraphicFramePr>
          <p:xfrm>
            <a:off x="641491" y="4181469"/>
            <a:ext cx="7399336" cy="1015987"/>
          </p:xfrm>
          <a:graphic>
            <a:graphicData uri="http://schemas.openxmlformats.org/presentationml/2006/ole">
              <mc:AlternateContent xmlns:mc="http://schemas.openxmlformats.org/markup-compatibility/2006">
                <mc:Choice xmlns:v="urn:schemas-microsoft-com:vml" Requires="v">
                  <p:oleObj spid="_x0000_s29707" name="Equation" r:id="rId3" imgW="5003800" imgH="685800" progId="Equation.3">
                    <p:embed/>
                  </p:oleObj>
                </mc:Choice>
                <mc:Fallback>
                  <p:oleObj name="Equation" r:id="rId3" imgW="5003800" imgH="68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491" y="4181469"/>
                          <a:ext cx="7399336" cy="1015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creen shot 2010-11-04 at 6.58.43 PM.png"/>
          <p:cNvPicPr>
            <a:picLocks noChangeAspect="1"/>
          </p:cNvPicPr>
          <p:nvPr/>
        </p:nvPicPr>
        <p:blipFill>
          <a:blip r:embed="rId3">
            <a:extLst>
              <a:ext uri="{28A0092B-C50C-407E-A947-70E740481C1C}">
                <a14:useLocalDpi xmlns:a14="http://schemas.microsoft.com/office/drawing/2010/main" val="0"/>
              </a:ext>
            </a:extLst>
          </a:blip>
          <a:srcRect r="50574" b="48953"/>
          <a:stretch>
            <a:fillRect/>
          </a:stretch>
        </p:blipFill>
        <p:spPr bwMode="auto">
          <a:xfrm>
            <a:off x="635000" y="2601913"/>
            <a:ext cx="2776538"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Vertical Text Placeholder 2"/>
          <p:cNvSpPr>
            <a:spLocks noGrp="1"/>
          </p:cNvSpPr>
          <p:nvPr>
            <p:ph type="body" orient="vert" idx="1"/>
          </p:nvPr>
        </p:nvSpPr>
        <p:spPr>
          <a:xfrm rot="16200000">
            <a:off x="3244056" y="-2262980"/>
            <a:ext cx="2409825" cy="7656512"/>
          </a:xfrm>
        </p:spPr>
        <p:txBody>
          <a:bodyPr/>
          <a:lstStyle/>
          <a:p>
            <a:pPr eaLnBrk="1" hangingPunct="1"/>
            <a:r>
              <a:rPr lang="en-US" altLang="en-US" sz="2400" b="1" smtClean="0">
                <a:solidFill>
                  <a:srgbClr val="000000"/>
                </a:solidFill>
                <a:ea typeface="ＭＳ Ｐゴシック" pitchFamily="-111" charset="-128"/>
              </a:rPr>
              <a:t>The Central Limit Theorem</a:t>
            </a:r>
            <a:endParaRPr lang="en-US" altLang="en-US" sz="2400" smtClean="0">
              <a:solidFill>
                <a:srgbClr val="000000"/>
              </a:solidFill>
              <a:ea typeface="ＭＳ Ｐゴシック" pitchFamily="-111" charset="-128"/>
            </a:endParaRPr>
          </a:p>
          <a:p>
            <a:pPr>
              <a:buFont typeface="Wingdings" pitchFamily="-111" charset="2"/>
              <a:buNone/>
            </a:pPr>
            <a:r>
              <a:rPr lang="en-US" altLang="en-US" sz="1800" smtClean="0">
                <a:solidFill>
                  <a:srgbClr val="000000"/>
                </a:solidFill>
                <a:ea typeface="ＭＳ Ｐゴシック" pitchFamily="-111" charset="-128"/>
              </a:rPr>
              <a:t>Consider the strange population distribution from the Rice University sampling distribution applet.</a:t>
            </a:r>
            <a:endParaRPr lang="en-US" altLang="en-US" sz="3200" smtClean="0">
              <a:solidFill>
                <a:srgbClr val="000000"/>
              </a:solidFill>
              <a:ea typeface="ＭＳ Ｐゴシック" pitchFamily="-111" charset="-128"/>
            </a:endParaRPr>
          </a:p>
        </p:txBody>
      </p:sp>
      <p:sp>
        <p:nvSpPr>
          <p:cNvPr id="30724"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Sample Means</a:t>
            </a:r>
          </a:p>
        </p:txBody>
      </p:sp>
      <p:sp>
        <p:nvSpPr>
          <p:cNvPr id="30725" name="TextBox 28"/>
          <p:cNvSpPr txBox="1">
            <a:spLocks noChangeArrowheads="1"/>
          </p:cNvSpPr>
          <p:nvPr/>
        </p:nvSpPr>
        <p:spPr bwMode="auto">
          <a:xfrm>
            <a:off x="3937000" y="2124075"/>
            <a:ext cx="39862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a:solidFill>
                  <a:schemeClr val="tx1"/>
                </a:solidFill>
              </a:rPr>
              <a:t>Describe the shape of the sampling distributions as </a:t>
            </a:r>
            <a:r>
              <a:rPr lang="en-US" altLang="en-US" sz="1800" i="1">
                <a:solidFill>
                  <a:schemeClr val="tx1"/>
                </a:solidFill>
              </a:rPr>
              <a:t>n</a:t>
            </a:r>
            <a:r>
              <a:rPr lang="en-US" altLang="en-US" sz="1800">
                <a:solidFill>
                  <a:schemeClr val="tx1"/>
                </a:solidFill>
              </a:rPr>
              <a:t> increases. What do you notice?</a:t>
            </a:r>
          </a:p>
        </p:txBody>
      </p:sp>
      <p:pic>
        <p:nvPicPr>
          <p:cNvPr id="30726" name="Picture 9" descr="Screen shot 2010-11-04 at 6.58.29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52488" y="1643063"/>
            <a:ext cx="2544762"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descr="Screen shot 2010-11-04 at 6.58.43 PM.png"/>
          <p:cNvPicPr>
            <a:picLocks noChangeAspect="1"/>
          </p:cNvPicPr>
          <p:nvPr/>
        </p:nvPicPr>
        <p:blipFill>
          <a:blip r:embed="rId3">
            <a:extLst>
              <a:ext uri="{28A0092B-C50C-407E-A947-70E740481C1C}">
                <a14:useLocalDpi xmlns:a14="http://schemas.microsoft.com/office/drawing/2010/main" val="0"/>
              </a:ext>
            </a:extLst>
          </a:blip>
          <a:srcRect l="50034" b="49814"/>
          <a:stretch>
            <a:fillRect/>
          </a:stretch>
        </p:blipFill>
        <p:spPr bwMode="auto">
          <a:xfrm>
            <a:off x="620713" y="3568700"/>
            <a:ext cx="28067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descr="Screen shot 2010-11-04 at 6.58.43 PM.png"/>
          <p:cNvPicPr>
            <a:picLocks noChangeAspect="1"/>
          </p:cNvPicPr>
          <p:nvPr/>
        </p:nvPicPr>
        <p:blipFill>
          <a:blip r:embed="rId3">
            <a:extLst>
              <a:ext uri="{28A0092B-C50C-407E-A947-70E740481C1C}">
                <a14:useLocalDpi xmlns:a14="http://schemas.microsoft.com/office/drawing/2010/main" val="0"/>
              </a:ext>
            </a:extLst>
          </a:blip>
          <a:srcRect t="50122" r="49834"/>
          <a:stretch>
            <a:fillRect/>
          </a:stretch>
        </p:blipFill>
        <p:spPr bwMode="auto">
          <a:xfrm>
            <a:off x="609600" y="4629150"/>
            <a:ext cx="2817813" cy="111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descr="Screen shot 2010-11-04 at 6.58.43 PM.png"/>
          <p:cNvPicPr>
            <a:picLocks noChangeAspect="1"/>
          </p:cNvPicPr>
          <p:nvPr/>
        </p:nvPicPr>
        <p:blipFill>
          <a:blip r:embed="rId3">
            <a:extLst>
              <a:ext uri="{28A0092B-C50C-407E-A947-70E740481C1C}">
                <a14:useLocalDpi xmlns:a14="http://schemas.microsoft.com/office/drawing/2010/main" val="0"/>
              </a:ext>
            </a:extLst>
          </a:blip>
          <a:srcRect l="49886" t="51247"/>
          <a:stretch>
            <a:fillRect/>
          </a:stretch>
        </p:blipFill>
        <p:spPr bwMode="auto">
          <a:xfrm>
            <a:off x="623888" y="5741988"/>
            <a:ext cx="2814637"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3"/>
          <p:cNvGrpSpPr>
            <a:grpSpLocks/>
          </p:cNvGrpSpPr>
          <p:nvPr/>
        </p:nvGrpSpPr>
        <p:grpSpPr bwMode="auto">
          <a:xfrm>
            <a:off x="3722688" y="3429000"/>
            <a:ext cx="5094287" cy="2640013"/>
            <a:chOff x="3722688" y="3429001"/>
            <a:chExt cx="5094287" cy="2640727"/>
          </a:xfrm>
        </p:grpSpPr>
        <p:grpSp>
          <p:nvGrpSpPr>
            <p:cNvPr id="30731" name="Group 18"/>
            <p:cNvGrpSpPr>
              <a:grpSpLocks/>
            </p:cNvGrpSpPr>
            <p:nvPr/>
          </p:nvGrpSpPr>
          <p:grpSpPr bwMode="auto">
            <a:xfrm>
              <a:off x="3722688" y="3429001"/>
              <a:ext cx="5094287" cy="2640727"/>
              <a:chOff x="-242149" y="4976065"/>
              <a:chExt cx="8422734" cy="2172886"/>
            </a:xfrm>
          </p:grpSpPr>
          <p:sp>
            <p:nvSpPr>
              <p:cNvPr id="16" name="TextBox 15"/>
              <p:cNvSpPr txBox="1"/>
              <p:nvPr/>
            </p:nvSpPr>
            <p:spPr bwMode="auto">
              <a:xfrm>
                <a:off x="-242149" y="5224320"/>
                <a:ext cx="8422734" cy="1924631"/>
              </a:xfrm>
              <a:prstGeom prst="rect">
                <a:avLst/>
              </a:prstGeom>
              <a:solidFill>
                <a:srgbClr val="FAEDB8"/>
              </a:solidFill>
            </p:spPr>
            <p:style>
              <a:lnRef idx="1">
                <a:schemeClr val="accent5"/>
              </a:lnRef>
              <a:fillRef idx="2">
                <a:schemeClr val="accent5"/>
              </a:fillRef>
              <a:effectRef idx="1">
                <a:schemeClr val="accent5"/>
              </a:effectRef>
              <a:fontRef idx="minor">
                <a:schemeClr val="dk1"/>
              </a:fontRef>
            </p:style>
            <p:txBody>
              <a:bodyPr>
                <a:spAutoFit/>
              </a:bodyPr>
              <a:lstStyle>
                <a:lvl1pPr marL="342900" indent="-34290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200"/>
                  </a:spcAft>
                  <a:defRPr/>
                </a:pPr>
                <a:endParaRPr lang="en-US" altLang="en-US" sz="1600" smtClean="0">
                  <a:solidFill>
                    <a:srgbClr val="000000"/>
                  </a:solidFill>
                </a:endParaRPr>
              </a:p>
              <a:p>
                <a:pPr eaLnBrk="1" hangingPunct="1">
                  <a:spcAft>
                    <a:spcPts val="1200"/>
                  </a:spcAft>
                  <a:defRPr/>
                </a:pPr>
                <a:endParaRPr lang="en-US" altLang="en-US" sz="1600" smtClean="0">
                  <a:solidFill>
                    <a:srgbClr val="000000"/>
                  </a:solidFill>
                </a:endParaRPr>
              </a:p>
              <a:p>
                <a:pPr eaLnBrk="1" hangingPunct="1">
                  <a:spcAft>
                    <a:spcPts val="1200"/>
                  </a:spcAft>
                  <a:defRPr/>
                </a:pPr>
                <a:endParaRPr lang="en-US" altLang="en-US" sz="1600" smtClean="0">
                  <a:solidFill>
                    <a:srgbClr val="000000"/>
                  </a:solidFill>
                </a:endParaRPr>
              </a:p>
              <a:p>
                <a:pPr eaLnBrk="1" hangingPunct="1">
                  <a:spcAft>
                    <a:spcPts val="1200"/>
                  </a:spcAft>
                  <a:defRPr/>
                </a:pPr>
                <a:endParaRPr lang="en-US" altLang="en-US" sz="1600" smtClean="0">
                  <a:solidFill>
                    <a:srgbClr val="000000"/>
                  </a:solidFill>
                </a:endParaRPr>
              </a:p>
              <a:p>
                <a:pPr eaLnBrk="1" hangingPunct="1">
                  <a:spcAft>
                    <a:spcPts val="1200"/>
                  </a:spcAft>
                  <a:defRPr/>
                </a:pPr>
                <a:endParaRPr lang="en-US" altLang="en-US" sz="1600" smtClean="0">
                  <a:solidFill>
                    <a:srgbClr val="000000"/>
                  </a:solidFill>
                </a:endParaRPr>
              </a:p>
              <a:p>
                <a:pPr eaLnBrk="1" hangingPunct="1">
                  <a:spcAft>
                    <a:spcPts val="1200"/>
                  </a:spcAft>
                  <a:defRPr/>
                </a:pPr>
                <a:endParaRPr lang="en-US" altLang="en-US" sz="1600" smtClean="0">
                  <a:solidFill>
                    <a:srgbClr val="000000"/>
                  </a:solidFill>
                </a:endParaRPr>
              </a:p>
            </p:txBody>
          </p:sp>
          <p:sp>
            <p:nvSpPr>
              <p:cNvPr id="17" name="TextBox 16"/>
              <p:cNvSpPr txBox="1"/>
              <p:nvPr/>
            </p:nvSpPr>
            <p:spPr bwMode="auto">
              <a:xfrm>
                <a:off x="744899" y="4976065"/>
                <a:ext cx="6542846" cy="278595"/>
              </a:xfrm>
              <a:prstGeom prst="rect">
                <a:avLst/>
              </a:prstGeom>
              <a:solidFill>
                <a:schemeClr val="tx2"/>
              </a:solidFill>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1600" b="1" dirty="0"/>
                  <a:t>Normal Condition for Sample Means</a:t>
                </a:r>
              </a:p>
            </p:txBody>
          </p:sp>
        </p:grpSp>
        <p:graphicFrame>
          <p:nvGraphicFramePr>
            <p:cNvPr id="30732" name="Object 2"/>
            <p:cNvGraphicFramePr>
              <a:graphicFrameLocks noChangeAspect="1"/>
            </p:cNvGraphicFramePr>
            <p:nvPr/>
          </p:nvGraphicFramePr>
          <p:xfrm>
            <a:off x="3810000" y="3916496"/>
            <a:ext cx="4967288" cy="1937274"/>
          </p:xfrm>
          <a:graphic>
            <a:graphicData uri="http://schemas.openxmlformats.org/presentationml/2006/ole">
              <mc:AlternateContent xmlns:mc="http://schemas.openxmlformats.org/markup-compatibility/2006">
                <mc:Choice xmlns:v="urn:schemas-microsoft-com:vml" Requires="v">
                  <p:oleObj spid="_x0000_s30740" name="Equation" r:id="rId5" imgW="3657600" imgH="1422400" progId="Equation.3">
                    <p:embed/>
                  </p:oleObj>
                </mc:Choice>
                <mc:Fallback>
                  <p:oleObj name="Equation" r:id="rId5" imgW="3657600" imgH="14224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916496"/>
                          <a:ext cx="4967288" cy="1937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from="(-#ppt_w/2)" to="(#ppt_x)" calcmode="lin" valueType="num">
                                      <p:cBhvr>
                                        <p:cTn id="31" dur="600" fill="hold">
                                          <p:stCondLst>
                                            <p:cond delay="0"/>
                                          </p:stCondLst>
                                        </p:cTn>
                                        <p:tgtEl>
                                          <p:spTgt spid="2"/>
                                        </p:tgtEl>
                                        <p:attrNameLst>
                                          <p:attrName>ppt_x</p:attrName>
                                        </p:attrNameLst>
                                      </p:cBhvr>
                                    </p:anim>
                                    <p:anim from="0" to="-1.0" calcmode="lin" valueType="num">
                                      <p:cBhvr>
                                        <p:cTn id="32" dur="200" decel="50000" autoRev="1" fill="hold">
                                          <p:stCondLst>
                                            <p:cond delay="600"/>
                                          </p:stCondLst>
                                        </p:cTn>
                                        <p:tgtEl>
                                          <p:spTgt spid="2"/>
                                        </p:tgtEl>
                                        <p:attrNameLst>
                                          <p:attrName>xshear</p:attrName>
                                        </p:attrNameLst>
                                      </p:cBhvr>
                                    </p:anim>
                                    <p:animScale>
                                      <p:cBhvr>
                                        <p:cTn id="33" dur="200" decel="100000" autoRev="1" fill="hold">
                                          <p:stCondLst>
                                            <p:cond delay="600"/>
                                          </p:stCondLst>
                                        </p:cTn>
                                        <p:tgtEl>
                                          <p:spTgt spid="2"/>
                                        </p:tgtEl>
                                      </p:cBhvr>
                                      <p:from x="100000" y="100000"/>
                                      <p:to x="80000" y="100000"/>
                                    </p:animScale>
                                    <p:anim by="(#ppt_h/3+#ppt_w*0.1)" calcmode="lin" valueType="num">
                                      <p:cBhvr additive="sum">
                                        <p:cTn id="34"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7190</TotalTime>
  <Words>833</Words>
  <Application>Microsoft Office PowerPoint</Application>
  <PresentationFormat>On-screen Show (4:3)</PresentationFormat>
  <Paragraphs>82</Paragraphs>
  <Slides>12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ＭＳ Ｐゴシック</vt:lpstr>
      <vt:lpstr>Arial</vt:lpstr>
      <vt:lpstr>Calibri</vt:lpstr>
      <vt:lpstr>Palatino</vt:lpstr>
      <vt:lpstr>Rockwell</vt:lpstr>
      <vt:lpstr>Wingdings</vt:lpstr>
      <vt:lpstr>Advantage</vt:lpstr>
      <vt:lpstr>Equation</vt:lpstr>
      <vt:lpstr>PowerPoint Presentation</vt:lpstr>
      <vt:lpstr>Chapter 7 Sampling Distributions</vt:lpstr>
      <vt:lpstr>Section 7.3 Sample Means</vt:lpstr>
      <vt:lpstr>Sample Means</vt:lpstr>
      <vt:lpstr>Sample Means</vt:lpstr>
      <vt:lpstr>Sample Means</vt:lpstr>
      <vt:lpstr>Example: Young Women’s Heights</vt:lpstr>
      <vt:lpstr>Sample Means</vt:lpstr>
      <vt:lpstr>Sample Means</vt:lpstr>
      <vt:lpstr>Example: Servicing Air Conditioners</vt:lpstr>
      <vt:lpstr>Section 7.3 Sample Means</vt:lpstr>
      <vt:lpstr>Section 7.3 Sample Means</vt:lpstr>
    </vt:vector>
  </TitlesOfParts>
  <Company>Lakeville Area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Gallo, Mark</cp:lastModifiedBy>
  <cp:revision>294</cp:revision>
  <dcterms:created xsi:type="dcterms:W3CDTF">2010-11-23T18:36:02Z</dcterms:created>
  <dcterms:modified xsi:type="dcterms:W3CDTF">2015-11-12T01:04:27Z</dcterms:modified>
</cp:coreProperties>
</file>