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91" r:id="rId8"/>
    <p:sldId id="262" r:id="rId9"/>
    <p:sldId id="263" r:id="rId10"/>
    <p:sldId id="264" r:id="rId11"/>
    <p:sldId id="266" r:id="rId12"/>
    <p:sldId id="268" r:id="rId13"/>
    <p:sldId id="269" r:id="rId14"/>
    <p:sldId id="267" r:id="rId15"/>
    <p:sldId id="270" r:id="rId16"/>
    <p:sldId id="271" r:id="rId17"/>
    <p:sldId id="272" r:id="rId18"/>
    <p:sldId id="273" r:id="rId19"/>
    <p:sldId id="275" r:id="rId20"/>
    <p:sldId id="274"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952A7F40-4642-4CFE-991E-810E144DC55C}" type="datetimeFigureOut">
              <a:rPr lang="en-US" smtClean="0"/>
              <a:t>2/21/2013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3844BCE3-96A7-4AC6-B6AD-CD678552F44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2A7F40-4642-4CFE-991E-810E144DC55C}" type="datetimeFigureOut">
              <a:rPr lang="en-US" smtClean="0"/>
              <a:t>2/21/2013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44BCE3-96A7-4AC6-B6AD-CD678552F44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2A7F40-4642-4CFE-991E-810E144DC55C}" type="datetimeFigureOut">
              <a:rPr lang="en-US" smtClean="0"/>
              <a:t>2/21/2013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44BCE3-96A7-4AC6-B6AD-CD678552F44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2A7F40-4642-4CFE-991E-810E144DC55C}" type="datetimeFigureOut">
              <a:rPr lang="en-US" smtClean="0"/>
              <a:t>2/21/2013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44BCE3-96A7-4AC6-B6AD-CD678552F44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52A7F40-4642-4CFE-991E-810E144DC55C}" type="datetimeFigureOut">
              <a:rPr lang="en-US" smtClean="0"/>
              <a:t>2/21/2013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44BCE3-96A7-4AC6-B6AD-CD678552F44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2A7F40-4642-4CFE-991E-810E144DC55C}" type="datetimeFigureOut">
              <a:rPr lang="en-US" smtClean="0"/>
              <a:t>2/21/2013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44BCE3-96A7-4AC6-B6AD-CD678552F44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52A7F40-4642-4CFE-991E-810E144DC55C}" type="datetimeFigureOut">
              <a:rPr lang="en-US" smtClean="0"/>
              <a:t>2/21/2013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844BCE3-96A7-4AC6-B6AD-CD678552F44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52A7F40-4642-4CFE-991E-810E144DC55C}" type="datetimeFigureOut">
              <a:rPr lang="en-US" smtClean="0"/>
              <a:t>2/21/2013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844BCE3-96A7-4AC6-B6AD-CD678552F4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52A7F40-4642-4CFE-991E-810E144DC55C}" type="datetimeFigureOut">
              <a:rPr lang="en-US" smtClean="0"/>
              <a:t>2/21/2013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844BCE3-96A7-4AC6-B6AD-CD678552F4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2A7F40-4642-4CFE-991E-810E144DC55C}" type="datetimeFigureOut">
              <a:rPr lang="en-US" smtClean="0"/>
              <a:t>2/21/2013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44BCE3-96A7-4AC6-B6AD-CD678552F44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2A7F40-4642-4CFE-991E-810E144DC55C}" type="datetimeFigureOut">
              <a:rPr lang="en-US" smtClean="0"/>
              <a:t>2/21/2013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44BCE3-96A7-4AC6-B6AD-CD678552F446}"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52A7F40-4642-4CFE-991E-810E144DC55C}" type="datetimeFigureOut">
              <a:rPr lang="en-US" smtClean="0"/>
              <a:t>2/21/2013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844BCE3-96A7-4AC6-B6AD-CD678552F44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Emotional Health </a:t>
            </a:r>
            <a:endParaRPr lang="en-US" dirty="0"/>
          </a:p>
        </p:txBody>
      </p:sp>
      <p:sp>
        <p:nvSpPr>
          <p:cNvPr id="3" name="Subtitle 2"/>
          <p:cNvSpPr>
            <a:spLocks noGrp="1"/>
          </p:cNvSpPr>
          <p:nvPr>
            <p:ph type="subTitle" idx="1"/>
          </p:nvPr>
        </p:nvSpPr>
        <p:spPr/>
        <p:txBody>
          <a:bodyPr>
            <a:normAutofit/>
          </a:bodyPr>
          <a:lstStyle/>
          <a:p>
            <a:r>
              <a:rPr lang="en-US" sz="2800" b="1" dirty="0" smtClean="0"/>
              <a:t>Section 1 Self-Knowledge</a:t>
            </a:r>
            <a:endParaRPr lang="en-US" sz="2800" b="1" dirty="0"/>
          </a:p>
        </p:txBody>
      </p:sp>
    </p:spTree>
    <p:extLst>
      <p:ext uri="{BB962C8B-B14F-4D97-AF65-F5344CB8AC3E}">
        <p14:creationId xmlns:p14="http://schemas.microsoft.com/office/powerpoint/2010/main" val="24495197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2"/>
            <a:ext cx="8183880" cy="4727448"/>
          </a:xfrm>
        </p:spPr>
        <p:txBody>
          <a:bodyPr/>
          <a:lstStyle/>
          <a:p>
            <a:pPr marL="0" indent="0">
              <a:buNone/>
            </a:pPr>
            <a:r>
              <a:rPr lang="en-US" b="1" dirty="0" smtClean="0">
                <a:effectLst>
                  <a:outerShdw blurRad="38100" dist="38100" dir="2700000" algn="tl">
                    <a:srgbClr val="000000">
                      <a:alpha val="43137"/>
                    </a:srgbClr>
                  </a:outerShdw>
                </a:effectLst>
              </a:rPr>
              <a:t>Values</a:t>
            </a:r>
          </a:p>
          <a:p>
            <a:pPr marL="0" indent="0">
              <a:buNone/>
            </a:pPr>
            <a:r>
              <a:rPr lang="en-US" dirty="0">
                <a:effectLst>
                  <a:outerShdw blurRad="38100" dist="38100" dir="2700000" algn="tl">
                    <a:srgbClr val="FFFFFF"/>
                  </a:outerShdw>
                </a:effectLst>
              </a:rPr>
              <a:t>What are values?</a:t>
            </a:r>
          </a:p>
          <a:p>
            <a:r>
              <a:rPr lang="en-US" dirty="0" smtClean="0">
                <a:effectLst>
                  <a:outerShdw blurRad="38100" dist="38100" dir="2700000" algn="tl">
                    <a:srgbClr val="FFFFFF"/>
                  </a:outerShdw>
                </a:effectLst>
              </a:rPr>
              <a:t>They </a:t>
            </a:r>
            <a:r>
              <a:rPr lang="en-US" dirty="0">
                <a:effectLst>
                  <a:outerShdw blurRad="38100" dist="38100" dir="2700000" algn="tl">
                    <a:srgbClr val="FFFFFF"/>
                  </a:outerShdw>
                </a:effectLst>
              </a:rPr>
              <a:t>are a person’s set of rules for behavior; what a person thinks of as right or wrong, or sees as important</a:t>
            </a:r>
            <a:r>
              <a:rPr lang="en-US" dirty="0" smtClean="0">
                <a:effectLst>
                  <a:outerShdw blurRad="38100" dist="38100" dir="2700000" algn="tl">
                    <a:srgbClr val="FFFFFF"/>
                  </a:outerShdw>
                </a:effectLst>
              </a:rPr>
              <a:t>.</a:t>
            </a:r>
          </a:p>
          <a:p>
            <a:endParaRPr lang="en-US" dirty="0">
              <a:effectLst>
                <a:outerShdw blurRad="38100" dist="38100" dir="2700000" algn="tl">
                  <a:srgbClr val="FFFFFF"/>
                </a:outerShdw>
              </a:effectLst>
            </a:endParaRPr>
          </a:p>
          <a:p>
            <a:r>
              <a:rPr lang="en-US" dirty="0">
                <a:effectLst>
                  <a:outerShdw blurRad="38100" dist="38100" dir="2700000" algn="tl">
                    <a:srgbClr val="FFFFFF"/>
                  </a:outerShdw>
                </a:effectLst>
              </a:rPr>
              <a:t>They have been called “life’s steering wheel, because they guide the direction your life takes.</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23820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2"/>
            <a:ext cx="8183880" cy="4575048"/>
          </a:xfrm>
        </p:spPr>
        <p:txBody>
          <a:bodyPr>
            <a:normAutofit lnSpcReduction="10000"/>
          </a:bodyPr>
          <a:lstStyle/>
          <a:p>
            <a:pPr marL="0" indent="0">
              <a:buNone/>
            </a:pPr>
            <a:r>
              <a:rPr lang="en-US" b="1" dirty="0" smtClean="0">
                <a:effectLst>
                  <a:outerShdw blurRad="38100" dist="38100" dir="2700000" algn="tl">
                    <a:srgbClr val="000000">
                      <a:alpha val="43137"/>
                    </a:srgbClr>
                  </a:outerShdw>
                </a:effectLst>
              </a:rPr>
              <a:t>Values</a:t>
            </a:r>
          </a:p>
          <a:p>
            <a:r>
              <a:rPr lang="en-US" dirty="0"/>
              <a:t>Values change from time to time.  Working them out remains a life long task. </a:t>
            </a:r>
            <a:endParaRPr lang="en-US" dirty="0" smtClean="0"/>
          </a:p>
          <a:p>
            <a:endParaRPr lang="en-US" dirty="0"/>
          </a:p>
          <a:p>
            <a:r>
              <a:rPr lang="en-US" dirty="0"/>
              <a:t>Your values guide you in assigning + and – behaviors</a:t>
            </a:r>
            <a:r>
              <a:rPr lang="en-US" dirty="0" smtClean="0"/>
              <a:t>.</a:t>
            </a:r>
          </a:p>
          <a:p>
            <a:endParaRPr lang="en-US" dirty="0"/>
          </a:p>
          <a:p>
            <a:r>
              <a:rPr lang="en-US" dirty="0"/>
              <a:t>Values are both conscious and unconscious.</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0786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2"/>
            <a:ext cx="8183880" cy="4651248"/>
          </a:xfrm>
        </p:spPr>
        <p:txBody>
          <a:bodyPr>
            <a:normAutofit/>
          </a:bodyPr>
          <a:lstStyle/>
          <a:p>
            <a:pPr marL="0" indent="0">
              <a:buNone/>
            </a:pPr>
            <a:r>
              <a:rPr lang="en-US" b="1" dirty="0" smtClean="0">
                <a:effectLst>
                  <a:outerShdw blurRad="38100" dist="38100" dir="2700000" algn="tl">
                    <a:srgbClr val="000000">
                      <a:alpha val="43137"/>
                    </a:srgbClr>
                  </a:outerShdw>
                </a:effectLst>
              </a:rPr>
              <a:t>Values</a:t>
            </a:r>
          </a:p>
          <a:p>
            <a:pPr marL="0" indent="0">
              <a:lnSpc>
                <a:spcPct val="90000"/>
              </a:lnSpc>
              <a:buNone/>
            </a:pPr>
            <a:r>
              <a:rPr lang="en-US" dirty="0"/>
              <a:t>When two values a person holds conflict with each other, decisions and actions become difficult.</a:t>
            </a:r>
          </a:p>
          <a:p>
            <a:pPr marL="514350" indent="-514350">
              <a:lnSpc>
                <a:spcPct val="90000"/>
              </a:lnSpc>
              <a:buFont typeface="+mj-lt"/>
              <a:buAutoNum type="arabicPeriod"/>
            </a:pPr>
            <a:r>
              <a:rPr lang="en-US" dirty="0" smtClean="0"/>
              <a:t>Should </a:t>
            </a:r>
            <a:r>
              <a:rPr lang="en-US" dirty="0"/>
              <a:t>I have fun (value: enjoy </a:t>
            </a:r>
            <a:r>
              <a:rPr lang="en-US" dirty="0" smtClean="0"/>
              <a:t>life) or should I study (value: good grades). </a:t>
            </a:r>
          </a:p>
          <a:p>
            <a:pPr marL="514350" indent="-514350">
              <a:lnSpc>
                <a:spcPct val="90000"/>
              </a:lnSpc>
              <a:buFont typeface="+mj-lt"/>
              <a:buAutoNum type="arabicPeriod"/>
            </a:pPr>
            <a:endParaRPr lang="en-US" dirty="0" smtClean="0"/>
          </a:p>
          <a:p>
            <a:pPr marL="514350" indent="-514350">
              <a:lnSpc>
                <a:spcPct val="90000"/>
              </a:lnSpc>
              <a:buFont typeface="+mj-lt"/>
              <a:buAutoNum type="arabicPeriod"/>
            </a:pPr>
            <a:r>
              <a:rPr lang="en-US" dirty="0" smtClean="0"/>
              <a:t>Should </a:t>
            </a:r>
            <a:r>
              <a:rPr lang="en-US" dirty="0"/>
              <a:t>I tell my friend </a:t>
            </a:r>
            <a:r>
              <a:rPr lang="en-US" dirty="0" smtClean="0"/>
              <a:t>a true but unpleasant </a:t>
            </a:r>
            <a:r>
              <a:rPr lang="en-US" dirty="0"/>
              <a:t>fact (value: </a:t>
            </a:r>
            <a:r>
              <a:rPr lang="en-US" dirty="0" smtClean="0"/>
              <a:t>honesty) or </a:t>
            </a:r>
            <a:r>
              <a:rPr lang="en-US" dirty="0"/>
              <a:t>should I protect my friends feelings (value: friendship</a:t>
            </a:r>
            <a:r>
              <a:rPr lang="en-US" dirty="0" smtClean="0"/>
              <a:t>). </a:t>
            </a:r>
            <a:r>
              <a:rPr lang="en-US" u="sng" dirty="0" smtClean="0"/>
              <a:t>                           </a:t>
            </a:r>
            <a:endParaRPr lang="en-US" u="sng" dirty="0"/>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914194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2"/>
            <a:ext cx="8183880" cy="4727448"/>
          </a:xfrm>
        </p:spPr>
        <p:txBody>
          <a:bodyPr>
            <a:normAutofit/>
          </a:bodyPr>
          <a:lstStyle/>
          <a:p>
            <a:pPr marL="0" indent="0">
              <a:buNone/>
            </a:pPr>
            <a:r>
              <a:rPr lang="en-US" sz="3000" b="1" dirty="0" smtClean="0"/>
              <a:t>Who Am I?</a:t>
            </a:r>
          </a:p>
          <a:p>
            <a:r>
              <a:rPr lang="en-US" dirty="0" smtClean="0"/>
              <a:t>Take </a:t>
            </a:r>
            <a:r>
              <a:rPr lang="en-US" dirty="0"/>
              <a:t>out a sheet of paper.</a:t>
            </a:r>
          </a:p>
          <a:p>
            <a:r>
              <a:rPr lang="en-US" dirty="0" smtClean="0"/>
              <a:t>Tell me who you are, what do you value, what are the important things in your life, what makes you special, what motivates you, what do you struggle with, are you happy with your values. </a:t>
            </a:r>
            <a:endParaRPr lang="en-US" b="1" dirty="0" smtClean="0"/>
          </a:p>
          <a:p>
            <a:pPr marL="0" indent="0">
              <a:buNone/>
            </a:pPr>
            <a:endParaRPr lang="en-US" b="1" dirty="0"/>
          </a:p>
        </p:txBody>
      </p:sp>
    </p:spTree>
    <p:extLst>
      <p:ext uri="{BB962C8B-B14F-4D97-AF65-F5344CB8AC3E}">
        <p14:creationId xmlns:p14="http://schemas.microsoft.com/office/powerpoint/2010/main" val="4139062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2"/>
            <a:ext cx="8183880" cy="4727448"/>
          </a:xfrm>
        </p:spPr>
        <p:txBody>
          <a:bodyPr>
            <a:normAutofit/>
          </a:bodyPr>
          <a:lstStyle/>
          <a:p>
            <a:pPr marL="0" indent="0">
              <a:buNone/>
            </a:pPr>
            <a:r>
              <a:rPr lang="en-US" b="1" dirty="0" smtClean="0">
                <a:effectLst>
                  <a:outerShdw blurRad="38100" dist="38100" dir="2700000" algn="tl">
                    <a:srgbClr val="000000">
                      <a:alpha val="43137"/>
                    </a:srgbClr>
                  </a:outerShdw>
                </a:effectLst>
              </a:rPr>
              <a:t>Emotions</a:t>
            </a:r>
          </a:p>
          <a:p>
            <a:pPr marL="0" indent="0">
              <a:buNone/>
            </a:pPr>
            <a:r>
              <a:rPr lang="en-US" dirty="0"/>
              <a:t>What is an emotion?</a:t>
            </a:r>
          </a:p>
          <a:p>
            <a:r>
              <a:rPr lang="en-US" dirty="0"/>
              <a:t>An emotion is a feeling that occurs in response to an event as experienced by an individual.</a:t>
            </a:r>
          </a:p>
          <a:p>
            <a:r>
              <a:rPr lang="en-US" dirty="0"/>
              <a:t>Emotions present at birth- affection, anger, fear.</a:t>
            </a:r>
          </a:p>
          <a:p>
            <a:r>
              <a:rPr lang="en-US" dirty="0"/>
              <a:t>Emotions learned- envy, prejudice.</a:t>
            </a:r>
          </a:p>
          <a:p>
            <a:r>
              <a:rPr lang="en-US" dirty="0"/>
              <a:t>Emotions &amp; feelings have been used to mean the same thing.</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82568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2"/>
            <a:ext cx="8183880" cy="4727448"/>
          </a:xfrm>
        </p:spPr>
        <p:txBody>
          <a:bodyPr>
            <a:normAutofit fontScale="92500" lnSpcReduction="10000"/>
          </a:bodyPr>
          <a:lstStyle/>
          <a:p>
            <a:pPr marL="0" indent="0">
              <a:buNone/>
            </a:pPr>
            <a:r>
              <a:rPr lang="en-US" sz="3000" b="1" dirty="0" smtClean="0">
                <a:effectLst>
                  <a:outerShdw blurRad="38100" dist="38100" dir="2700000" algn="tl">
                    <a:srgbClr val="000000">
                      <a:alpha val="43137"/>
                    </a:srgbClr>
                  </a:outerShdw>
                </a:effectLst>
              </a:rPr>
              <a:t>Emotions</a:t>
            </a:r>
          </a:p>
          <a:p>
            <a:pPr>
              <a:buFont typeface="Wingdings" pitchFamily="2" charset="2"/>
              <a:buChar char="§"/>
            </a:pPr>
            <a:r>
              <a:rPr lang="en-US" dirty="0"/>
              <a:t>The emotions you feel in response to an event often depend on earlier experience of the same kind</a:t>
            </a:r>
            <a:r>
              <a:rPr lang="en-US" dirty="0" smtClean="0"/>
              <a:t>. -</a:t>
            </a:r>
            <a:r>
              <a:rPr lang="en-US" dirty="0"/>
              <a:t>Car Crash/ gets nervous in a car</a:t>
            </a:r>
            <a:r>
              <a:rPr lang="en-US" dirty="0" smtClean="0"/>
              <a:t>.</a:t>
            </a:r>
          </a:p>
          <a:p>
            <a:pPr>
              <a:buFont typeface="Wingdings" pitchFamily="2" charset="2"/>
              <a:buChar char="§"/>
            </a:pPr>
            <a:endParaRPr lang="en-US" dirty="0"/>
          </a:p>
          <a:p>
            <a:pPr>
              <a:buFont typeface="Wingdings" pitchFamily="2" charset="2"/>
              <a:buChar char="§"/>
            </a:pPr>
            <a:r>
              <a:rPr lang="en-US" dirty="0"/>
              <a:t>Emotions/ feelings are acceptable- all of them</a:t>
            </a:r>
            <a:r>
              <a:rPr lang="en-US" dirty="0" smtClean="0"/>
              <a:t>!</a:t>
            </a:r>
          </a:p>
          <a:p>
            <a:pPr marL="0" indent="0">
              <a:buNone/>
            </a:pPr>
            <a:r>
              <a:rPr lang="en-US" dirty="0" smtClean="0"/>
              <a:t> </a:t>
            </a:r>
            <a:endParaRPr lang="en-US" dirty="0"/>
          </a:p>
          <a:p>
            <a:pPr>
              <a:buFont typeface="Wingdings" pitchFamily="2" charset="2"/>
              <a:buChar char="§"/>
            </a:pPr>
            <a:r>
              <a:rPr lang="en-US" dirty="0"/>
              <a:t>It is acceptable to feel anything- but it may not be acceptable to act on that </a:t>
            </a:r>
            <a:r>
              <a:rPr lang="en-US" dirty="0" smtClean="0"/>
              <a:t>feeling.</a:t>
            </a:r>
          </a:p>
          <a:p>
            <a:pPr marL="0" indent="0">
              <a:buNone/>
            </a:pPr>
            <a:r>
              <a:rPr lang="en-US" dirty="0" smtClean="0"/>
              <a:t>  -Anger/ hit someone. </a:t>
            </a:r>
          </a:p>
          <a:p>
            <a:pPr marL="0" indent="0">
              <a:buNone/>
            </a:pPr>
            <a:endParaRPr lang="en-US" dirty="0"/>
          </a:p>
        </p:txBody>
      </p:sp>
    </p:spTree>
    <p:extLst>
      <p:ext uri="{BB962C8B-B14F-4D97-AF65-F5344CB8AC3E}">
        <p14:creationId xmlns:p14="http://schemas.microsoft.com/office/powerpoint/2010/main" val="3637025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a:t>
            </a:r>
            <a:endParaRPr lang="en-US" dirty="0"/>
          </a:p>
        </p:txBody>
      </p:sp>
      <p:sp>
        <p:nvSpPr>
          <p:cNvPr id="3" name="Content Placeholder 2"/>
          <p:cNvSpPr>
            <a:spLocks noGrp="1"/>
          </p:cNvSpPr>
          <p:nvPr>
            <p:ph idx="1"/>
          </p:nvPr>
        </p:nvSpPr>
        <p:spPr>
          <a:xfrm>
            <a:off x="502920" y="530352"/>
            <a:ext cx="8183880" cy="4727448"/>
          </a:xfrm>
        </p:spPr>
        <p:txBody>
          <a:bodyPr>
            <a:normAutofit/>
          </a:bodyPr>
          <a:lstStyle/>
          <a:p>
            <a:pPr marL="0" indent="0">
              <a:buNone/>
            </a:pPr>
            <a:r>
              <a:rPr lang="en-US" b="1" dirty="0" smtClean="0">
                <a:effectLst>
                  <a:outerShdw blurRad="38100" dist="38100" dir="2700000" algn="tl">
                    <a:srgbClr val="000000">
                      <a:alpha val="43137"/>
                    </a:srgbClr>
                  </a:outerShdw>
                </a:effectLst>
              </a:rPr>
              <a:t>Emotions</a:t>
            </a:r>
          </a:p>
          <a:p>
            <a:pPr>
              <a:lnSpc>
                <a:spcPct val="90000"/>
              </a:lnSpc>
            </a:pPr>
            <a:r>
              <a:rPr lang="en-US" dirty="0">
                <a:effectLst>
                  <a:outerShdw blurRad="38100" dist="38100" dir="2700000" algn="tl">
                    <a:srgbClr val="FFFFFF"/>
                  </a:outerShdw>
                </a:effectLst>
              </a:rPr>
              <a:t>You should face your emotions/ feelings as soon as possible</a:t>
            </a:r>
            <a:r>
              <a:rPr lang="en-US" dirty="0" smtClean="0">
                <a:effectLst>
                  <a:outerShdw blurRad="38100" dist="38100" dir="2700000" algn="tl">
                    <a:srgbClr val="FFFFFF"/>
                  </a:outerShdw>
                </a:effectLst>
              </a:rPr>
              <a:t>.</a:t>
            </a:r>
          </a:p>
          <a:p>
            <a:pPr>
              <a:lnSpc>
                <a:spcPct val="90000"/>
              </a:lnSpc>
            </a:pPr>
            <a:endParaRPr lang="en-US" dirty="0">
              <a:effectLst>
                <a:outerShdw blurRad="38100" dist="38100" dir="2700000" algn="tl">
                  <a:srgbClr val="FFFFFF"/>
                </a:outerShdw>
              </a:effectLst>
            </a:endParaRPr>
          </a:p>
          <a:p>
            <a:pPr>
              <a:lnSpc>
                <a:spcPct val="90000"/>
              </a:lnSpc>
            </a:pPr>
            <a:r>
              <a:rPr lang="en-US" dirty="0">
                <a:effectLst>
                  <a:outerShdw blurRad="38100" dist="38100" dir="2700000" algn="tl">
                    <a:srgbClr val="FFFFFF"/>
                  </a:outerShdw>
                </a:effectLst>
              </a:rPr>
              <a:t>Emotions can build up, making it difficult for a person to function</a:t>
            </a:r>
            <a:r>
              <a:rPr lang="en-US" dirty="0" smtClean="0">
                <a:effectLst>
                  <a:outerShdw blurRad="38100" dist="38100" dir="2700000" algn="tl">
                    <a:srgbClr val="FFFFFF"/>
                  </a:outerShdw>
                </a:effectLst>
              </a:rPr>
              <a:t>.</a:t>
            </a:r>
          </a:p>
          <a:p>
            <a:pPr>
              <a:lnSpc>
                <a:spcPct val="90000"/>
              </a:lnSpc>
            </a:pPr>
            <a:endParaRPr lang="en-US" dirty="0">
              <a:effectLst>
                <a:outerShdw blurRad="38100" dist="38100" dir="2700000" algn="tl">
                  <a:srgbClr val="FFFFFF"/>
                </a:outerShdw>
              </a:effectLst>
            </a:endParaRPr>
          </a:p>
          <a:p>
            <a:pPr>
              <a:lnSpc>
                <a:spcPct val="90000"/>
              </a:lnSpc>
            </a:pPr>
            <a:r>
              <a:rPr lang="en-US" dirty="0">
                <a:effectLst>
                  <a:outerShdw blurRad="38100" dist="38100" dir="2700000" algn="tl">
                    <a:srgbClr val="FFFFFF"/>
                  </a:outerShdw>
                </a:effectLst>
              </a:rPr>
              <a:t>People who are aware of their feelings and who express them appropriately are more emotionally healthy.</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08475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1"/>
            <a:ext cx="8183880" cy="4925245"/>
          </a:xfrm>
        </p:spPr>
        <p:txBody>
          <a:bodyPr/>
          <a:lstStyle/>
          <a:p>
            <a:pPr marL="0" indent="0">
              <a:buNone/>
            </a:pPr>
            <a:r>
              <a:rPr lang="en-US" b="1" dirty="0" smtClean="0">
                <a:effectLst>
                  <a:outerShdw blurRad="38100" dist="38100" dir="2700000" algn="tl">
                    <a:srgbClr val="000000">
                      <a:alpha val="43137"/>
                    </a:srgbClr>
                  </a:outerShdw>
                </a:effectLst>
              </a:rPr>
              <a:t>Emotions</a:t>
            </a:r>
          </a:p>
          <a:p>
            <a:pPr>
              <a:buFont typeface="Wingdings" pitchFamily="2" charset="2"/>
              <a:buChar char="§"/>
            </a:pPr>
            <a:r>
              <a:rPr lang="en-US" u="sng" dirty="0" smtClean="0"/>
              <a:t>Emotional Intelligence- </a:t>
            </a:r>
            <a:r>
              <a:rPr lang="en-US" dirty="0" smtClean="0"/>
              <a:t>The </a:t>
            </a:r>
            <a:r>
              <a:rPr lang="en-US" dirty="0"/>
              <a:t>ability to recognize and appropriately express one’s emotions in a way that </a:t>
            </a:r>
            <a:endParaRPr lang="en-US" dirty="0" smtClean="0"/>
          </a:p>
          <a:p>
            <a:pPr marL="0" indent="0">
              <a:buNone/>
            </a:pPr>
            <a:r>
              <a:rPr lang="en-US" dirty="0"/>
              <a:t> </a:t>
            </a:r>
            <a:r>
              <a:rPr lang="en-US" dirty="0" smtClean="0"/>
              <a:t> enhances </a:t>
            </a:r>
            <a:r>
              <a:rPr lang="en-US" dirty="0"/>
              <a:t>life.</a:t>
            </a:r>
          </a:p>
          <a:p>
            <a:pPr marL="0" indent="0">
              <a:buNone/>
            </a:pPr>
            <a:endParaRPr lang="en-US" b="1" dirty="0">
              <a:effectLst>
                <a:outerShdw blurRad="38100" dist="38100" dir="2700000" algn="tl">
                  <a:srgbClr val="000000">
                    <a:alpha val="43137"/>
                  </a:srgbClr>
                </a:outerShdw>
              </a:effectLst>
            </a:endParaRPr>
          </a:p>
          <a:p>
            <a:pPr marL="0" indent="0">
              <a:buNone/>
            </a:pPr>
            <a:endParaRPr lang="en-US" b="1" dirty="0">
              <a:effectLst>
                <a:outerShdw blurRad="38100" dist="38100" dir="2700000" algn="tl">
                  <a:srgbClr val="000000">
                    <a:alpha val="43137"/>
                  </a:srgbClr>
                </a:outerShdw>
              </a:effectLst>
            </a:endParaRPr>
          </a:p>
        </p:txBody>
      </p:sp>
      <p:pic>
        <p:nvPicPr>
          <p:cNvPr id="1026" name="Picture 2" descr="http://comerecommended.com/files/2011/08/emotional-intelligenc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2362200"/>
            <a:ext cx="2743200" cy="3093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33176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2"/>
            <a:ext cx="8183880" cy="4803648"/>
          </a:xfrm>
        </p:spPr>
        <p:txBody>
          <a:bodyPr>
            <a:normAutofit/>
          </a:bodyPr>
          <a:lstStyle/>
          <a:p>
            <a:pPr marL="0" indent="0">
              <a:buNone/>
            </a:pPr>
            <a:r>
              <a:rPr lang="en-US" b="1" dirty="0" smtClean="0">
                <a:effectLst>
                  <a:outerShdw blurRad="38100" dist="38100" dir="2700000" algn="tl">
                    <a:srgbClr val="000000">
                      <a:alpha val="43137"/>
                    </a:srgbClr>
                  </a:outerShdw>
                </a:effectLst>
              </a:rPr>
              <a:t>Dealing with Emotions</a:t>
            </a:r>
          </a:p>
          <a:p>
            <a:pPr marL="533400" indent="-533400">
              <a:lnSpc>
                <a:spcPct val="90000"/>
              </a:lnSpc>
              <a:buFont typeface="Wingdings" pitchFamily="2" charset="2"/>
              <a:buNone/>
            </a:pPr>
            <a:r>
              <a:rPr lang="en-US" dirty="0"/>
              <a:t>1. Recognize it. What am I feeling?</a:t>
            </a:r>
          </a:p>
          <a:p>
            <a:pPr marL="533400" indent="-533400">
              <a:lnSpc>
                <a:spcPct val="90000"/>
              </a:lnSpc>
              <a:buFont typeface="Wingdings" pitchFamily="2" charset="2"/>
              <a:buNone/>
            </a:pPr>
            <a:r>
              <a:rPr lang="en-US" dirty="0"/>
              <a:t>2. Own it. Accept that you feel it.</a:t>
            </a:r>
          </a:p>
          <a:p>
            <a:pPr marL="533400" indent="-533400">
              <a:lnSpc>
                <a:spcPct val="90000"/>
              </a:lnSpc>
              <a:buFont typeface="Wingdings" pitchFamily="2" charset="2"/>
              <a:buNone/>
            </a:pPr>
            <a:r>
              <a:rPr lang="en-US" dirty="0"/>
              <a:t>3. Verbalize it. Express it in words to yourself or others.</a:t>
            </a:r>
          </a:p>
          <a:p>
            <a:pPr marL="533400" indent="-533400">
              <a:lnSpc>
                <a:spcPct val="90000"/>
              </a:lnSpc>
              <a:buFont typeface="Wingdings" pitchFamily="2" charset="2"/>
              <a:buNone/>
            </a:pPr>
            <a:r>
              <a:rPr lang="en-US" dirty="0"/>
              <a:t>            I’m angry!, Sad</a:t>
            </a:r>
            <a:r>
              <a:rPr lang="en-US" sz="4000" dirty="0">
                <a:sym typeface="Wingdings" pitchFamily="2" charset="2"/>
              </a:rPr>
              <a:t></a:t>
            </a:r>
            <a:r>
              <a:rPr lang="en-US" dirty="0">
                <a:sym typeface="Wingdings" pitchFamily="2" charset="2"/>
              </a:rPr>
              <a:t>, Excited</a:t>
            </a:r>
            <a:r>
              <a:rPr lang="en-US" sz="4000" dirty="0">
                <a:sym typeface="Wingdings" pitchFamily="2" charset="2"/>
              </a:rPr>
              <a:t></a:t>
            </a:r>
            <a:r>
              <a:rPr lang="en-US" dirty="0">
                <a:sym typeface="Wingdings" pitchFamily="2" charset="2"/>
              </a:rPr>
              <a:t>.</a:t>
            </a:r>
          </a:p>
          <a:p>
            <a:pPr marL="533400" indent="-533400">
              <a:lnSpc>
                <a:spcPct val="90000"/>
              </a:lnSpc>
              <a:buFont typeface="Wingdings" pitchFamily="2" charset="2"/>
              <a:buNone/>
            </a:pPr>
            <a:r>
              <a:rPr lang="en-US" dirty="0">
                <a:sym typeface="Wingdings" pitchFamily="2" charset="2"/>
              </a:rPr>
              <a:t>4. Express it physically.  Hug someone, jump in the air, laugh, cry, write about it.</a:t>
            </a:r>
          </a:p>
          <a:p>
            <a:pPr marL="533400" indent="-533400">
              <a:lnSpc>
                <a:spcPct val="90000"/>
              </a:lnSpc>
              <a:buFont typeface="Wingdings" pitchFamily="2" charset="2"/>
              <a:buNone/>
            </a:pPr>
            <a:r>
              <a:rPr lang="en-US" dirty="0">
                <a:sym typeface="Wingdings" pitchFamily="2" charset="2"/>
              </a:rPr>
              <a:t>5. Think about the situation.  A confrontation maybe necessary.</a:t>
            </a:r>
            <a:endParaRPr lang="en-US" dirty="0"/>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496435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2"/>
            <a:ext cx="8183880" cy="4575048"/>
          </a:xfrm>
        </p:spPr>
        <p:txBody>
          <a:bodyPr>
            <a:normAutofit/>
          </a:bodyPr>
          <a:lstStyle/>
          <a:p>
            <a:pPr marL="0" indent="0">
              <a:buNone/>
            </a:pPr>
            <a:r>
              <a:rPr lang="en-US" b="1" dirty="0" smtClean="0">
                <a:effectLst>
                  <a:outerShdw blurRad="38100" dist="38100" dir="2700000" algn="tl">
                    <a:srgbClr val="000000">
                      <a:alpha val="43137"/>
                    </a:srgbClr>
                  </a:outerShdw>
                </a:effectLst>
              </a:rPr>
              <a:t>Expressing Emotions</a:t>
            </a:r>
          </a:p>
          <a:p>
            <a:r>
              <a:rPr lang="en-US" dirty="0"/>
              <a:t>A person who feels anger but cannot express it holds it inside and builds resentment instead.</a:t>
            </a:r>
          </a:p>
          <a:p>
            <a:r>
              <a:rPr lang="en-US" b="1" u="sng" dirty="0"/>
              <a:t>Resentment-</a:t>
            </a:r>
            <a:r>
              <a:rPr lang="en-US" dirty="0"/>
              <a:t> anger built up due to failure to express it.</a:t>
            </a:r>
          </a:p>
          <a:p>
            <a:r>
              <a:rPr lang="en-US" dirty="0"/>
              <a:t>Someone that is holding back from expressing a feeling is suppressing that feeling.</a:t>
            </a:r>
          </a:p>
          <a:p>
            <a:r>
              <a:rPr lang="en-US" b="1" u="sng" dirty="0"/>
              <a:t>Suppress-</a:t>
            </a:r>
            <a:r>
              <a:rPr lang="en-US" dirty="0"/>
              <a:t> to hold back or restrain.</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23911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p:txBody>
          <a:bodyPr/>
          <a:lstStyle/>
          <a:p>
            <a:pPr marL="0" indent="0">
              <a:buNone/>
            </a:pPr>
            <a:r>
              <a:rPr lang="en-US" b="1" u="sng" dirty="0" smtClean="0">
                <a:solidFill>
                  <a:schemeClr val="accent1"/>
                </a:solidFill>
              </a:rPr>
              <a:t>What do you think?</a:t>
            </a:r>
          </a:p>
          <a:p>
            <a:pPr marL="514350" indent="-514350">
              <a:buAutoNum type="arabicPeriod"/>
            </a:pPr>
            <a:r>
              <a:rPr lang="en-US" dirty="0" smtClean="0">
                <a:solidFill>
                  <a:schemeClr val="tx2"/>
                </a:solidFill>
              </a:rPr>
              <a:t>Emotional health is not related to physical health.</a:t>
            </a:r>
          </a:p>
          <a:p>
            <a:pPr marL="514350" indent="-514350">
              <a:buAutoNum type="arabicPeriod"/>
            </a:pPr>
            <a:endParaRPr lang="en-US" dirty="0" smtClean="0">
              <a:solidFill>
                <a:schemeClr val="tx2"/>
              </a:solidFill>
            </a:endParaRPr>
          </a:p>
          <a:p>
            <a:pPr marL="514350" indent="-514350">
              <a:buAutoNum type="arabicPeriod"/>
            </a:pPr>
            <a:r>
              <a:rPr lang="en-US" dirty="0" smtClean="0">
                <a:solidFill>
                  <a:schemeClr val="tx2"/>
                </a:solidFill>
              </a:rPr>
              <a:t>Once a person adopts values, they remain firmly fixed for a lifetime. </a:t>
            </a:r>
          </a:p>
          <a:p>
            <a:pPr marL="514350" indent="-514350">
              <a:buAutoNum type="arabicPeriod"/>
            </a:pPr>
            <a:endParaRPr lang="en-US" dirty="0" smtClean="0">
              <a:solidFill>
                <a:schemeClr val="tx2"/>
              </a:solidFill>
            </a:endParaRPr>
          </a:p>
          <a:p>
            <a:pPr marL="514350" indent="-514350">
              <a:buAutoNum type="arabicPeriod"/>
            </a:pPr>
            <a:r>
              <a:rPr lang="en-US" dirty="0" smtClean="0">
                <a:solidFill>
                  <a:schemeClr val="tx2"/>
                </a:solidFill>
              </a:rPr>
              <a:t>It is best to reject illogical or unpleasant feelings. </a:t>
            </a:r>
            <a:endParaRPr lang="en-US" dirty="0">
              <a:solidFill>
                <a:schemeClr val="tx2"/>
              </a:solidFill>
            </a:endParaRPr>
          </a:p>
        </p:txBody>
      </p:sp>
    </p:spTree>
    <p:extLst>
      <p:ext uri="{BB962C8B-B14F-4D97-AF65-F5344CB8AC3E}">
        <p14:creationId xmlns:p14="http://schemas.microsoft.com/office/powerpoint/2010/main" val="2215077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2"/>
            <a:ext cx="8183880" cy="4575048"/>
          </a:xfrm>
        </p:spPr>
        <p:txBody>
          <a:bodyPr>
            <a:normAutofit/>
          </a:bodyPr>
          <a:lstStyle/>
          <a:p>
            <a:pPr marL="0" indent="0">
              <a:buNone/>
            </a:pPr>
            <a:r>
              <a:rPr lang="en-US" b="1" dirty="0" smtClean="0">
                <a:effectLst>
                  <a:outerShdw blurRad="38100" dist="38100" dir="2700000" algn="tl">
                    <a:srgbClr val="000000">
                      <a:alpha val="43137"/>
                    </a:srgbClr>
                  </a:outerShdw>
                </a:effectLst>
              </a:rPr>
              <a:t>Confrontation</a:t>
            </a:r>
          </a:p>
          <a:p>
            <a:r>
              <a:rPr lang="en-US" dirty="0"/>
              <a:t>A showdown, an interaction in which one person expresses feelings to another.  </a:t>
            </a:r>
          </a:p>
          <a:p>
            <a:pPr>
              <a:buFont typeface="Wingdings" pitchFamily="2" charset="2"/>
              <a:buNone/>
            </a:pPr>
            <a:endParaRPr lang="en-US" dirty="0"/>
          </a:p>
          <a:p>
            <a:r>
              <a:rPr lang="en-US" dirty="0"/>
              <a:t>Managed </a:t>
            </a:r>
            <a:r>
              <a:rPr lang="en-US" b="1" u="sng" dirty="0"/>
              <a:t>aggressively-</a:t>
            </a:r>
            <a:r>
              <a:rPr lang="en-US" dirty="0"/>
              <a:t> a confrontation maybe a destructive fight.</a:t>
            </a:r>
          </a:p>
          <a:p>
            <a:r>
              <a:rPr lang="en-US" dirty="0"/>
              <a:t>Managed </a:t>
            </a:r>
            <a:r>
              <a:rPr lang="en-US" b="1" u="sng" dirty="0"/>
              <a:t>assertively-</a:t>
            </a:r>
            <a:r>
              <a:rPr lang="en-US" dirty="0"/>
              <a:t> a confrontation maybe a constructive conversation in which one person makes his/her wishes known to another.</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170533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a:t>
            </a:r>
            <a:endParaRPr lang="en-US" dirty="0"/>
          </a:p>
        </p:txBody>
      </p:sp>
      <p:sp>
        <p:nvSpPr>
          <p:cNvPr id="3" name="Content Placeholder 2"/>
          <p:cNvSpPr>
            <a:spLocks noGrp="1"/>
          </p:cNvSpPr>
          <p:nvPr>
            <p:ph idx="1"/>
          </p:nvPr>
        </p:nvSpPr>
        <p:spPr>
          <a:xfrm>
            <a:off x="502920" y="530352"/>
            <a:ext cx="8183880" cy="4956048"/>
          </a:xfrm>
        </p:spPr>
        <p:txBody>
          <a:bodyPr/>
          <a:lstStyle/>
          <a:p>
            <a:pPr marL="0" indent="0">
              <a:buNone/>
            </a:pPr>
            <a:r>
              <a:rPr lang="en-US" sz="3600" b="1" dirty="0" smtClean="0">
                <a:effectLst>
                  <a:outerShdw blurRad="38100" dist="38100" dir="2700000" algn="tl">
                    <a:srgbClr val="000000">
                      <a:alpha val="43137"/>
                    </a:srgbClr>
                  </a:outerShdw>
                </a:effectLst>
              </a:rPr>
              <a:t>Section 2 </a:t>
            </a:r>
          </a:p>
          <a:p>
            <a:pPr marL="0" indent="0">
              <a:buNone/>
            </a:pPr>
            <a:r>
              <a:rPr lang="en-US" b="1" dirty="0">
                <a:effectLst>
                  <a:outerShdw blurRad="38100" dist="38100" dir="2700000" algn="tl">
                    <a:srgbClr val="000000">
                      <a:alpha val="43137"/>
                    </a:srgbClr>
                  </a:outerShdw>
                </a:effectLst>
              </a:rPr>
              <a:t>	</a:t>
            </a:r>
            <a:r>
              <a:rPr lang="en-US" sz="4400" b="1" dirty="0" smtClean="0">
                <a:effectLst>
                  <a:outerShdw blurRad="38100" dist="38100" dir="2700000" algn="tl">
                    <a:srgbClr val="000000">
                      <a:alpha val="43137"/>
                    </a:srgbClr>
                  </a:outerShdw>
                </a:effectLst>
              </a:rPr>
              <a:t>Relating to Others</a:t>
            </a:r>
            <a:endParaRPr lang="en-US" sz="4400" b="1" dirty="0">
              <a:effectLst>
                <a:outerShdw blurRad="38100" dist="38100" dir="2700000" algn="tl">
                  <a:srgbClr val="000000">
                    <a:alpha val="43137"/>
                  </a:srgbClr>
                </a:outerShdw>
              </a:effectLst>
            </a:endParaRPr>
          </a:p>
        </p:txBody>
      </p:sp>
      <p:pic>
        <p:nvPicPr>
          <p:cNvPr id="3074" name="Picture 2" descr="http://3.bp.blogspot.com/_Uf5ncx-dyRU/RtOB5adI_UI/AAAAAAAAABs/P40Q9fQtj04/s400/teammate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057400"/>
            <a:ext cx="4114800" cy="3281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79937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727448"/>
          </a:xfrm>
        </p:spPr>
        <p:txBody>
          <a:bodyPr/>
          <a:lstStyle/>
          <a:p>
            <a:pPr>
              <a:buFont typeface="Wingdings" pitchFamily="2" charset="2"/>
              <a:buChar char="§"/>
            </a:pPr>
            <a:r>
              <a:rPr lang="en-US" dirty="0"/>
              <a:t>People who value themselves, because they are confident and happy, attract other people into friendships</a:t>
            </a:r>
            <a:r>
              <a:rPr lang="en-US" dirty="0" smtClean="0"/>
              <a:t>.</a:t>
            </a:r>
          </a:p>
          <a:p>
            <a:pPr>
              <a:buFont typeface="Wingdings" pitchFamily="2" charset="2"/>
              <a:buChar char="§"/>
            </a:pPr>
            <a:endParaRPr lang="en-US" dirty="0"/>
          </a:p>
          <a:p>
            <a:pPr>
              <a:buFont typeface="Wingdings" pitchFamily="2" charset="2"/>
              <a:buChar char="§"/>
            </a:pPr>
            <a:r>
              <a:rPr lang="en-US" b="1" u="sng" dirty="0" smtClean="0"/>
              <a:t>SUPPORT </a:t>
            </a:r>
            <a:r>
              <a:rPr lang="en-US" b="1" u="sng" dirty="0"/>
              <a:t>SYSTEM-</a:t>
            </a:r>
            <a:r>
              <a:rPr lang="en-US" dirty="0"/>
              <a:t> a network of individuals or groups with which one identifies and exchanges emotional support.</a:t>
            </a:r>
          </a:p>
          <a:p>
            <a:endParaRPr lang="en-US" dirty="0"/>
          </a:p>
        </p:txBody>
      </p:sp>
    </p:spTree>
    <p:extLst>
      <p:ext uri="{BB962C8B-B14F-4D97-AF65-F5344CB8AC3E}">
        <p14:creationId xmlns:p14="http://schemas.microsoft.com/office/powerpoint/2010/main" val="27256104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879848"/>
          </a:xfrm>
        </p:spPr>
        <p:txBody>
          <a:bodyPr/>
          <a:lstStyle/>
          <a:p>
            <a:r>
              <a:rPr lang="en-US" dirty="0"/>
              <a:t>Who can form a support system?</a:t>
            </a:r>
          </a:p>
          <a:p>
            <a:pPr>
              <a:buFont typeface="Wingdings" pitchFamily="2" charset="2"/>
              <a:buNone/>
            </a:pPr>
            <a:r>
              <a:rPr lang="en-US" dirty="0"/>
              <a:t>        - Family members, neighbors, school friends, members of a sports team</a:t>
            </a:r>
            <a:r>
              <a:rPr lang="en-US" dirty="0" smtClean="0"/>
              <a:t>…</a:t>
            </a:r>
          </a:p>
          <a:p>
            <a:pPr>
              <a:buFont typeface="Wingdings" pitchFamily="2" charset="2"/>
              <a:buNone/>
            </a:pPr>
            <a:endParaRPr lang="en-US" dirty="0"/>
          </a:p>
          <a:p>
            <a:r>
              <a:rPr lang="en-US" dirty="0"/>
              <a:t>An advisor or a mentor are also examples of people you can form a support system</a:t>
            </a:r>
            <a:r>
              <a:rPr lang="en-US" dirty="0" smtClean="0"/>
              <a:t>.</a:t>
            </a:r>
          </a:p>
          <a:p>
            <a:endParaRPr lang="en-US" dirty="0"/>
          </a:p>
          <a:p>
            <a:r>
              <a:rPr lang="en-US" dirty="0"/>
              <a:t>What is a </a:t>
            </a:r>
            <a:r>
              <a:rPr lang="en-US" b="1" dirty="0"/>
              <a:t>mentor</a:t>
            </a:r>
            <a:r>
              <a:rPr lang="en-US" dirty="0" smtClean="0"/>
              <a:t>?</a:t>
            </a:r>
            <a:endParaRPr lang="en-US" dirty="0"/>
          </a:p>
          <a:p>
            <a:pPr>
              <a:buFont typeface="Wingdings" pitchFamily="2" charset="2"/>
              <a:buNone/>
            </a:pPr>
            <a:r>
              <a:rPr lang="en-US" dirty="0"/>
              <a:t>        - A wise person who gives advice and assistance.</a:t>
            </a:r>
          </a:p>
          <a:p>
            <a:pPr marL="0" indent="0">
              <a:buNone/>
            </a:pPr>
            <a:endParaRPr lang="en-US" dirty="0"/>
          </a:p>
        </p:txBody>
      </p:sp>
    </p:spTree>
    <p:extLst>
      <p:ext uri="{BB962C8B-B14F-4D97-AF65-F5344CB8AC3E}">
        <p14:creationId xmlns:p14="http://schemas.microsoft.com/office/powerpoint/2010/main" val="10763202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727448"/>
          </a:xfrm>
        </p:spPr>
        <p:txBody>
          <a:bodyPr>
            <a:normAutofit/>
          </a:bodyPr>
          <a:lstStyle/>
          <a:p>
            <a:pPr marL="0" indent="0">
              <a:buNone/>
            </a:pPr>
            <a:r>
              <a:rPr lang="en-US" b="1" dirty="0" smtClean="0">
                <a:effectLst>
                  <a:outerShdw blurRad="38100" dist="38100" dir="2700000" algn="tl">
                    <a:srgbClr val="000000">
                      <a:alpha val="43137"/>
                    </a:srgbClr>
                  </a:outerShdw>
                </a:effectLst>
              </a:rPr>
              <a:t>Dealing with Conflicts</a:t>
            </a:r>
          </a:p>
          <a:p>
            <a:pPr>
              <a:lnSpc>
                <a:spcPct val="90000"/>
              </a:lnSpc>
            </a:pPr>
            <a:r>
              <a:rPr lang="en-US" dirty="0"/>
              <a:t>People deal with conflict everyday.</a:t>
            </a:r>
          </a:p>
          <a:p>
            <a:pPr>
              <a:lnSpc>
                <a:spcPct val="90000"/>
              </a:lnSpc>
              <a:buFont typeface="Wingdings" pitchFamily="2" charset="2"/>
              <a:buNone/>
            </a:pPr>
            <a:r>
              <a:rPr lang="en-US" dirty="0"/>
              <a:t>       - At home, school, work, or out with friends</a:t>
            </a:r>
            <a:r>
              <a:rPr lang="en-US" dirty="0" smtClean="0"/>
              <a:t>.</a:t>
            </a:r>
          </a:p>
          <a:p>
            <a:pPr>
              <a:lnSpc>
                <a:spcPct val="90000"/>
              </a:lnSpc>
              <a:buFont typeface="Wingdings" pitchFamily="2" charset="2"/>
              <a:buNone/>
            </a:pPr>
            <a:endParaRPr lang="en-US" dirty="0"/>
          </a:p>
          <a:p>
            <a:pPr>
              <a:lnSpc>
                <a:spcPct val="90000"/>
              </a:lnSpc>
            </a:pPr>
            <a:r>
              <a:rPr lang="en-US" dirty="0"/>
              <a:t>So the question is not whether you will experience conflicts, but how will you handle them</a:t>
            </a:r>
            <a:r>
              <a:rPr lang="en-US" dirty="0" smtClean="0"/>
              <a:t>.</a:t>
            </a:r>
          </a:p>
          <a:p>
            <a:pPr>
              <a:lnSpc>
                <a:spcPct val="90000"/>
              </a:lnSpc>
            </a:pPr>
            <a:endParaRPr lang="en-US" dirty="0"/>
          </a:p>
          <a:p>
            <a:pPr>
              <a:lnSpc>
                <a:spcPct val="90000"/>
              </a:lnSpc>
            </a:pPr>
            <a:r>
              <a:rPr lang="en-US" dirty="0"/>
              <a:t>It’s important to learn how to keep your cool but still stand your ground.</a:t>
            </a:r>
          </a:p>
          <a:p>
            <a:pPr marL="0" indent="0">
              <a:buNone/>
            </a:pPr>
            <a:endParaRPr lang="en-US" b="1" dirty="0" smtClean="0">
              <a:effectLst>
                <a:outerShdw blurRad="38100" dist="38100" dir="2700000" algn="tl">
                  <a:srgbClr val="000000">
                    <a:alpha val="43137"/>
                  </a:srgbClr>
                </a:outerShdw>
              </a:effectLst>
            </a:endParaRPr>
          </a:p>
          <a:p>
            <a:pPr marL="0" indent="0">
              <a:buNone/>
            </a:pPr>
            <a:endParaRPr lang="en-US" dirty="0"/>
          </a:p>
        </p:txBody>
      </p:sp>
    </p:spTree>
    <p:extLst>
      <p:ext uri="{BB962C8B-B14F-4D97-AF65-F5344CB8AC3E}">
        <p14:creationId xmlns:p14="http://schemas.microsoft.com/office/powerpoint/2010/main" val="18157027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879848"/>
          </a:xfrm>
        </p:spPr>
        <p:txBody>
          <a:bodyPr/>
          <a:lstStyle/>
          <a:p>
            <a:pPr marL="0" indent="0">
              <a:buNone/>
            </a:pPr>
            <a:r>
              <a:rPr lang="en-US" b="1" dirty="0" smtClean="0">
                <a:effectLst>
                  <a:outerShdw blurRad="38100" dist="38100" dir="2700000" algn="tl">
                    <a:srgbClr val="000000">
                      <a:alpha val="43137"/>
                    </a:srgbClr>
                  </a:outerShdw>
                </a:effectLst>
              </a:rPr>
              <a:t>Dealing with Conflicts</a:t>
            </a:r>
          </a:p>
          <a:p>
            <a:r>
              <a:rPr lang="en-US" dirty="0"/>
              <a:t>If you don’t stay calm, the conflict could lead to violence</a:t>
            </a:r>
            <a:r>
              <a:rPr lang="en-US" dirty="0" smtClean="0"/>
              <a:t>.</a:t>
            </a:r>
          </a:p>
          <a:p>
            <a:endParaRPr lang="en-US" dirty="0"/>
          </a:p>
          <a:p>
            <a:r>
              <a:rPr lang="en-US" b="1" i="1" u="sng" dirty="0"/>
              <a:t>Violence-</a:t>
            </a:r>
            <a:r>
              <a:rPr lang="en-US" dirty="0"/>
              <a:t> brutal physical force intended to damage or </a:t>
            </a:r>
            <a:r>
              <a:rPr lang="en-US" dirty="0" smtClean="0"/>
              <a:t>injure</a:t>
            </a:r>
          </a:p>
          <a:p>
            <a:pPr marL="0" indent="0">
              <a:buNone/>
            </a:pPr>
            <a:r>
              <a:rPr lang="en-US" dirty="0"/>
              <a:t> </a:t>
            </a:r>
            <a:r>
              <a:rPr lang="en-US" dirty="0" smtClean="0"/>
              <a:t> </a:t>
            </a:r>
            <a:r>
              <a:rPr lang="en-US" dirty="0"/>
              <a:t>another.</a:t>
            </a:r>
          </a:p>
          <a:p>
            <a:pPr marL="0" indent="0">
              <a:buNone/>
            </a:pPr>
            <a:endParaRPr lang="en-US" b="1" dirty="0">
              <a:effectLst>
                <a:outerShdw blurRad="38100" dist="38100" dir="2700000" algn="tl">
                  <a:srgbClr val="000000">
                    <a:alpha val="43137"/>
                  </a:srgbClr>
                </a:outerShdw>
              </a:effectLst>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2287" y="2971800"/>
            <a:ext cx="3619500" cy="232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46229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879848"/>
          </a:xfrm>
        </p:spPr>
        <p:txBody>
          <a:bodyPr/>
          <a:lstStyle/>
          <a:p>
            <a:pPr marL="0" indent="0">
              <a:buNone/>
            </a:pPr>
            <a:r>
              <a:rPr lang="en-US" b="1" dirty="0" smtClean="0">
                <a:effectLst>
                  <a:outerShdw blurRad="38100" dist="38100" dir="2700000" algn="tl">
                    <a:srgbClr val="000000">
                      <a:alpha val="43137"/>
                    </a:srgbClr>
                  </a:outerShdw>
                </a:effectLst>
              </a:rPr>
              <a:t>Dealing with Conflicts</a:t>
            </a:r>
          </a:p>
          <a:p>
            <a:pPr marL="0" indent="0">
              <a:buNone/>
            </a:pPr>
            <a:endParaRPr lang="en-US" b="1" dirty="0" smtClean="0">
              <a:effectLst>
                <a:outerShdw blurRad="38100" dist="38100" dir="2700000" algn="tl">
                  <a:srgbClr val="000000">
                    <a:alpha val="43137"/>
                  </a:srgbClr>
                </a:outerShdw>
              </a:effectLst>
            </a:endParaRPr>
          </a:p>
          <a:p>
            <a:pPr>
              <a:lnSpc>
                <a:spcPct val="90000"/>
              </a:lnSpc>
            </a:pPr>
            <a:r>
              <a:rPr lang="en-US" b="1" i="1" u="sng" dirty="0"/>
              <a:t>Feud-</a:t>
            </a:r>
            <a:r>
              <a:rPr lang="en-US" dirty="0"/>
              <a:t> a bitter, continuing hostility, often involving groups of people.</a:t>
            </a:r>
          </a:p>
          <a:p>
            <a:pPr>
              <a:lnSpc>
                <a:spcPct val="90000"/>
              </a:lnSpc>
            </a:pPr>
            <a:endParaRPr lang="en-US" dirty="0"/>
          </a:p>
          <a:p>
            <a:pPr>
              <a:lnSpc>
                <a:spcPct val="90000"/>
              </a:lnSpc>
            </a:pPr>
            <a:r>
              <a:rPr lang="en-US" b="1" i="1" u="sng" dirty="0"/>
              <a:t>Tolerance-</a:t>
            </a:r>
            <a:r>
              <a:rPr lang="en-US" dirty="0"/>
              <a:t> accommodation and acceptance of differences between oneself and others; being tolerant of people’s age, body shape, gender, disabilities, race, religion, views, and other differences.</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928192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879848"/>
          </a:xfrm>
        </p:spPr>
        <p:txBody>
          <a:bodyPr>
            <a:normAutofit fontScale="92500" lnSpcReduction="10000"/>
          </a:bodyPr>
          <a:lstStyle/>
          <a:p>
            <a:pPr marL="0" indent="0">
              <a:buNone/>
            </a:pPr>
            <a:r>
              <a:rPr lang="en-US" b="1" dirty="0" smtClean="0">
                <a:effectLst>
                  <a:outerShdw blurRad="38100" dist="38100" dir="2700000" algn="tl">
                    <a:srgbClr val="000000">
                      <a:alpha val="43137"/>
                    </a:srgbClr>
                  </a:outerShdw>
                </a:effectLst>
              </a:rPr>
              <a:t>How to Resolve Conflicts</a:t>
            </a:r>
          </a:p>
          <a:p>
            <a:pPr>
              <a:lnSpc>
                <a:spcPct val="90000"/>
              </a:lnSpc>
            </a:pPr>
            <a:r>
              <a:rPr lang="en-US" dirty="0"/>
              <a:t>Be honest and assertive.  Say what you mean and what you feel</a:t>
            </a:r>
            <a:r>
              <a:rPr lang="en-US" dirty="0" smtClean="0"/>
              <a:t>.</a:t>
            </a:r>
          </a:p>
          <a:p>
            <a:pPr>
              <a:lnSpc>
                <a:spcPct val="90000"/>
              </a:lnSpc>
            </a:pPr>
            <a:endParaRPr lang="en-US" dirty="0"/>
          </a:p>
          <a:p>
            <a:pPr>
              <a:lnSpc>
                <a:spcPct val="90000"/>
              </a:lnSpc>
            </a:pPr>
            <a:r>
              <a:rPr lang="en-US" dirty="0"/>
              <a:t>Use only “I” statements rather than “you” statements</a:t>
            </a:r>
            <a:r>
              <a:rPr lang="en-US" dirty="0" smtClean="0"/>
              <a:t>.</a:t>
            </a:r>
          </a:p>
          <a:p>
            <a:pPr>
              <a:lnSpc>
                <a:spcPct val="90000"/>
              </a:lnSpc>
            </a:pPr>
            <a:endParaRPr lang="en-US" dirty="0"/>
          </a:p>
          <a:p>
            <a:pPr>
              <a:lnSpc>
                <a:spcPct val="90000"/>
              </a:lnSpc>
            </a:pPr>
            <a:r>
              <a:rPr lang="en-US" dirty="0"/>
              <a:t>Reflect. Repeat the other person’s complaints in your own words- and wait for agreement</a:t>
            </a:r>
            <a:r>
              <a:rPr lang="en-US" dirty="0" smtClean="0"/>
              <a:t>.</a:t>
            </a:r>
          </a:p>
          <a:p>
            <a:pPr>
              <a:lnSpc>
                <a:spcPct val="90000"/>
              </a:lnSpc>
            </a:pPr>
            <a:endParaRPr lang="en-US" dirty="0"/>
          </a:p>
          <a:p>
            <a:pPr>
              <a:lnSpc>
                <a:spcPct val="90000"/>
              </a:lnSpc>
            </a:pPr>
            <a:r>
              <a:rPr lang="en-US" dirty="0"/>
              <a:t>Ask- don’t guess.  You don’t really know what’s on the other person’s mind until you ask.</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728378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727448"/>
          </a:xfrm>
        </p:spPr>
        <p:txBody>
          <a:bodyPr>
            <a:normAutofit/>
          </a:bodyPr>
          <a:lstStyle/>
          <a:p>
            <a:pPr marL="0" indent="0">
              <a:buNone/>
            </a:pPr>
            <a:r>
              <a:rPr lang="en-US" b="1" dirty="0" smtClean="0">
                <a:effectLst>
                  <a:outerShdw blurRad="38100" dist="38100" dir="2700000" algn="tl">
                    <a:srgbClr val="000000">
                      <a:alpha val="43137"/>
                    </a:srgbClr>
                  </a:outerShdw>
                </a:effectLst>
              </a:rPr>
              <a:t>How to Resolve Conflicts (</a:t>
            </a:r>
            <a:r>
              <a:rPr lang="en-US" b="1" dirty="0" err="1" smtClean="0">
                <a:effectLst>
                  <a:outerShdw blurRad="38100" dist="38100" dir="2700000" algn="tl">
                    <a:srgbClr val="000000">
                      <a:alpha val="43137"/>
                    </a:srgbClr>
                  </a:outerShdw>
                </a:effectLst>
              </a:rPr>
              <a:t>Cont</a:t>
            </a:r>
            <a:r>
              <a:rPr lang="en-US" b="1" dirty="0" smtClean="0">
                <a:effectLst>
                  <a:outerShdw blurRad="38100" dist="38100" dir="2700000" algn="tl">
                    <a:srgbClr val="000000">
                      <a:alpha val="43137"/>
                    </a:srgbClr>
                  </a:outerShdw>
                </a:effectLst>
              </a:rPr>
              <a:t>)</a:t>
            </a:r>
          </a:p>
          <a:p>
            <a:r>
              <a:rPr lang="en-US" dirty="0"/>
              <a:t>Take a side-by-side attitude.  Put yourself in the other’s shoes</a:t>
            </a:r>
            <a:r>
              <a:rPr lang="en-US" dirty="0" smtClean="0"/>
              <a:t>.</a:t>
            </a:r>
          </a:p>
          <a:p>
            <a:endParaRPr lang="en-US" dirty="0"/>
          </a:p>
          <a:p>
            <a:r>
              <a:rPr lang="en-US" dirty="0"/>
              <a:t>Use humor.  Laughter relieves stress</a:t>
            </a:r>
            <a:r>
              <a:rPr lang="en-US" dirty="0" smtClean="0"/>
              <a:t>.</a:t>
            </a:r>
          </a:p>
          <a:p>
            <a:endParaRPr lang="en-US" dirty="0"/>
          </a:p>
          <a:p>
            <a:r>
              <a:rPr lang="en-US" dirty="0"/>
              <a:t>Choose a good time and place for working out issues</a:t>
            </a:r>
            <a:r>
              <a:rPr lang="en-US" dirty="0" smtClean="0"/>
              <a:t>.</a:t>
            </a:r>
          </a:p>
          <a:p>
            <a:endParaRPr lang="en-US" dirty="0"/>
          </a:p>
          <a:p>
            <a:r>
              <a:rPr lang="en-US" dirty="0"/>
              <a:t>Solve only one issue at a time.</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4836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2 Relating to Others</a:t>
            </a:r>
          </a:p>
        </p:txBody>
      </p:sp>
      <p:sp>
        <p:nvSpPr>
          <p:cNvPr id="3" name="Content Placeholder 2"/>
          <p:cNvSpPr>
            <a:spLocks noGrp="1"/>
          </p:cNvSpPr>
          <p:nvPr>
            <p:ph idx="1"/>
          </p:nvPr>
        </p:nvSpPr>
        <p:spPr>
          <a:xfrm>
            <a:off x="502920" y="530352"/>
            <a:ext cx="8183880" cy="4727448"/>
          </a:xfrm>
        </p:spPr>
        <p:txBody>
          <a:bodyPr>
            <a:normAutofit lnSpcReduction="10000"/>
          </a:bodyPr>
          <a:lstStyle/>
          <a:p>
            <a:pPr marL="0" indent="0">
              <a:buNone/>
            </a:pPr>
            <a:r>
              <a:rPr lang="en-US" b="1" dirty="0">
                <a:effectLst>
                  <a:outerShdw blurRad="38100" dist="38100" dir="2700000" algn="tl">
                    <a:srgbClr val="000000">
                      <a:alpha val="43137"/>
                    </a:srgbClr>
                  </a:outerShdw>
                </a:effectLst>
              </a:rPr>
              <a:t>How to Resolve Conflicts (</a:t>
            </a:r>
            <a:r>
              <a:rPr lang="en-US" b="1" dirty="0" err="1">
                <a:effectLst>
                  <a:outerShdw blurRad="38100" dist="38100" dir="2700000" algn="tl">
                    <a:srgbClr val="000000">
                      <a:alpha val="43137"/>
                    </a:srgbClr>
                  </a:outerShdw>
                </a:effectLst>
              </a:rPr>
              <a:t>Cont</a:t>
            </a:r>
            <a:r>
              <a:rPr lang="en-US" b="1" dirty="0">
                <a:effectLst>
                  <a:outerShdw blurRad="38100" dist="38100" dir="2700000" algn="tl">
                    <a:srgbClr val="000000">
                      <a:alpha val="43137"/>
                    </a:srgbClr>
                  </a:outerShdw>
                </a:effectLst>
              </a:rPr>
              <a:t>)</a:t>
            </a:r>
          </a:p>
          <a:p>
            <a:pPr>
              <a:lnSpc>
                <a:spcPct val="90000"/>
              </a:lnSpc>
            </a:pPr>
            <a:r>
              <a:rPr lang="en-US" dirty="0"/>
              <a:t>Be sure that the issue at hand is the real issue</a:t>
            </a:r>
            <a:r>
              <a:rPr lang="en-US" dirty="0" smtClean="0"/>
              <a:t>.</a:t>
            </a:r>
          </a:p>
          <a:p>
            <a:pPr>
              <a:lnSpc>
                <a:spcPct val="90000"/>
              </a:lnSpc>
            </a:pPr>
            <a:endParaRPr lang="en-US" dirty="0"/>
          </a:p>
          <a:p>
            <a:pPr>
              <a:lnSpc>
                <a:spcPct val="90000"/>
              </a:lnSpc>
            </a:pPr>
            <a:r>
              <a:rPr lang="en-US" dirty="0"/>
              <a:t>Stand up for yourself!  </a:t>
            </a:r>
            <a:r>
              <a:rPr lang="en-US"/>
              <a:t>Ask </a:t>
            </a:r>
            <a:r>
              <a:rPr lang="en-US" smtClean="0"/>
              <a:t>for </a:t>
            </a:r>
            <a:r>
              <a:rPr lang="en-US" dirty="0"/>
              <a:t>specific changes that will lead to an end to the conflict</a:t>
            </a:r>
            <a:r>
              <a:rPr lang="en-US" dirty="0" smtClean="0"/>
              <a:t>.</a:t>
            </a:r>
          </a:p>
          <a:p>
            <a:pPr>
              <a:lnSpc>
                <a:spcPct val="90000"/>
              </a:lnSpc>
            </a:pPr>
            <a:endParaRPr lang="en-US" dirty="0"/>
          </a:p>
          <a:p>
            <a:pPr>
              <a:lnSpc>
                <a:spcPct val="90000"/>
              </a:lnSpc>
            </a:pPr>
            <a:r>
              <a:rPr lang="en-US" dirty="0"/>
              <a:t>Be open to change yourself</a:t>
            </a:r>
            <a:r>
              <a:rPr lang="en-US" dirty="0" smtClean="0"/>
              <a:t>.</a:t>
            </a:r>
          </a:p>
          <a:p>
            <a:pPr>
              <a:lnSpc>
                <a:spcPct val="90000"/>
              </a:lnSpc>
            </a:pPr>
            <a:endParaRPr lang="en-US" dirty="0"/>
          </a:p>
          <a:p>
            <a:pPr>
              <a:lnSpc>
                <a:spcPct val="90000"/>
              </a:lnSpc>
            </a:pPr>
            <a:r>
              <a:rPr lang="en-US" dirty="0"/>
              <a:t>Don’t try to win.  If there’s a winner there’s a loser.  Both people should win.</a:t>
            </a:r>
          </a:p>
          <a:p>
            <a:pPr marL="0" indent="0">
              <a:buNone/>
            </a:pPr>
            <a:endParaRPr lang="en-US" dirty="0"/>
          </a:p>
        </p:txBody>
      </p:sp>
    </p:spTree>
    <p:extLst>
      <p:ext uri="{BB962C8B-B14F-4D97-AF65-F5344CB8AC3E}">
        <p14:creationId xmlns:p14="http://schemas.microsoft.com/office/powerpoint/2010/main" val="3747173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p:txBody>
          <a:bodyPr/>
          <a:lstStyle/>
          <a:p>
            <a:pPr marL="0" indent="0">
              <a:buNone/>
            </a:pPr>
            <a:r>
              <a:rPr lang="en-US" b="1" dirty="0" smtClean="0">
                <a:effectLst>
                  <a:outerShdw blurRad="38100" dist="38100" dir="2700000" algn="tl">
                    <a:srgbClr val="C0C0C0"/>
                  </a:outerShdw>
                </a:effectLst>
              </a:rPr>
              <a:t>Self-Confidence </a:t>
            </a:r>
          </a:p>
          <a:p>
            <a:r>
              <a:rPr lang="en-US" dirty="0" smtClean="0">
                <a:effectLst>
                  <a:outerShdw blurRad="38100" dist="38100" dir="2700000" algn="tl">
                    <a:srgbClr val="C0C0C0"/>
                  </a:outerShdw>
                </a:effectLst>
              </a:rPr>
              <a:t>If </a:t>
            </a:r>
            <a:r>
              <a:rPr lang="en-US" dirty="0">
                <a:effectLst>
                  <a:outerShdw blurRad="38100" dist="38100" dir="2700000" algn="tl">
                    <a:srgbClr val="C0C0C0"/>
                  </a:outerShdw>
                </a:effectLst>
              </a:rPr>
              <a:t>you possess emotional health, you seek, value, and maintain good relationships with </a:t>
            </a:r>
            <a:r>
              <a:rPr lang="en-US" u="sng" dirty="0">
                <a:effectLst>
                  <a:outerShdw blurRad="38100" dist="38100" dir="2700000" algn="tl">
                    <a:srgbClr val="C0C0C0"/>
                  </a:outerShdw>
                </a:effectLst>
              </a:rPr>
              <a:t>yourself</a:t>
            </a:r>
            <a:r>
              <a:rPr lang="en-US" dirty="0">
                <a:effectLst>
                  <a:outerShdw blurRad="38100" dist="38100" dir="2700000" algn="tl">
                    <a:srgbClr val="C0C0C0"/>
                  </a:outerShdw>
                </a:effectLst>
              </a:rPr>
              <a:t>, with </a:t>
            </a:r>
            <a:r>
              <a:rPr lang="en-US" u="sng" dirty="0">
                <a:effectLst>
                  <a:outerShdw blurRad="38100" dist="38100" dir="2700000" algn="tl">
                    <a:srgbClr val="C0C0C0"/>
                  </a:outerShdw>
                </a:effectLst>
              </a:rPr>
              <a:t>others</a:t>
            </a:r>
            <a:r>
              <a:rPr lang="en-US" dirty="0">
                <a:effectLst>
                  <a:outerShdw blurRad="38100" dist="38100" dir="2700000" algn="tl">
                    <a:srgbClr val="C0C0C0"/>
                  </a:outerShdw>
                </a:effectLst>
              </a:rPr>
              <a:t>, and with </a:t>
            </a:r>
            <a:r>
              <a:rPr lang="en-US" u="sng" dirty="0">
                <a:effectLst>
                  <a:outerShdw blurRad="38100" dist="38100" dir="2700000" algn="tl">
                    <a:srgbClr val="C0C0C0"/>
                  </a:outerShdw>
                </a:effectLst>
              </a:rPr>
              <a:t>society</a:t>
            </a:r>
            <a:r>
              <a:rPr lang="en-US" dirty="0">
                <a:effectLst>
                  <a:outerShdw blurRad="38100" dist="38100" dir="2700000" algn="tl">
                    <a:srgbClr val="C0C0C0"/>
                  </a:outerShdw>
                </a:effectLst>
              </a:rPr>
              <a:t>.  </a:t>
            </a:r>
          </a:p>
          <a:p>
            <a:r>
              <a:rPr lang="en-US" dirty="0">
                <a:effectLst>
                  <a:outerShdw blurRad="38100" dist="38100" dir="2700000" algn="tl">
                    <a:srgbClr val="C0C0C0"/>
                  </a:outerShdw>
                </a:effectLst>
              </a:rPr>
              <a:t>These relationships are a key part of total wellness.</a:t>
            </a:r>
          </a:p>
          <a:p>
            <a:r>
              <a:rPr lang="en-US" dirty="0">
                <a:effectLst>
                  <a:outerShdw blurRad="38100" dist="38100" dir="2700000" algn="tl">
                    <a:srgbClr val="C0C0C0"/>
                  </a:outerShdw>
                </a:effectLst>
              </a:rPr>
              <a:t>In contrast, many people who are emotionally unhealthy are self-destructive  </a:t>
            </a:r>
          </a:p>
          <a:p>
            <a:endParaRPr lang="en-US" dirty="0"/>
          </a:p>
        </p:txBody>
      </p:sp>
    </p:spTree>
    <p:extLst>
      <p:ext uri="{BB962C8B-B14F-4D97-AF65-F5344CB8AC3E}">
        <p14:creationId xmlns:p14="http://schemas.microsoft.com/office/powerpoint/2010/main" val="18169230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727448"/>
          </a:xfrm>
        </p:spPr>
        <p:txBody>
          <a:bodyPr/>
          <a:lstStyle/>
          <a:p>
            <a:pPr marL="0" indent="0">
              <a:buNone/>
            </a:pPr>
            <a:r>
              <a:rPr lang="en-US" b="1" dirty="0">
                <a:effectLst>
                  <a:outerShdw blurRad="38100" dist="38100" dir="2700000" algn="tl">
                    <a:srgbClr val="000000">
                      <a:alpha val="43137"/>
                    </a:srgbClr>
                  </a:outerShdw>
                </a:effectLst>
              </a:rPr>
              <a:t>How to Resolve Conflicts (</a:t>
            </a:r>
            <a:r>
              <a:rPr lang="en-US" b="1" dirty="0" err="1">
                <a:effectLst>
                  <a:outerShdw blurRad="38100" dist="38100" dir="2700000" algn="tl">
                    <a:srgbClr val="000000">
                      <a:alpha val="43137"/>
                    </a:srgbClr>
                  </a:outerShdw>
                </a:effectLst>
              </a:rPr>
              <a:t>Cont</a:t>
            </a:r>
            <a:r>
              <a:rPr lang="en-US" b="1" dirty="0">
                <a:effectLst>
                  <a:outerShdw blurRad="38100" dist="38100" dir="2700000" algn="tl">
                    <a:srgbClr val="000000">
                      <a:alpha val="43137"/>
                    </a:srgbClr>
                  </a:outerShdw>
                </a:effectLst>
              </a:rPr>
              <a:t>)</a:t>
            </a:r>
          </a:p>
          <a:p>
            <a:r>
              <a:rPr lang="en-US" dirty="0"/>
              <a:t>If you fail, try again with a MEDIATOR present</a:t>
            </a:r>
            <a:r>
              <a:rPr lang="en-US" dirty="0" smtClean="0"/>
              <a:t>.</a:t>
            </a:r>
          </a:p>
          <a:p>
            <a:pPr marL="0" indent="0">
              <a:buNone/>
            </a:pPr>
            <a:endParaRPr lang="en-US" dirty="0"/>
          </a:p>
          <a:p>
            <a:r>
              <a:rPr lang="en-US" dirty="0"/>
              <a:t>What is a </a:t>
            </a:r>
            <a:r>
              <a:rPr lang="en-US" dirty="0" smtClean="0"/>
              <a:t>mediator? A mediator is a </a:t>
            </a:r>
            <a:r>
              <a:rPr lang="en-US" dirty="0"/>
              <a:t>neutral third person who helps two people in conflict to communicate.</a:t>
            </a:r>
          </a:p>
          <a:p>
            <a:pPr marL="0" indent="0">
              <a:buNone/>
            </a:pPr>
            <a:endParaRPr lang="en-US" dirty="0"/>
          </a:p>
        </p:txBody>
      </p:sp>
    </p:spTree>
    <p:extLst>
      <p:ext uri="{BB962C8B-B14F-4D97-AF65-F5344CB8AC3E}">
        <p14:creationId xmlns:p14="http://schemas.microsoft.com/office/powerpoint/2010/main" val="38162345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727448"/>
          </a:xfrm>
        </p:spPr>
        <p:txBody>
          <a:bodyPr/>
          <a:lstStyle/>
          <a:p>
            <a:r>
              <a:rPr lang="en-US" dirty="0"/>
              <a:t>The 1st task in resolving a conflict is to establish that true conflict exists.  People naturally express different viewpoints, or react differently to the same event, and these differences are best tolerated.  Also some people waste energy dwelling on a past wrongdoing. </a:t>
            </a:r>
          </a:p>
          <a:p>
            <a:pPr marL="0" indent="0">
              <a:buNone/>
            </a:pPr>
            <a:endParaRPr lang="en-US" dirty="0"/>
          </a:p>
        </p:txBody>
      </p:sp>
    </p:spTree>
    <p:extLst>
      <p:ext uri="{BB962C8B-B14F-4D97-AF65-F5344CB8AC3E}">
        <p14:creationId xmlns:p14="http://schemas.microsoft.com/office/powerpoint/2010/main" val="30161755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422648"/>
          </a:xfrm>
        </p:spPr>
        <p:txBody>
          <a:bodyPr/>
          <a:lstStyle/>
          <a:p>
            <a:r>
              <a:rPr lang="en-US" dirty="0"/>
              <a:t>True conflict, though, is another matter.  Left unsettled, conflict can ruin relationships, interfere with work or school performance, and even lead to violent acts of revenge, especially when people believe their honor is at stake.</a:t>
            </a:r>
          </a:p>
          <a:p>
            <a:endParaRPr lang="en-US" dirty="0"/>
          </a:p>
        </p:txBody>
      </p:sp>
    </p:spTree>
    <p:extLst>
      <p:ext uri="{BB962C8B-B14F-4D97-AF65-F5344CB8AC3E}">
        <p14:creationId xmlns:p14="http://schemas.microsoft.com/office/powerpoint/2010/main" val="18383737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727448"/>
          </a:xfrm>
        </p:spPr>
        <p:txBody>
          <a:bodyPr/>
          <a:lstStyle/>
          <a:p>
            <a:pPr marL="0" indent="0">
              <a:buNone/>
            </a:pPr>
            <a:r>
              <a:rPr lang="en-US" dirty="0" smtClean="0">
                <a:effectLst>
                  <a:outerShdw blurRad="38100" dist="38100" dir="2700000" algn="tl">
                    <a:srgbClr val="000000">
                      <a:alpha val="43137"/>
                    </a:srgbClr>
                  </a:outerShdw>
                </a:effectLst>
              </a:rPr>
              <a:t>STRATEGIES </a:t>
            </a:r>
            <a:r>
              <a:rPr lang="en-US" dirty="0">
                <a:effectLst>
                  <a:outerShdw blurRad="38100" dist="38100" dir="2700000" algn="tl">
                    <a:srgbClr val="000000">
                      <a:alpha val="43137"/>
                    </a:srgbClr>
                  </a:outerShdw>
                </a:effectLst>
              </a:rPr>
              <a:t>FOR RESOLVING </a:t>
            </a:r>
            <a:r>
              <a:rPr lang="en-US" dirty="0" smtClean="0">
                <a:effectLst>
                  <a:outerShdw blurRad="38100" dist="38100" dir="2700000" algn="tl">
                    <a:srgbClr val="000000">
                      <a:alpha val="43137"/>
                    </a:srgbClr>
                  </a:outerShdw>
                </a:effectLst>
              </a:rPr>
              <a:t>CONFLICTS</a:t>
            </a:r>
          </a:p>
          <a:p>
            <a:pPr marL="0" indent="0">
              <a:buNone/>
            </a:pPr>
            <a:endParaRPr lang="en-US" dirty="0" smtClean="0">
              <a:effectLst>
                <a:outerShdw blurRad="38100" dist="38100" dir="2700000" algn="tl">
                  <a:srgbClr val="000000">
                    <a:alpha val="43137"/>
                  </a:srgbClr>
                </a:outerShdw>
              </a:effectLst>
            </a:endParaRPr>
          </a:p>
          <a:p>
            <a:pPr>
              <a:lnSpc>
                <a:spcPct val="90000"/>
              </a:lnSpc>
            </a:pPr>
            <a:r>
              <a:rPr lang="en-US" dirty="0"/>
              <a:t>Conflicts that are well handled can end constructively.</a:t>
            </a:r>
          </a:p>
          <a:p>
            <a:pPr>
              <a:lnSpc>
                <a:spcPct val="90000"/>
              </a:lnSpc>
            </a:pPr>
            <a:r>
              <a:rPr lang="en-US" dirty="0"/>
              <a:t>People who face up to their disagreements with others are motivated to make things better.</a:t>
            </a:r>
          </a:p>
          <a:p>
            <a:pPr>
              <a:lnSpc>
                <a:spcPct val="90000"/>
              </a:lnSpc>
            </a:pPr>
            <a:r>
              <a:rPr lang="en-US" dirty="0"/>
              <a:t>With the right attitude, people can break down barriers and create more trust- essential for resolving conflict.</a:t>
            </a:r>
          </a:p>
          <a:p>
            <a:pPr marL="0" indent="0">
              <a:buNone/>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809555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Relating to Others</a:t>
            </a:r>
            <a:endParaRPr lang="en-US" dirty="0"/>
          </a:p>
        </p:txBody>
      </p:sp>
      <p:sp>
        <p:nvSpPr>
          <p:cNvPr id="3" name="Content Placeholder 2"/>
          <p:cNvSpPr>
            <a:spLocks noGrp="1"/>
          </p:cNvSpPr>
          <p:nvPr>
            <p:ph idx="1"/>
          </p:nvPr>
        </p:nvSpPr>
        <p:spPr>
          <a:xfrm>
            <a:off x="502920" y="530352"/>
            <a:ext cx="8183880" cy="4727448"/>
          </a:xfrm>
        </p:spPr>
        <p:txBody>
          <a:bodyPr>
            <a:normAutofit fontScale="92500" lnSpcReduction="10000"/>
          </a:bodyPr>
          <a:lstStyle/>
          <a:p>
            <a:pPr marL="0" indent="0" algn="ctr">
              <a:buNone/>
            </a:pPr>
            <a:r>
              <a:rPr lang="en-US" dirty="0">
                <a:effectLst>
                  <a:outerShdw blurRad="38100" dist="38100" dir="2700000" algn="tl">
                    <a:srgbClr val="000000">
                      <a:alpha val="43137"/>
                    </a:srgbClr>
                  </a:outerShdw>
                </a:effectLst>
              </a:rPr>
              <a:t>BOTH PARTIES SHOULD ADJUST THEIR ATTITUDES </a:t>
            </a:r>
            <a:r>
              <a:rPr lang="en-US" dirty="0" smtClean="0">
                <a:effectLst>
                  <a:outerShdw blurRad="38100" dist="38100" dir="2700000" algn="tl">
                    <a:srgbClr val="000000">
                      <a:alpha val="43137"/>
                    </a:srgbClr>
                  </a:outerShdw>
                </a:effectLst>
              </a:rPr>
              <a:t>TO </a:t>
            </a:r>
            <a:r>
              <a:rPr lang="en-US" dirty="0">
                <a:effectLst>
                  <a:outerShdw blurRad="38100" dist="38100" dir="2700000" algn="tl">
                    <a:srgbClr val="000000">
                      <a:alpha val="43137"/>
                    </a:srgbClr>
                  </a:outerShdw>
                </a:effectLst>
              </a:rPr>
              <a:t>THE FOLLOWING</a:t>
            </a:r>
            <a:r>
              <a:rPr lang="en-US" dirty="0" smtClean="0">
                <a:effectLst>
                  <a:outerShdw blurRad="38100" dist="38100" dir="2700000" algn="tl">
                    <a:srgbClr val="000000">
                      <a:alpha val="43137"/>
                    </a:srgbClr>
                  </a:outerShdw>
                </a:effectLst>
              </a:rPr>
              <a:t>:</a:t>
            </a:r>
          </a:p>
          <a:p>
            <a:pPr marL="0" indent="0" algn="ctr">
              <a:buNone/>
            </a:pPr>
            <a:endParaRPr lang="en-US" dirty="0" smtClean="0">
              <a:effectLst>
                <a:outerShdw blurRad="38100" dist="38100" dir="2700000" algn="tl">
                  <a:srgbClr val="000000">
                    <a:alpha val="43137"/>
                  </a:srgbClr>
                </a:outerShdw>
              </a:effectLst>
            </a:endParaRPr>
          </a:p>
          <a:p>
            <a:r>
              <a:rPr lang="en-US" dirty="0"/>
              <a:t>Desire Resolution: have a genuine desire to solve the problem.</a:t>
            </a:r>
          </a:p>
          <a:p>
            <a:endParaRPr lang="en-US" dirty="0"/>
          </a:p>
          <a:p>
            <a:r>
              <a:rPr lang="en-US" dirty="0"/>
              <a:t>Join In Teamwork: be willing to work together to find solution.</a:t>
            </a:r>
          </a:p>
          <a:p>
            <a:endParaRPr lang="en-US" dirty="0"/>
          </a:p>
          <a:p>
            <a:r>
              <a:rPr lang="en-US" dirty="0"/>
              <a:t>Strive for win-win: Know that if each person helps meet the other’s needs, everyone’s needs can be satisfied.</a:t>
            </a:r>
          </a:p>
          <a:p>
            <a:pPr marL="0" indent="0">
              <a:buNone/>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44248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p:txBody>
          <a:bodyPr/>
          <a:lstStyle/>
          <a:p>
            <a:r>
              <a:rPr lang="en-US" dirty="0"/>
              <a:t>One of the most important relationships in your life if the relationship you have with yourself. </a:t>
            </a:r>
            <a:endParaRPr lang="en-US" dirty="0" smtClean="0"/>
          </a:p>
          <a:p>
            <a:endParaRPr lang="en-US" dirty="0"/>
          </a:p>
          <a:p>
            <a:r>
              <a:rPr lang="en-US" dirty="0"/>
              <a:t>Your relationship with yourself must support you throughout your life</a:t>
            </a:r>
            <a:r>
              <a:rPr lang="en-US" dirty="0" smtClean="0"/>
              <a:t>.</a:t>
            </a:r>
          </a:p>
          <a:p>
            <a:endParaRPr lang="en-US" dirty="0"/>
          </a:p>
          <a:p>
            <a:r>
              <a:rPr lang="en-US" dirty="0"/>
              <a:t>It also helps support the relationships you have with others and society. </a:t>
            </a:r>
          </a:p>
          <a:p>
            <a:endParaRPr lang="en-US" dirty="0"/>
          </a:p>
        </p:txBody>
      </p:sp>
    </p:spTree>
    <p:extLst>
      <p:ext uri="{BB962C8B-B14F-4D97-AF65-F5344CB8AC3E}">
        <p14:creationId xmlns:p14="http://schemas.microsoft.com/office/powerpoint/2010/main" val="414397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2"/>
            <a:ext cx="8183880" cy="4651248"/>
          </a:xfrm>
        </p:spPr>
        <p:txBody>
          <a:bodyPr>
            <a:normAutofit fontScale="85000" lnSpcReduction="20000"/>
          </a:bodyPr>
          <a:lstStyle/>
          <a:p>
            <a:pPr marL="0" indent="0" algn="ctr">
              <a:buNone/>
            </a:pPr>
            <a:r>
              <a:rPr lang="en-US" sz="3600" b="1" u="sng" kern="0" dirty="0">
                <a:solidFill>
                  <a:schemeClr val="accent1"/>
                </a:solidFill>
                <a:ea typeface="+mj-ea"/>
                <a:cs typeface="+mj-cs"/>
              </a:rPr>
              <a:t>To develop a good relationship with </a:t>
            </a:r>
            <a:r>
              <a:rPr lang="en-US" sz="3600" b="1" u="sng" kern="0" dirty="0" smtClean="0">
                <a:solidFill>
                  <a:schemeClr val="accent1"/>
                </a:solidFill>
                <a:ea typeface="+mj-ea"/>
                <a:cs typeface="+mj-cs"/>
              </a:rPr>
              <a:t>yourself:</a:t>
            </a:r>
          </a:p>
          <a:p>
            <a:pPr marL="0" indent="0" algn="ctr">
              <a:buNone/>
            </a:pPr>
            <a:endParaRPr lang="en-US" sz="3600" b="1" u="sng" kern="0" dirty="0" smtClean="0">
              <a:solidFill>
                <a:schemeClr val="accent1"/>
              </a:solidFill>
              <a:ea typeface="+mj-ea"/>
              <a:cs typeface="+mj-cs"/>
            </a:endParaRPr>
          </a:p>
          <a:p>
            <a:r>
              <a:rPr lang="en-US" sz="3600" dirty="0" smtClean="0"/>
              <a:t>You </a:t>
            </a:r>
            <a:r>
              <a:rPr lang="en-US" sz="3600" dirty="0"/>
              <a:t>first need to think about yourself.</a:t>
            </a:r>
          </a:p>
          <a:p>
            <a:r>
              <a:rPr lang="en-US" sz="3600" dirty="0"/>
              <a:t>Get to know yourself as you are right now.</a:t>
            </a:r>
          </a:p>
          <a:p>
            <a:r>
              <a:rPr lang="en-US" sz="3600" dirty="0"/>
              <a:t>Develop a relationship with yourself that pleases you.</a:t>
            </a:r>
          </a:p>
          <a:p>
            <a:pPr>
              <a:buFontTx/>
              <a:buNone/>
            </a:pPr>
            <a:r>
              <a:rPr lang="en-US" sz="3600" dirty="0"/>
              <a:t>“This is the way I am, and I feel OK about it</a:t>
            </a:r>
            <a:r>
              <a:rPr lang="en-US" sz="3600" dirty="0" smtClean="0"/>
              <a:t>”.</a:t>
            </a:r>
            <a:endParaRPr lang="en-US" sz="3600" dirty="0"/>
          </a:p>
          <a:p>
            <a:r>
              <a:rPr lang="en-US" sz="3600" dirty="0"/>
              <a:t>Self Confidence is attractive.</a:t>
            </a:r>
          </a:p>
          <a:p>
            <a:pPr marL="0" indent="0" algn="ctr">
              <a:buNone/>
            </a:pPr>
            <a:endParaRPr lang="en-US" sz="3600" b="1" u="sng" kern="0" dirty="0" smtClean="0">
              <a:solidFill>
                <a:schemeClr val="accent1"/>
              </a:solidFill>
              <a:latin typeface="Batang" pitchFamily="18" charset="-127"/>
              <a:ea typeface="+mj-ea"/>
              <a:cs typeface="+mj-cs"/>
            </a:endParaRPr>
          </a:p>
          <a:p>
            <a:pPr marL="0" indent="0" algn="ctr">
              <a:buNone/>
            </a:pPr>
            <a:endParaRPr lang="en-US" sz="3600" dirty="0">
              <a:solidFill>
                <a:schemeClr val="accent1"/>
              </a:solidFill>
            </a:endParaRPr>
          </a:p>
        </p:txBody>
      </p:sp>
    </p:spTree>
    <p:extLst>
      <p:ext uri="{BB962C8B-B14F-4D97-AF65-F5344CB8AC3E}">
        <p14:creationId xmlns:p14="http://schemas.microsoft.com/office/powerpoint/2010/main" val="713786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 </a:t>
            </a:r>
            <a:endParaRPr lang="en-US" dirty="0"/>
          </a:p>
        </p:txBody>
      </p:sp>
      <p:sp>
        <p:nvSpPr>
          <p:cNvPr id="3" name="Content Placeholder 2"/>
          <p:cNvSpPr>
            <a:spLocks noGrp="1"/>
          </p:cNvSpPr>
          <p:nvPr>
            <p:ph idx="1"/>
          </p:nvPr>
        </p:nvSpPr>
        <p:spPr>
          <a:xfrm>
            <a:off x="502920" y="530352"/>
            <a:ext cx="8183880" cy="4651248"/>
          </a:xfrm>
        </p:spPr>
        <p:txBody>
          <a:bodyPr>
            <a:normAutofit/>
          </a:bodyPr>
          <a:lstStyle/>
          <a:p>
            <a:pPr lvl="0" fontAlgn="base">
              <a:spcBef>
                <a:spcPct val="20000"/>
              </a:spcBef>
              <a:spcAft>
                <a:spcPct val="0"/>
              </a:spcAft>
              <a:buFont typeface="Arial" pitchFamily="34" charset="0"/>
              <a:buChar char="•"/>
            </a:pPr>
            <a:r>
              <a:rPr lang="en-US" sz="3200" kern="0" dirty="0">
                <a:solidFill>
                  <a:schemeClr val="tx2"/>
                </a:solidFill>
                <a:latin typeface="Arial"/>
              </a:rPr>
              <a:t>Being self confident is not the same as being conceited.</a:t>
            </a:r>
          </a:p>
          <a:p>
            <a:pPr lvl="0" fontAlgn="base">
              <a:spcBef>
                <a:spcPct val="20000"/>
              </a:spcBef>
              <a:spcAft>
                <a:spcPct val="0"/>
              </a:spcAft>
              <a:buFont typeface="Arial" pitchFamily="34" charset="0"/>
              <a:buChar char="•"/>
            </a:pPr>
            <a:r>
              <a:rPr lang="en-US" sz="3200" kern="0" dirty="0">
                <a:solidFill>
                  <a:schemeClr val="tx2"/>
                </a:solidFill>
                <a:latin typeface="Arial"/>
              </a:rPr>
              <a:t>Conceited- A person who has falsely high opinions of him or herself.</a:t>
            </a:r>
          </a:p>
          <a:p>
            <a:pPr lvl="0" fontAlgn="base">
              <a:spcBef>
                <a:spcPct val="20000"/>
              </a:spcBef>
              <a:spcAft>
                <a:spcPct val="0"/>
              </a:spcAft>
              <a:buFont typeface="Arial" pitchFamily="34" charset="0"/>
              <a:buChar char="•"/>
            </a:pPr>
            <a:r>
              <a:rPr lang="en-US" sz="3200" kern="0" dirty="0">
                <a:solidFill>
                  <a:schemeClr val="tx2"/>
                </a:solidFill>
                <a:latin typeface="Arial"/>
              </a:rPr>
              <a:t>Self-confidence starts with self-knowledge.</a:t>
            </a:r>
          </a:p>
          <a:p>
            <a:pPr lvl="0" fontAlgn="base">
              <a:spcBef>
                <a:spcPct val="20000"/>
              </a:spcBef>
              <a:spcAft>
                <a:spcPct val="0"/>
              </a:spcAft>
              <a:buFont typeface="Arial" pitchFamily="34" charset="0"/>
              <a:buChar char="•"/>
            </a:pPr>
            <a:r>
              <a:rPr lang="en-US" sz="3200" kern="0" dirty="0">
                <a:solidFill>
                  <a:schemeClr val="tx2"/>
                </a:solidFill>
                <a:latin typeface="Arial"/>
              </a:rPr>
              <a:t>Self-confidence begins when you ask yourself “Who am I?”  </a:t>
            </a:r>
          </a:p>
          <a:p>
            <a:endParaRPr lang="en-US" dirty="0"/>
          </a:p>
        </p:txBody>
      </p:sp>
    </p:spTree>
    <p:extLst>
      <p:ext uri="{BB962C8B-B14F-4D97-AF65-F5344CB8AC3E}">
        <p14:creationId xmlns:p14="http://schemas.microsoft.com/office/powerpoint/2010/main" val="62601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 </a:t>
            </a:r>
            <a:endParaRPr lang="en-US" dirty="0"/>
          </a:p>
        </p:txBody>
      </p:sp>
      <p:sp>
        <p:nvSpPr>
          <p:cNvPr id="3" name="Content Placeholder 2"/>
          <p:cNvSpPr>
            <a:spLocks noGrp="1"/>
          </p:cNvSpPr>
          <p:nvPr>
            <p:ph idx="1"/>
          </p:nvPr>
        </p:nvSpPr>
        <p:spPr>
          <a:xfrm>
            <a:off x="502920" y="530352"/>
            <a:ext cx="8183880" cy="4879848"/>
          </a:xfrm>
        </p:spPr>
        <p:txBody>
          <a:bodyPr/>
          <a:lstStyle/>
          <a:p>
            <a:r>
              <a:rPr lang="en-US" b="1" dirty="0" smtClean="0"/>
              <a:t>Writing Assignment:</a:t>
            </a:r>
          </a:p>
          <a:p>
            <a:pPr lvl="1"/>
            <a:r>
              <a:rPr lang="en-US" dirty="0" smtClean="0"/>
              <a:t>Take out blank piece of paper and write a 1 page essay titled </a:t>
            </a:r>
            <a:r>
              <a:rPr lang="en-US" i="1" dirty="0" smtClean="0"/>
              <a:t>Who Am I? </a:t>
            </a:r>
            <a:r>
              <a:rPr lang="en-US" dirty="0" smtClean="0"/>
              <a:t>Describe who you are as a person,  not simply the things you do i.e. play football, baseball, etc. Talk about your values: where they came from, what is important to you, and how others would describe you. </a:t>
            </a:r>
            <a:r>
              <a:rPr lang="en-US" b="1" dirty="0" smtClean="0"/>
              <a:t>Please Be Honest!!!</a:t>
            </a:r>
          </a:p>
          <a:p>
            <a:pPr lvl="1"/>
            <a:endParaRPr lang="en-US" dirty="0"/>
          </a:p>
          <a:p>
            <a:pPr lvl="1"/>
            <a:r>
              <a:rPr lang="en-US" i="1" dirty="0" smtClean="0"/>
              <a:t>Essay is worth 10 participation </a:t>
            </a:r>
            <a:r>
              <a:rPr lang="en-US" i="1" dirty="0" err="1" smtClean="0"/>
              <a:t>pts</a:t>
            </a:r>
            <a:r>
              <a:rPr lang="en-US" i="1" dirty="0" smtClean="0"/>
              <a:t> </a:t>
            </a:r>
            <a:endParaRPr lang="en-US" i="1" dirty="0"/>
          </a:p>
        </p:txBody>
      </p:sp>
    </p:spTree>
    <p:extLst>
      <p:ext uri="{BB962C8B-B14F-4D97-AF65-F5344CB8AC3E}">
        <p14:creationId xmlns:p14="http://schemas.microsoft.com/office/powerpoint/2010/main" val="4256570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a:t>
            </a:r>
            <a:endParaRPr lang="en-US" dirty="0"/>
          </a:p>
        </p:txBody>
      </p:sp>
      <p:sp>
        <p:nvSpPr>
          <p:cNvPr id="3" name="Content Placeholder 2"/>
          <p:cNvSpPr>
            <a:spLocks noGrp="1"/>
          </p:cNvSpPr>
          <p:nvPr>
            <p:ph idx="1"/>
          </p:nvPr>
        </p:nvSpPr>
        <p:spPr>
          <a:xfrm>
            <a:off x="502920" y="530352"/>
            <a:ext cx="8183880" cy="4575048"/>
          </a:xfrm>
        </p:spPr>
        <p:txBody>
          <a:bodyPr>
            <a:normAutofit lnSpcReduction="10000"/>
          </a:bodyPr>
          <a:lstStyle/>
          <a:p>
            <a:pPr marL="0" indent="0">
              <a:buNone/>
            </a:pPr>
            <a:r>
              <a:rPr lang="en-US" b="1" dirty="0" smtClean="0">
                <a:effectLst>
                  <a:outerShdw blurRad="38100" dist="38100" dir="2700000" algn="tl">
                    <a:srgbClr val="000000">
                      <a:alpha val="43137"/>
                    </a:srgbClr>
                  </a:outerShdw>
                </a:effectLst>
              </a:rPr>
              <a:t>Thoughts</a:t>
            </a:r>
          </a:p>
          <a:p>
            <a:pPr>
              <a:lnSpc>
                <a:spcPct val="90000"/>
              </a:lnSpc>
            </a:pPr>
            <a:r>
              <a:rPr lang="en-US" i="1" dirty="0" smtClean="0"/>
              <a:t>Thoughts-</a:t>
            </a:r>
            <a:r>
              <a:rPr lang="en-US" dirty="0" smtClean="0"/>
              <a:t> those </a:t>
            </a:r>
            <a:r>
              <a:rPr lang="en-US" dirty="0"/>
              <a:t>mental processes of which a person is always conscious</a:t>
            </a:r>
            <a:r>
              <a:rPr lang="en-US" dirty="0" smtClean="0"/>
              <a:t>.</a:t>
            </a:r>
          </a:p>
          <a:p>
            <a:pPr>
              <a:lnSpc>
                <a:spcPct val="90000"/>
              </a:lnSpc>
            </a:pPr>
            <a:endParaRPr lang="en-US" dirty="0"/>
          </a:p>
          <a:p>
            <a:pPr>
              <a:lnSpc>
                <a:spcPct val="90000"/>
              </a:lnSpc>
            </a:pPr>
            <a:r>
              <a:rPr lang="en-US" dirty="0"/>
              <a:t>Take place in the outermost layer of your brain- </a:t>
            </a:r>
            <a:r>
              <a:rPr lang="en-US" i="1" dirty="0"/>
              <a:t>CORTEX</a:t>
            </a:r>
            <a:r>
              <a:rPr lang="en-US" i="1" dirty="0" smtClean="0"/>
              <a:t>.</a:t>
            </a:r>
          </a:p>
          <a:p>
            <a:pPr>
              <a:lnSpc>
                <a:spcPct val="90000"/>
              </a:lnSpc>
            </a:pPr>
            <a:endParaRPr lang="en-US" i="1" dirty="0"/>
          </a:p>
          <a:p>
            <a:pPr>
              <a:lnSpc>
                <a:spcPct val="90000"/>
              </a:lnSpc>
            </a:pPr>
            <a:r>
              <a:rPr lang="en-US" dirty="0"/>
              <a:t>Helps you gather information about yourself and the world around you, and to make sense of it</a:t>
            </a:r>
            <a:r>
              <a:rPr lang="en-US" dirty="0" smtClean="0"/>
              <a:t>.</a:t>
            </a:r>
          </a:p>
          <a:p>
            <a:pPr>
              <a:lnSpc>
                <a:spcPct val="90000"/>
              </a:lnSpc>
            </a:pPr>
            <a:endParaRPr lang="en-US" dirty="0"/>
          </a:p>
          <a:p>
            <a:pPr>
              <a:lnSpc>
                <a:spcPct val="90000"/>
              </a:lnSpc>
            </a:pPr>
            <a:r>
              <a:rPr lang="en-US" dirty="0"/>
              <a:t>Your thoughts shape your actions.</a:t>
            </a:r>
          </a:p>
          <a:p>
            <a:pPr marL="0" indent="0">
              <a:buNone/>
            </a:pP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23547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Self-Knowledge </a:t>
            </a:r>
            <a:endParaRPr lang="en-US" dirty="0"/>
          </a:p>
        </p:txBody>
      </p:sp>
      <p:sp>
        <p:nvSpPr>
          <p:cNvPr id="3" name="Content Placeholder 2"/>
          <p:cNvSpPr>
            <a:spLocks noGrp="1"/>
          </p:cNvSpPr>
          <p:nvPr>
            <p:ph idx="1"/>
          </p:nvPr>
        </p:nvSpPr>
        <p:spPr>
          <a:xfrm>
            <a:off x="502920" y="530352"/>
            <a:ext cx="8183880" cy="4803648"/>
          </a:xfrm>
        </p:spPr>
        <p:txBody>
          <a:bodyPr>
            <a:normAutofit fontScale="92500"/>
          </a:bodyPr>
          <a:lstStyle/>
          <a:p>
            <a:pPr marL="0" indent="0">
              <a:buNone/>
            </a:pPr>
            <a:r>
              <a:rPr lang="en-US" b="1" i="1" u="sng" dirty="0"/>
              <a:t>THINKING </a:t>
            </a:r>
            <a:r>
              <a:rPr lang="en-US" b="1" i="1" u="sng" dirty="0" smtClean="0"/>
              <a:t>POSITIVELY</a:t>
            </a:r>
          </a:p>
          <a:p>
            <a:pPr marL="0" indent="0">
              <a:buNone/>
            </a:pPr>
            <a:endParaRPr lang="en-US" b="1" i="1" u="sng" dirty="0" smtClean="0"/>
          </a:p>
          <a:p>
            <a:pPr>
              <a:buFont typeface="Wingdings" pitchFamily="2" charset="2"/>
              <a:buChar char="§"/>
            </a:pPr>
            <a:r>
              <a:rPr lang="en-US" dirty="0"/>
              <a:t>If you think constructive, positive thoughts, you will act in constructive, positive ways</a:t>
            </a:r>
            <a:r>
              <a:rPr lang="en-US" dirty="0" smtClean="0"/>
              <a:t>.</a:t>
            </a:r>
          </a:p>
          <a:p>
            <a:pPr>
              <a:buFont typeface="Wingdings" pitchFamily="2" charset="2"/>
              <a:buChar char="§"/>
            </a:pPr>
            <a:endParaRPr lang="en-US" dirty="0"/>
          </a:p>
          <a:p>
            <a:pPr>
              <a:buFont typeface="Wingdings" pitchFamily="2" charset="2"/>
              <a:buChar char="§"/>
            </a:pPr>
            <a:r>
              <a:rPr lang="en-US" dirty="0" smtClean="0"/>
              <a:t>Recognize </a:t>
            </a:r>
            <a:r>
              <a:rPr lang="en-US" dirty="0"/>
              <a:t>your own negative thoughts.</a:t>
            </a:r>
          </a:p>
          <a:p>
            <a:pPr>
              <a:buFont typeface="Wingdings" pitchFamily="2" charset="2"/>
              <a:buChar char="§"/>
            </a:pPr>
            <a:endParaRPr lang="en-US" dirty="0"/>
          </a:p>
          <a:p>
            <a:pPr>
              <a:buFont typeface="Wingdings" pitchFamily="2" charset="2"/>
              <a:buChar char="§"/>
            </a:pPr>
            <a:r>
              <a:rPr lang="en-US" dirty="0" smtClean="0"/>
              <a:t>Stop </a:t>
            </a:r>
            <a:r>
              <a:rPr lang="en-US" dirty="0"/>
              <a:t>the negative thoughts.</a:t>
            </a:r>
          </a:p>
          <a:p>
            <a:pPr>
              <a:buFont typeface="Wingdings" pitchFamily="2" charset="2"/>
              <a:buChar char="§"/>
            </a:pPr>
            <a:endParaRPr lang="en-US" dirty="0"/>
          </a:p>
          <a:p>
            <a:pPr>
              <a:buFont typeface="Wingdings" pitchFamily="2" charset="2"/>
              <a:buChar char="§"/>
            </a:pPr>
            <a:r>
              <a:rPr lang="en-US" dirty="0" smtClean="0"/>
              <a:t>Replace </a:t>
            </a:r>
            <a:r>
              <a:rPr lang="en-US" dirty="0"/>
              <a:t>negative thoughts with positive thoughts. </a:t>
            </a:r>
          </a:p>
          <a:p>
            <a:pPr marL="0" indent="0">
              <a:buNone/>
            </a:pPr>
            <a:endParaRPr lang="en-US" dirty="0"/>
          </a:p>
        </p:txBody>
      </p:sp>
    </p:spTree>
    <p:extLst>
      <p:ext uri="{BB962C8B-B14F-4D97-AF65-F5344CB8AC3E}">
        <p14:creationId xmlns:p14="http://schemas.microsoft.com/office/powerpoint/2010/main" val="8096985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1949</TotalTime>
  <Words>1701</Words>
  <Application>Microsoft Office PowerPoint</Application>
  <PresentationFormat>On-screen Show (4:3)</PresentationFormat>
  <Paragraphs>211</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Aspect</vt:lpstr>
      <vt:lpstr>Emotional Health </vt:lpstr>
      <vt:lpstr>Section 1 Self-Knowledge</vt:lpstr>
      <vt:lpstr>Section 1 Self-Knowledge</vt:lpstr>
      <vt:lpstr>Section 1 Self-Knowledge</vt:lpstr>
      <vt:lpstr>Section 1 Self-Knowledge</vt:lpstr>
      <vt:lpstr>Section 1 Self-Knowledge </vt:lpstr>
      <vt:lpstr>Section 1 Self-Knowledge </vt:lpstr>
      <vt:lpstr>Section 1 Self-Knowledge</vt:lpstr>
      <vt:lpstr>Section 1 Self-Knowledge </vt:lpstr>
      <vt:lpstr>Section 1 Self-Knowledge</vt:lpstr>
      <vt:lpstr>Section 1 Self-Knowledge</vt:lpstr>
      <vt:lpstr>Section 1 Self-Knowledge</vt:lpstr>
      <vt:lpstr>Section 1 Self-Knowledge</vt:lpstr>
      <vt:lpstr>Section 1 Self-Knowledge</vt:lpstr>
      <vt:lpstr>Section 1 Self-Knowledge</vt:lpstr>
      <vt:lpstr>Section 1</vt:lpstr>
      <vt:lpstr>Section 1 Self-Knowledge</vt:lpstr>
      <vt:lpstr>Section 1 Self-Knowledge</vt:lpstr>
      <vt:lpstr>Section 1 Self-Knowledge</vt:lpstr>
      <vt:lpstr>Section 1 Self-Knowledge</vt:lpstr>
      <vt:lpstr>Section 2 </vt:lpstr>
      <vt:lpstr>Section 2 Relating to Others</vt:lpstr>
      <vt:lpstr>Section 2 Relating to Others</vt:lpstr>
      <vt:lpstr>Section 2 Relating to Others</vt:lpstr>
      <vt:lpstr>Section 2 Relating to Others</vt:lpstr>
      <vt:lpstr>Section 2 Relating to Others</vt:lpstr>
      <vt:lpstr>Section 2 Relating to Others</vt:lpstr>
      <vt:lpstr>Section 2 Relating to Others</vt:lpstr>
      <vt:lpstr>Section 2 Relating to Others</vt:lpstr>
      <vt:lpstr>Section 2 Relating to Others</vt:lpstr>
      <vt:lpstr>Section 2 Relating to Others</vt:lpstr>
      <vt:lpstr>Section 2 Relating to Others</vt:lpstr>
      <vt:lpstr>Section 2 Relating to Others</vt:lpstr>
      <vt:lpstr>Section 2 Relating to Others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Health</dc:title>
  <dc:creator>Administrator</dc:creator>
  <cp:lastModifiedBy>Administrator</cp:lastModifiedBy>
  <cp:revision>24</cp:revision>
  <dcterms:created xsi:type="dcterms:W3CDTF">2012-09-06T11:15:44Z</dcterms:created>
  <dcterms:modified xsi:type="dcterms:W3CDTF">2013-02-21T18:10:04Z</dcterms:modified>
</cp:coreProperties>
</file>