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07946"/>
            <a:ext cx="9448800" cy="1825096"/>
          </a:xfrm>
        </p:spPr>
        <p:txBody>
          <a:bodyPr/>
          <a:lstStyle/>
          <a:p>
            <a:pPr algn="ctr"/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9925"/>
            <a:ext cx="9448800" cy="685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Mental and Emotional Problems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693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056" y="901520"/>
            <a:ext cx="9406944" cy="614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Mental and emotional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66682"/>
            <a:ext cx="10820400" cy="472654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Everyone experiences difficult emotions from time to time, but when emotional problems interfere with daily life, that could be a sign of mental illness.  </a:t>
            </a:r>
          </a:p>
          <a:p>
            <a:endParaRPr lang="en-US" sz="3600" dirty="0" smtClean="0"/>
          </a:p>
          <a:p>
            <a:r>
              <a:rPr lang="en-US" sz="3600" b="1" i="1" u="sng" dirty="0" smtClean="0"/>
              <a:t>Mental illness </a:t>
            </a:r>
            <a:r>
              <a:rPr lang="en-US" sz="3600" dirty="0" smtClean="0"/>
              <a:t>can interfere with work, personal relationships, and even basic daily tasks like bathing.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998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56" y="481038"/>
            <a:ext cx="11377411" cy="690940"/>
          </a:xfrm>
        </p:spPr>
        <p:txBody>
          <a:bodyPr/>
          <a:lstStyle/>
          <a:p>
            <a:r>
              <a:rPr lang="en-US" dirty="0" smtClean="0"/>
              <a:t>Warning signs of mental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8496"/>
            <a:ext cx="10820400" cy="5009881"/>
          </a:xfrm>
        </p:spPr>
        <p:txBody>
          <a:bodyPr numCol="2">
            <a:noAutofit/>
          </a:bodyPr>
          <a:lstStyle/>
          <a:p>
            <a:pPr lvl="1"/>
            <a:r>
              <a:rPr lang="en-US" sz="3200" dirty="0" smtClean="0"/>
              <a:t>Personality </a:t>
            </a:r>
            <a:r>
              <a:rPr lang="en-US" sz="3200" dirty="0"/>
              <a:t>Change</a:t>
            </a:r>
          </a:p>
          <a:p>
            <a:pPr lvl="1"/>
            <a:r>
              <a:rPr lang="en-US" sz="3200" dirty="0"/>
              <a:t>Inability to cope with problems</a:t>
            </a:r>
          </a:p>
          <a:p>
            <a:pPr lvl="1"/>
            <a:r>
              <a:rPr lang="en-US" sz="3200" dirty="0"/>
              <a:t>Difficulty performing daily tasks</a:t>
            </a:r>
          </a:p>
          <a:p>
            <a:pPr lvl="1"/>
            <a:r>
              <a:rPr lang="en-US" sz="3200" dirty="0"/>
              <a:t>Unrealistic Ideas</a:t>
            </a:r>
          </a:p>
          <a:p>
            <a:pPr lvl="1"/>
            <a:r>
              <a:rPr lang="en-US" sz="3200" dirty="0"/>
              <a:t>Excessive Anxiety </a:t>
            </a:r>
          </a:p>
          <a:p>
            <a:pPr lvl="1"/>
            <a:r>
              <a:rPr lang="en-US" sz="3200" dirty="0"/>
              <a:t>Prolonged </a:t>
            </a:r>
            <a:r>
              <a:rPr lang="en-US" sz="3200" dirty="0" smtClean="0"/>
              <a:t>Depression or indifference to the world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Change in eating and </a:t>
            </a:r>
            <a:r>
              <a:rPr lang="en-US" sz="3200" dirty="0" smtClean="0"/>
              <a:t>sleeping</a:t>
            </a:r>
          </a:p>
          <a:p>
            <a:pPr lvl="1"/>
            <a:r>
              <a:rPr lang="en-US" sz="3200" dirty="0" smtClean="0"/>
              <a:t>Extreme highs and lows in mood </a:t>
            </a:r>
          </a:p>
          <a:p>
            <a:pPr lvl="1"/>
            <a:r>
              <a:rPr lang="en-US" sz="3200" dirty="0" smtClean="0"/>
              <a:t>Excessive anger, hostility, or violent behavior</a:t>
            </a:r>
          </a:p>
          <a:p>
            <a:pPr lvl="1"/>
            <a:r>
              <a:rPr lang="en-US" sz="3200" dirty="0" smtClean="0"/>
              <a:t>Thoughts of suicide or homicide (needs immediate help!)</a:t>
            </a:r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55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836" y="197702"/>
            <a:ext cx="9664521" cy="652303"/>
          </a:xfrm>
        </p:spPr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678" y="1275008"/>
            <a:ext cx="10820400" cy="6085268"/>
          </a:xfrm>
        </p:spPr>
        <p:txBody>
          <a:bodyPr>
            <a:noAutofit/>
          </a:bodyPr>
          <a:lstStyle/>
          <a:p>
            <a:r>
              <a:rPr lang="en-US" dirty="0" smtClean="0"/>
              <a:t>Anxiety disorders can be severe and disabling </a:t>
            </a:r>
          </a:p>
          <a:p>
            <a:endParaRPr lang="en-US" dirty="0" smtClean="0"/>
          </a:p>
          <a:p>
            <a:r>
              <a:rPr lang="en-US" dirty="0" smtClean="0"/>
              <a:t>Phobias- an extreme, irrational fear of an object or situation</a:t>
            </a:r>
          </a:p>
          <a:p>
            <a:endParaRPr lang="en-US" dirty="0" smtClean="0"/>
          </a:p>
          <a:p>
            <a:r>
              <a:rPr lang="en-US" dirty="0" smtClean="0"/>
              <a:t>Social Anxiety- extreme fear in the presence of other people</a:t>
            </a:r>
          </a:p>
          <a:p>
            <a:endParaRPr lang="en-US" dirty="0" smtClean="0"/>
          </a:p>
          <a:p>
            <a:r>
              <a:rPr lang="en-US" dirty="0" smtClean="0"/>
              <a:t>Obsessive-Compulsive Disorder- an uncontrollable fixation on specific thoughts and behaviors</a:t>
            </a:r>
          </a:p>
          <a:p>
            <a:endParaRPr lang="en-US" dirty="0" smtClean="0"/>
          </a:p>
          <a:p>
            <a:r>
              <a:rPr lang="en-US" dirty="0" smtClean="0"/>
              <a:t>Post-Traumatic Stress Disorder- serious stress reaction in response to a terrifying event</a:t>
            </a:r>
          </a:p>
          <a:p>
            <a:endParaRPr lang="en-US" dirty="0" smtClean="0"/>
          </a:p>
          <a:p>
            <a:r>
              <a:rPr lang="en-US" dirty="0" smtClean="0"/>
              <a:t>Panic Disorder- sudden, unexplained attacks of terror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13612"/>
            <a:ext cx="8610600" cy="690940"/>
          </a:xfrm>
        </p:spPr>
        <p:txBody>
          <a:bodyPr/>
          <a:lstStyle/>
          <a:p>
            <a:r>
              <a:rPr lang="en-US" dirty="0" smtClean="0"/>
              <a:t>Mood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5162"/>
            <a:ext cx="10820400" cy="5492838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Mood disorders involve extremes of emotion </a:t>
            </a:r>
          </a:p>
          <a:p>
            <a:endParaRPr lang="en-US" sz="2600" dirty="0" smtClean="0"/>
          </a:p>
          <a:p>
            <a:r>
              <a:rPr lang="en-US" sz="2600" dirty="0" smtClean="0"/>
              <a:t>Depression </a:t>
            </a:r>
          </a:p>
          <a:p>
            <a:pPr lvl="1"/>
            <a:r>
              <a:rPr lang="en-US" sz="2600" dirty="0" smtClean="0"/>
              <a:t>Persistent feeling of apathy, hopelessness, or despair.</a:t>
            </a:r>
          </a:p>
          <a:p>
            <a:pPr lvl="1"/>
            <a:r>
              <a:rPr lang="en-US" sz="2600" dirty="0" smtClean="0"/>
              <a:t>One of the most common mental disorders (one out of every ten people)</a:t>
            </a:r>
          </a:p>
          <a:p>
            <a:pPr lvl="1"/>
            <a:r>
              <a:rPr lang="en-US" sz="2600" dirty="0" smtClean="0"/>
              <a:t>People who experience symptoms of depression for longer than two weeks should seek professional help 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r>
              <a:rPr lang="en-US" sz="2600" dirty="0" smtClean="0"/>
              <a:t>Bipolar Disorder</a:t>
            </a:r>
          </a:p>
          <a:p>
            <a:pPr lvl="1"/>
            <a:r>
              <a:rPr lang="en-US" sz="2600" dirty="0" smtClean="0"/>
              <a:t>Extreme highs and lows of emotions </a:t>
            </a:r>
          </a:p>
          <a:p>
            <a:pPr lvl="1"/>
            <a:r>
              <a:rPr lang="en-US" sz="2600" dirty="0" smtClean="0"/>
              <a:t>People with this disorder bounce back and forth from depression</a:t>
            </a:r>
          </a:p>
          <a:p>
            <a:pPr lvl="1"/>
            <a:r>
              <a:rPr lang="en-US" sz="2600" dirty="0" smtClean="0"/>
              <a:t>Their mood swings can go from extreme happiness to extreme irritability or aggression </a:t>
            </a:r>
          </a:p>
          <a:p>
            <a:pPr lvl="1"/>
            <a:r>
              <a:rPr lang="en-US" sz="2600" dirty="0" smtClean="0"/>
              <a:t>They also have difficulty concentrating and display poor judgment and reckless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8006"/>
            <a:ext cx="8610600" cy="47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6372"/>
            <a:ext cx="10820400" cy="5447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Schizophrenia</a:t>
            </a:r>
          </a:p>
          <a:p>
            <a:pPr lvl="1"/>
            <a:r>
              <a:rPr lang="en-US" sz="2800" dirty="0" smtClean="0"/>
              <a:t>Severe mental disorder that causes people to lose touch with reality 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Addiction</a:t>
            </a:r>
          </a:p>
          <a:p>
            <a:pPr lvl="1"/>
            <a:r>
              <a:rPr lang="en-US" sz="2800" dirty="0" smtClean="0"/>
              <a:t>Physical or psychological dependence on a particular  substance, habit, or behavior 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Eating Disorders</a:t>
            </a:r>
          </a:p>
          <a:p>
            <a:pPr lvl="1"/>
            <a:r>
              <a:rPr lang="en-US" sz="2800" dirty="0" smtClean="0"/>
              <a:t>Anorexia Nervosa</a:t>
            </a:r>
          </a:p>
          <a:p>
            <a:pPr lvl="1"/>
            <a:r>
              <a:rPr lang="en-US" sz="2800" dirty="0" smtClean="0"/>
              <a:t>Bulimia Nervosa </a:t>
            </a:r>
          </a:p>
          <a:p>
            <a:pPr lvl="1"/>
            <a:r>
              <a:rPr lang="en-US" sz="2800" dirty="0" smtClean="0"/>
              <a:t>Binge Eating Disorder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78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0734"/>
            <a:ext cx="8610600" cy="716697"/>
          </a:xfrm>
        </p:spPr>
        <p:txBody>
          <a:bodyPr/>
          <a:lstStyle/>
          <a:p>
            <a:r>
              <a:rPr lang="en-US" dirty="0" smtClean="0"/>
              <a:t>Emotional healing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7583"/>
            <a:ext cx="10820400" cy="5602309"/>
          </a:xfrm>
        </p:spPr>
        <p:txBody>
          <a:bodyPr/>
          <a:lstStyle/>
          <a:p>
            <a:r>
              <a:rPr lang="en-US" sz="2800" b="1" i="1" u="sng" dirty="0" smtClean="0"/>
              <a:t>Therapy</a:t>
            </a:r>
            <a:r>
              <a:rPr lang="en-US" sz="2800" dirty="0" smtClean="0"/>
              <a:t> is any activity or treatment that helps a person cope with a mental or emotional problem.</a:t>
            </a:r>
          </a:p>
          <a:p>
            <a:r>
              <a:rPr lang="en-US" sz="2800" dirty="0" smtClean="0"/>
              <a:t>Many teens seek therapy to help them through troubled periods in their lives. </a:t>
            </a:r>
          </a:p>
          <a:p>
            <a:r>
              <a:rPr lang="en-US" sz="2800" dirty="0" smtClean="0"/>
              <a:t>Some examples include:</a:t>
            </a:r>
          </a:p>
          <a:p>
            <a:pPr lvl="1"/>
            <a:r>
              <a:rPr lang="en-US" sz="2800" dirty="0" smtClean="0"/>
              <a:t>Depression, anxiety, or stress</a:t>
            </a:r>
          </a:p>
          <a:p>
            <a:pPr lvl="1"/>
            <a:r>
              <a:rPr lang="en-US" sz="2800" dirty="0" smtClean="0"/>
              <a:t>Eating disorders</a:t>
            </a:r>
          </a:p>
          <a:p>
            <a:pPr lvl="1"/>
            <a:r>
              <a:rPr lang="en-US" sz="2800" dirty="0" smtClean="0"/>
              <a:t>Learning or attention problems that affect school </a:t>
            </a:r>
          </a:p>
          <a:p>
            <a:pPr lvl="1"/>
            <a:r>
              <a:rPr lang="en-US" sz="2800" dirty="0" smtClean="0"/>
              <a:t>Painful events (serious illness, death, divorce, etc.)</a:t>
            </a:r>
          </a:p>
          <a:p>
            <a:pPr lvl="1"/>
            <a:r>
              <a:rPr lang="en-US" sz="2800" dirty="0" smtClean="0"/>
              <a:t>Substance abuse </a:t>
            </a:r>
          </a:p>
          <a:p>
            <a:pPr lvl="1"/>
            <a:r>
              <a:rPr lang="en-US" sz="2800" dirty="0" smtClean="0"/>
              <a:t>Everyday problems like managing anger or coping with peer pressure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26491"/>
            <a:ext cx="8610600" cy="4977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31065"/>
            <a:ext cx="10820400" cy="6117465"/>
          </a:xfrm>
        </p:spPr>
        <p:txBody>
          <a:bodyPr>
            <a:noAutofit/>
          </a:bodyPr>
          <a:lstStyle/>
          <a:p>
            <a:r>
              <a:rPr lang="en-US" sz="2400" b="1" i="1" u="sng" dirty="0" smtClean="0"/>
              <a:t>Psychotherapy</a:t>
            </a:r>
          </a:p>
          <a:p>
            <a:pPr lvl="1"/>
            <a:r>
              <a:rPr lang="en-US" sz="2400" dirty="0" smtClean="0"/>
              <a:t>Therapy in which the patient discusses problems with a trained therapist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b="1" i="1" u="sng" dirty="0" smtClean="0"/>
              <a:t>Family Therapy</a:t>
            </a:r>
          </a:p>
          <a:p>
            <a:pPr lvl="1"/>
            <a:r>
              <a:rPr lang="en-US" sz="2400" dirty="0" smtClean="0"/>
              <a:t>Members of a family meeting with a therapist to discuss problems that affect them as a group </a:t>
            </a:r>
          </a:p>
          <a:p>
            <a:pPr lvl="1"/>
            <a:endParaRPr lang="en-US" sz="2400" dirty="0"/>
          </a:p>
          <a:p>
            <a:r>
              <a:rPr lang="en-US" sz="2400" b="1" i="1" u="sng" dirty="0" smtClean="0"/>
              <a:t>Group Therapy </a:t>
            </a:r>
          </a:p>
          <a:p>
            <a:pPr lvl="1"/>
            <a:r>
              <a:rPr lang="en-US" sz="2400" dirty="0" smtClean="0"/>
              <a:t>Several people with similar problems receive support from each other and from a counselor </a:t>
            </a:r>
          </a:p>
          <a:p>
            <a:pPr lvl="1"/>
            <a:endParaRPr lang="en-US" sz="2400" b="1" i="1" u="sng" dirty="0"/>
          </a:p>
          <a:p>
            <a:r>
              <a:rPr lang="en-US" sz="2400" b="1" i="1" u="sng" dirty="0" smtClean="0"/>
              <a:t>Behavior Therapy </a:t>
            </a:r>
          </a:p>
          <a:p>
            <a:pPr lvl="1"/>
            <a:r>
              <a:rPr lang="en-US" sz="2400" dirty="0" smtClean="0"/>
              <a:t>A therapist helps a person break an unhealthy pattern of behavior through a system of rewards and desensitization (overcoming fears)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61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0734"/>
            <a:ext cx="8610600" cy="5106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Seeking help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53038"/>
            <a:ext cx="10820400" cy="52656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you feel like you may need help with a mental or emotional problem, there are several places you can look.  </a:t>
            </a:r>
          </a:p>
          <a:p>
            <a:r>
              <a:rPr lang="en-US" sz="2800" dirty="0" smtClean="0"/>
              <a:t>Your first step would be to talk to a parent or guardian </a:t>
            </a:r>
          </a:p>
          <a:p>
            <a:r>
              <a:rPr lang="en-US" sz="2800" dirty="0" smtClean="0"/>
              <a:t>Other people who may offer help:</a:t>
            </a:r>
          </a:p>
          <a:p>
            <a:pPr lvl="1"/>
            <a:r>
              <a:rPr lang="en-US" sz="2800" dirty="0" smtClean="0"/>
              <a:t>Teachers </a:t>
            </a:r>
          </a:p>
          <a:p>
            <a:pPr lvl="1"/>
            <a:r>
              <a:rPr lang="en-US" sz="2800" dirty="0" smtClean="0"/>
              <a:t>Guidance Counselor </a:t>
            </a:r>
          </a:p>
          <a:p>
            <a:pPr lvl="1"/>
            <a:r>
              <a:rPr lang="en-US" sz="2800" dirty="0" smtClean="0"/>
              <a:t>Religious Leader</a:t>
            </a:r>
          </a:p>
          <a:p>
            <a:pPr lvl="1"/>
            <a:r>
              <a:rPr lang="en-US" sz="2800" dirty="0" smtClean="0"/>
              <a:t>Doctor </a:t>
            </a:r>
          </a:p>
          <a:p>
            <a:pPr lvl="1"/>
            <a:r>
              <a:rPr lang="en-US" sz="2800" dirty="0" smtClean="0"/>
              <a:t>Community Health Centers </a:t>
            </a:r>
          </a:p>
          <a:p>
            <a:pPr lvl="1"/>
            <a:r>
              <a:rPr lang="en-US" sz="2800" dirty="0" smtClean="0"/>
              <a:t>Crisis Hotlines </a:t>
            </a:r>
          </a:p>
          <a:p>
            <a:pPr lvl="1"/>
            <a:r>
              <a:rPr lang="en-US" sz="2800" dirty="0" smtClean="0"/>
              <a:t>Support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03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141" y="236339"/>
            <a:ext cx="8610600" cy="4076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Seeking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11370"/>
            <a:ext cx="10820400" cy="5795492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choose a therapist, it is important to choose one you are comfortable with. </a:t>
            </a:r>
          </a:p>
          <a:p>
            <a:r>
              <a:rPr lang="en-US" sz="2800" dirty="0" smtClean="0"/>
              <a:t>During your first visit you may want to ask the following questions: </a:t>
            </a:r>
          </a:p>
          <a:p>
            <a:pPr lvl="1"/>
            <a:r>
              <a:rPr lang="en-US" sz="2800" dirty="0" smtClean="0"/>
              <a:t>How long have you been practicing?</a:t>
            </a:r>
          </a:p>
          <a:p>
            <a:pPr lvl="1"/>
            <a:r>
              <a:rPr lang="en-US" sz="2800" dirty="0" smtClean="0"/>
              <a:t>What are your office hours?</a:t>
            </a:r>
          </a:p>
          <a:p>
            <a:pPr lvl="1"/>
            <a:r>
              <a:rPr lang="en-US" sz="2800" dirty="0" smtClean="0"/>
              <a:t>How much do you charge, will my insurance cover it?</a:t>
            </a:r>
          </a:p>
          <a:p>
            <a:pPr lvl="1"/>
            <a:r>
              <a:rPr lang="en-US" sz="2800" dirty="0" smtClean="0"/>
              <a:t>Do you work with teens regularly?</a:t>
            </a:r>
          </a:p>
          <a:p>
            <a:pPr lvl="1"/>
            <a:r>
              <a:rPr lang="en-US" sz="2800" dirty="0" smtClean="0"/>
              <a:t>Do you have experience helping people with problems like mine?</a:t>
            </a:r>
          </a:p>
          <a:p>
            <a:pPr lvl="1"/>
            <a:r>
              <a:rPr lang="en-US" sz="2800" dirty="0" smtClean="0"/>
              <a:t>What is your basic approach to treatment?</a:t>
            </a:r>
          </a:p>
          <a:p>
            <a:r>
              <a:rPr lang="en-US" sz="2800" dirty="0" smtClean="0"/>
              <a:t>If you are not satisfied with the answers you get, keep looking until you find someone who is a good fit for you.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62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210580"/>
            <a:ext cx="8610600" cy="2273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Mental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72732"/>
            <a:ext cx="10820400" cy="5445953"/>
          </a:xfrm>
        </p:spPr>
        <p:txBody>
          <a:bodyPr/>
          <a:lstStyle/>
          <a:p>
            <a:r>
              <a:rPr lang="en-US" dirty="0" smtClean="0"/>
              <a:t>People with these titles are qualified to offer therapy.  Any others who claim to provide mental health services may not be trustworthy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662277"/>
              </p:ext>
            </p:extLst>
          </p:nvPr>
        </p:nvGraphicFramePr>
        <p:xfrm>
          <a:off x="840345" y="1519708"/>
          <a:ext cx="1014533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778"/>
                <a:gridCol w="3381778"/>
                <a:gridCol w="3381778"/>
              </a:tblGrid>
              <a:tr h="35563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</a:tr>
              <a:tr h="892740">
                <a:tc>
                  <a:txBody>
                    <a:bodyPr/>
                    <a:lstStyle/>
                    <a:p>
                      <a:r>
                        <a:rPr lang="en-US" dirty="0" smtClean="0"/>
                        <a:t>Psychiatrist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provide medical and psychiatric evaluations and prescribe medications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Medical</a:t>
                      </a:r>
                      <a:r>
                        <a:rPr lang="en-US" baseline="0" dirty="0" smtClean="0"/>
                        <a:t> degree and four years of specialized training</a:t>
                      </a:r>
                      <a:endParaRPr lang="en-US" dirty="0"/>
                    </a:p>
                  </a:txBody>
                  <a:tcPr/>
                </a:tc>
              </a:tr>
              <a:tr h="892740">
                <a:tc>
                  <a:txBody>
                    <a:bodyPr/>
                    <a:lstStyle/>
                    <a:p>
                      <a:r>
                        <a:rPr lang="en-US" dirty="0" smtClean="0"/>
                        <a:t>Psychologist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 psychological</a:t>
                      </a:r>
                      <a:r>
                        <a:rPr lang="en-US" baseline="0" dirty="0" smtClean="0"/>
                        <a:t> testing and treat emotional and behavioral 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 degree</a:t>
                      </a:r>
                      <a:r>
                        <a:rPr lang="en-US" baseline="0" dirty="0" smtClean="0"/>
                        <a:t> in psychology</a:t>
                      </a:r>
                      <a:endParaRPr lang="en-US" dirty="0"/>
                    </a:p>
                  </a:txBody>
                  <a:tcPr/>
                </a:tc>
              </a:tr>
              <a:tr h="892740">
                <a:tc>
                  <a:txBody>
                    <a:bodyPr/>
                    <a:lstStyle/>
                    <a:p>
                      <a:r>
                        <a:rPr lang="en-US" dirty="0" smtClean="0"/>
                        <a:t>Psychiatric</a:t>
                      </a:r>
                      <a:r>
                        <a:rPr lang="en-US" baseline="0" dirty="0" smtClean="0"/>
                        <a:t> Nurse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assess and treat mental illnesses</a:t>
                      </a:r>
                      <a:r>
                        <a:rPr lang="en-US" baseline="0" dirty="0" smtClean="0"/>
                        <a:t> and in some states prescribe medication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degrees ranging from associate’s to doctoral</a:t>
                      </a:r>
                    </a:p>
                  </a:txBody>
                  <a:tcPr/>
                </a:tc>
              </a:tr>
              <a:tr h="8927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 and treat mental illnesses and help people with everyday life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Master’s degree in social work </a:t>
                      </a:r>
                      <a:endParaRPr lang="en-US" dirty="0"/>
                    </a:p>
                  </a:txBody>
                  <a:tcPr/>
                </a:tc>
              </a:tr>
              <a:tr h="1160561">
                <a:tc>
                  <a:txBody>
                    <a:bodyPr/>
                    <a:lstStyle/>
                    <a:p>
                      <a:r>
                        <a:rPr lang="en-US" dirty="0" smtClean="0"/>
                        <a:t>Counselor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</a:t>
                      </a:r>
                      <a:r>
                        <a:rPr lang="en-US" baseline="0" dirty="0" smtClean="0"/>
                        <a:t> counseling to individuals families and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Master’s degree in psychology or counseling plus a license from</a:t>
                      </a:r>
                      <a:r>
                        <a:rPr lang="en-US" baseline="0" dirty="0" smtClean="0"/>
                        <a:t> the state where they practice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2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10014"/>
            <a:ext cx="8610600" cy="1293028"/>
          </a:xfrm>
        </p:spPr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3042"/>
            <a:ext cx="10820400" cy="48424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Emotionally healthy people handle life’s problems without any help.</a:t>
            </a:r>
          </a:p>
          <a:p>
            <a:pPr lvl="2"/>
            <a:r>
              <a:rPr lang="en-US" sz="2600" dirty="0" smtClean="0"/>
              <a:t>False: emotionally healthy people often benefit from professional help, and it is well worth seeking.</a:t>
            </a:r>
          </a:p>
          <a:p>
            <a:pPr marL="914400" lvl="2" indent="0">
              <a:buNone/>
            </a:pPr>
            <a:endParaRPr lang="en-US" sz="2600" dirty="0" smtClean="0"/>
          </a:p>
          <a:p>
            <a:r>
              <a:rPr lang="en-US" sz="2800" dirty="0" smtClean="0"/>
              <a:t>Anxiety is always a sign of a serious mental problem.</a:t>
            </a:r>
          </a:p>
          <a:p>
            <a:pPr lvl="2"/>
            <a:r>
              <a:rPr lang="en-US" sz="2600" dirty="0" smtClean="0"/>
              <a:t>False: ordinary anxiety is a normal emotion that everyone experiences from time to time.</a:t>
            </a:r>
          </a:p>
          <a:p>
            <a:pPr marL="914400" lvl="2" indent="0">
              <a:buNone/>
            </a:pPr>
            <a:endParaRPr lang="en-US" sz="2600" dirty="0" smtClean="0"/>
          </a:p>
          <a:p>
            <a:r>
              <a:rPr lang="en-US" sz="2800" dirty="0" smtClean="0"/>
              <a:t>Depression is one of the most common mental disorders.</a:t>
            </a:r>
          </a:p>
          <a:p>
            <a:pPr lvl="2"/>
            <a:r>
              <a:rPr lang="en-US" sz="2600" dirty="0" smtClean="0"/>
              <a:t>True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557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87854"/>
            <a:ext cx="8610600" cy="433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Helping others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7736"/>
            <a:ext cx="10820400" cy="50209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Recognize when it is possible to help a friend and when professional help is necessary. </a:t>
            </a:r>
          </a:p>
          <a:p>
            <a:r>
              <a:rPr lang="en-US" sz="2800" dirty="0" smtClean="0"/>
              <a:t>Some problems require a trained professional, an untrained person can cause more trouble by saying the wrong things. </a:t>
            </a:r>
          </a:p>
          <a:p>
            <a:r>
              <a:rPr lang="en-US" sz="2800" dirty="0" smtClean="0"/>
              <a:t>Caring and support are important to those suffering from severe mental illness </a:t>
            </a:r>
          </a:p>
          <a:p>
            <a:r>
              <a:rPr lang="en-US" sz="2800" dirty="0" smtClean="0"/>
              <a:t>Another way to help those who have been diagnosed with a mental disorder is to talk honestly about their condition </a:t>
            </a:r>
          </a:p>
          <a:p>
            <a:r>
              <a:rPr lang="en-US" sz="2800" dirty="0" smtClean="0"/>
              <a:t>Do not judge or label those with a mental illness, treat them as you would treat anyone else with respect and consideration.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4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321" y="596947"/>
            <a:ext cx="8775879" cy="1293028"/>
          </a:xfrm>
        </p:spPr>
        <p:txBody>
          <a:bodyPr/>
          <a:lstStyle/>
          <a:p>
            <a:r>
              <a:rPr lang="en-US" dirty="0" smtClean="0"/>
              <a:t>Coping with difficult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0245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On any given day, you may experience a wide variety of emotions</a:t>
            </a:r>
          </a:p>
          <a:p>
            <a:r>
              <a:rPr lang="en-US" sz="2600" dirty="0" smtClean="0"/>
              <a:t>Emotions are neither positive nor negative </a:t>
            </a:r>
          </a:p>
          <a:p>
            <a:r>
              <a:rPr lang="en-US" sz="2600" dirty="0" smtClean="0"/>
              <a:t>Feelings such as anger or fear may be unpleasant, but that does not make them wrong </a:t>
            </a:r>
          </a:p>
          <a:p>
            <a:r>
              <a:rPr lang="en-US" sz="2600" dirty="0" smtClean="0"/>
              <a:t>It’s the way you deal with these emotions that can be good or bad for your health </a:t>
            </a:r>
          </a:p>
          <a:p>
            <a:r>
              <a:rPr lang="en-US" sz="2600" dirty="0" smtClean="0"/>
              <a:t>Emotions can be managed!  Learning to handle emotions in a positive way will protect your physical, emotional, and social health.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997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87854"/>
            <a:ext cx="8610600" cy="793971"/>
          </a:xfrm>
        </p:spPr>
        <p:txBody>
          <a:bodyPr/>
          <a:lstStyle/>
          <a:p>
            <a:r>
              <a:rPr lang="en-US" dirty="0" smtClean="0"/>
              <a:t>Fear and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5008"/>
            <a:ext cx="10820400" cy="538336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Fear</a:t>
            </a:r>
            <a:r>
              <a:rPr lang="en-US" sz="3200" dirty="0" smtClean="0"/>
              <a:t> is a normal, instinctive response to a dangerous situation.  It can trigger the stress response that we learned in chapter four.</a:t>
            </a:r>
          </a:p>
          <a:p>
            <a:endParaRPr lang="en-US" sz="3200" dirty="0" smtClean="0"/>
          </a:p>
          <a:p>
            <a:r>
              <a:rPr lang="en-US" sz="3200" b="1" dirty="0" smtClean="0"/>
              <a:t>Fear</a:t>
            </a:r>
            <a:r>
              <a:rPr lang="en-US" sz="3200" dirty="0" smtClean="0"/>
              <a:t> is healthy when it encourages you to be careful in a dangerous situation.</a:t>
            </a:r>
          </a:p>
          <a:p>
            <a:endParaRPr lang="en-US" sz="3200" dirty="0" smtClean="0"/>
          </a:p>
          <a:p>
            <a:r>
              <a:rPr lang="en-US" sz="3200" dirty="0" smtClean="0"/>
              <a:t>Some things that frighten us may cause an unreasonable amount of fear.  This is called a </a:t>
            </a:r>
            <a:r>
              <a:rPr lang="en-US" sz="3200" b="1" i="1" u="sng" dirty="0" smtClean="0"/>
              <a:t>phobia</a:t>
            </a:r>
            <a:r>
              <a:rPr lang="en-US" sz="3200" i="1" dirty="0" smtClean="0"/>
              <a:t> </a:t>
            </a:r>
            <a:r>
              <a:rPr lang="en-US" sz="3200" dirty="0" smtClean="0"/>
              <a:t>(we will learn about these in the next section).</a:t>
            </a:r>
          </a:p>
        </p:txBody>
      </p:sp>
    </p:spTree>
    <p:extLst>
      <p:ext uri="{BB962C8B-B14F-4D97-AF65-F5344CB8AC3E}">
        <p14:creationId xmlns:p14="http://schemas.microsoft.com/office/powerpoint/2010/main" val="15625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975"/>
            <a:ext cx="8610600" cy="6007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Fear and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614"/>
            <a:ext cx="10820400" cy="5008071"/>
          </a:xfrm>
        </p:spPr>
        <p:txBody>
          <a:bodyPr>
            <a:normAutofit/>
          </a:bodyPr>
          <a:lstStyle/>
          <a:p>
            <a:r>
              <a:rPr lang="en-US" sz="3200" b="1" i="1" u="sng" dirty="0"/>
              <a:t>Anxiety</a:t>
            </a:r>
            <a:r>
              <a:rPr lang="en-US" sz="3200" i="1" u="sng" dirty="0"/>
              <a:t>- </a:t>
            </a:r>
            <a:r>
              <a:rPr lang="en-US" sz="3200" dirty="0"/>
              <a:t>an emotional state of high energy that triggers the stress response and is related to fear. 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b="1" dirty="0"/>
              <a:t>Anxiety</a:t>
            </a:r>
            <a:r>
              <a:rPr lang="en-US" sz="3200" dirty="0"/>
              <a:t> is natural and can either be helpful or harmful to us.  </a:t>
            </a:r>
          </a:p>
          <a:p>
            <a:pPr lvl="2"/>
            <a:r>
              <a:rPr lang="en-US" sz="3200" dirty="0"/>
              <a:t>If you feel increased anxiety while taking a test, it may help you perform better.</a:t>
            </a:r>
          </a:p>
          <a:p>
            <a:pPr lvl="2"/>
            <a:r>
              <a:rPr lang="en-US" sz="3200" dirty="0"/>
              <a:t>Extreme anxiety can hurt your performance by making you feel overwhelmed and causing you to freeze up.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01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Dealing with anxiety or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2302"/>
          </a:xfrm>
        </p:spPr>
        <p:txBody>
          <a:bodyPr>
            <a:noAutofit/>
          </a:bodyPr>
          <a:lstStyle/>
          <a:p>
            <a:r>
              <a:rPr lang="en-US" sz="3200" dirty="0" smtClean="0"/>
              <a:t>1. Identify the cause.  What do you fear? Write it down. </a:t>
            </a:r>
          </a:p>
          <a:p>
            <a:r>
              <a:rPr lang="en-US" sz="3200" dirty="0" smtClean="0"/>
              <a:t>2. Deal with the cause if you can </a:t>
            </a:r>
          </a:p>
          <a:p>
            <a:r>
              <a:rPr lang="en-US" sz="3200" dirty="0" smtClean="0"/>
              <a:t>3. If you can’t change the cause, let it go.</a:t>
            </a:r>
          </a:p>
          <a:p>
            <a:r>
              <a:rPr lang="en-US" sz="3200" dirty="0" smtClean="0"/>
              <a:t>4. Try to envision a positive outcome.  Focus on success </a:t>
            </a:r>
          </a:p>
          <a:p>
            <a:r>
              <a:rPr lang="en-US" sz="3200" dirty="0" smtClean="0"/>
              <a:t>5. Use any extra energy for physical activity.</a:t>
            </a:r>
          </a:p>
          <a:p>
            <a:r>
              <a:rPr lang="en-US" sz="3200" dirty="0" smtClean="0"/>
              <a:t>6. Practice relaxation techniques.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55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6811" y="218940"/>
            <a:ext cx="8610600" cy="7695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sadness and grief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7886"/>
            <a:ext cx="10820400" cy="5396249"/>
          </a:xfrm>
        </p:spPr>
        <p:txBody>
          <a:bodyPr>
            <a:noAutofit/>
          </a:bodyPr>
          <a:lstStyle/>
          <a:p>
            <a:r>
              <a:rPr lang="en-US" sz="2600" dirty="0" smtClean="0"/>
              <a:t>Sadness is a NORMAL reaction to events in your life (bad grades, break-up)</a:t>
            </a:r>
          </a:p>
          <a:p>
            <a:endParaRPr lang="en-US" sz="2600" dirty="0" smtClean="0"/>
          </a:p>
          <a:p>
            <a:r>
              <a:rPr lang="en-US" sz="2600" dirty="0" smtClean="0"/>
              <a:t>Sadness can be mild and brief or deep and long-lasting </a:t>
            </a:r>
          </a:p>
          <a:p>
            <a:r>
              <a:rPr lang="en-US" sz="2600" dirty="0" smtClean="0"/>
              <a:t>The deepest form of sadness is </a:t>
            </a:r>
            <a:r>
              <a:rPr lang="en-US" sz="2600" b="1" i="1" dirty="0" smtClean="0"/>
              <a:t>grief – </a:t>
            </a:r>
            <a:r>
              <a:rPr lang="en-US" sz="2600" dirty="0" smtClean="0"/>
              <a:t>the emotional response to a major loss, such as the death of a loved one</a:t>
            </a:r>
          </a:p>
          <a:p>
            <a:endParaRPr lang="en-US" sz="2600" dirty="0" smtClean="0"/>
          </a:p>
          <a:p>
            <a:r>
              <a:rPr lang="en-US" sz="2600" dirty="0" smtClean="0"/>
              <a:t>People who feel sad may say that they are “depressed”, but sadness and depression are not the same thing.</a:t>
            </a:r>
          </a:p>
          <a:p>
            <a:endParaRPr lang="en-US" sz="2600" dirty="0" smtClean="0"/>
          </a:p>
          <a:p>
            <a:r>
              <a:rPr lang="en-US" sz="2600" dirty="0" smtClean="0"/>
              <a:t>Sadness is a normal and temporary emotion, while depression is a serious illness that interferes with a person’s daily life.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317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507" y="231819"/>
            <a:ext cx="8610600" cy="821029"/>
          </a:xfrm>
        </p:spPr>
        <p:txBody>
          <a:bodyPr/>
          <a:lstStyle/>
          <a:p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614"/>
            <a:ext cx="10820400" cy="5647386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During your teen years, the increased levels of hormones in your body may cause you to become angry over small things</a:t>
            </a:r>
          </a:p>
          <a:p>
            <a:endParaRPr lang="en-US" sz="2600" dirty="0" smtClean="0"/>
          </a:p>
          <a:p>
            <a:r>
              <a:rPr lang="en-US" sz="2600" dirty="0" smtClean="0"/>
              <a:t>It is important to learn how to manage your anger so you do not risk damaging your relationships with others.</a:t>
            </a:r>
          </a:p>
          <a:p>
            <a:endParaRPr lang="en-US" sz="2600" dirty="0" smtClean="0"/>
          </a:p>
          <a:p>
            <a:r>
              <a:rPr lang="en-US" sz="2600" dirty="0" smtClean="0"/>
              <a:t>To control anger you must first recognize what is causing the anger, then you can think about ways to deal with the problem</a:t>
            </a:r>
          </a:p>
          <a:p>
            <a:endParaRPr lang="en-US" sz="2600" dirty="0" smtClean="0"/>
          </a:p>
          <a:p>
            <a:r>
              <a:rPr lang="en-US" sz="2600" dirty="0" smtClean="0"/>
              <a:t>It is important to first cool off before taking any action </a:t>
            </a:r>
          </a:p>
          <a:p>
            <a:pPr lvl="1"/>
            <a:r>
              <a:rPr lang="en-US" sz="2600" dirty="0" smtClean="0"/>
              <a:t>Take a walk </a:t>
            </a:r>
          </a:p>
          <a:p>
            <a:pPr lvl="1"/>
            <a:r>
              <a:rPr lang="en-US" sz="2600" dirty="0" smtClean="0"/>
              <a:t>Listen to music</a:t>
            </a:r>
          </a:p>
          <a:p>
            <a:pPr lvl="1"/>
            <a:r>
              <a:rPr lang="en-US" sz="2600" dirty="0" smtClean="0"/>
              <a:t>Write down your thoughts in a journal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68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4545"/>
            <a:ext cx="8610600" cy="872545"/>
          </a:xfrm>
        </p:spPr>
        <p:txBody>
          <a:bodyPr/>
          <a:lstStyle/>
          <a:p>
            <a:r>
              <a:rPr lang="en-US" dirty="0" smtClean="0"/>
              <a:t>Guilt and 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3341"/>
            <a:ext cx="10820400" cy="5396247"/>
          </a:xfrm>
        </p:spPr>
        <p:txBody>
          <a:bodyPr>
            <a:noAutofit/>
          </a:bodyPr>
          <a:lstStyle/>
          <a:p>
            <a:r>
              <a:rPr lang="en-US" sz="2600" dirty="0" smtClean="0"/>
              <a:t>Guilt is the normal feeling that arises from the conscience when a person acts against internal values </a:t>
            </a:r>
          </a:p>
          <a:p>
            <a:pPr lvl="1"/>
            <a:r>
              <a:rPr lang="en-US" sz="2600" dirty="0" smtClean="0"/>
              <a:t>The best way to deal with appropriate guilt is to admit you are wrong</a:t>
            </a:r>
          </a:p>
          <a:p>
            <a:pPr lvl="1"/>
            <a:r>
              <a:rPr lang="en-US" sz="2600" dirty="0" smtClean="0"/>
              <a:t>Sometimes people feel guilty for things that are not their fault (divorce)</a:t>
            </a:r>
          </a:p>
          <a:p>
            <a:endParaRPr lang="en-US" sz="2600" dirty="0" smtClean="0"/>
          </a:p>
          <a:p>
            <a:r>
              <a:rPr lang="en-US" sz="2600" dirty="0" smtClean="0"/>
              <a:t>Shame is a feeling of being inherently unworthy</a:t>
            </a:r>
          </a:p>
          <a:p>
            <a:pPr lvl="1"/>
            <a:r>
              <a:rPr lang="en-US" sz="2600" dirty="0" smtClean="0"/>
              <a:t>Shame means feeling bad about who you are as a person</a:t>
            </a:r>
          </a:p>
          <a:p>
            <a:pPr lvl="1"/>
            <a:r>
              <a:rPr lang="en-US" sz="2600" dirty="0" smtClean="0"/>
              <a:t>Feelings of shame can be linked to serious mental problems </a:t>
            </a:r>
          </a:p>
          <a:p>
            <a:pPr lvl="1"/>
            <a:r>
              <a:rPr lang="en-US" sz="2600" dirty="0" smtClean="0"/>
              <a:t>Remember: guilt is about what you do while shame is about who you are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331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1592</TotalTime>
  <Words>1475</Words>
  <Application>Microsoft Office PowerPoint</Application>
  <PresentationFormat>Widescreen</PresentationFormat>
  <Paragraphs>186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Century Gothic</vt:lpstr>
      <vt:lpstr>Vapor Trail</vt:lpstr>
      <vt:lpstr>Chapter 5</vt:lpstr>
      <vt:lpstr>What do you think?</vt:lpstr>
      <vt:lpstr>Coping with difficult emotions</vt:lpstr>
      <vt:lpstr>Fear and anxiety</vt:lpstr>
      <vt:lpstr>Fear and anxiety</vt:lpstr>
      <vt:lpstr>Dealing with anxiety or fear</vt:lpstr>
      <vt:lpstr> sadness and grief</vt:lpstr>
      <vt:lpstr>anger</vt:lpstr>
      <vt:lpstr>Guilt and shame</vt:lpstr>
      <vt:lpstr>Mental and emotional disorders</vt:lpstr>
      <vt:lpstr>Warning signs of mental illness</vt:lpstr>
      <vt:lpstr>Anxiety disorders</vt:lpstr>
      <vt:lpstr>Mood Disorders</vt:lpstr>
      <vt:lpstr>Other disorders</vt:lpstr>
      <vt:lpstr>Emotional healing </vt:lpstr>
      <vt:lpstr>Types of therapy</vt:lpstr>
      <vt:lpstr>Seeking help </vt:lpstr>
      <vt:lpstr>Seeking help</vt:lpstr>
      <vt:lpstr>Mental health professionals</vt:lpstr>
      <vt:lpstr>Helping others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Schaefer, Rebecca</dc:creator>
  <cp:lastModifiedBy>Izzo, Jill</cp:lastModifiedBy>
  <cp:revision>17</cp:revision>
  <dcterms:created xsi:type="dcterms:W3CDTF">2014-09-12T14:17:24Z</dcterms:created>
  <dcterms:modified xsi:type="dcterms:W3CDTF">2014-10-09T12:05:41Z</dcterms:modified>
</cp:coreProperties>
</file>