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8" r:id="rId5"/>
    <p:sldId id="266" r:id="rId6"/>
    <p:sldId id="265" r:id="rId7"/>
    <p:sldId id="267" r:id="rId8"/>
    <p:sldId id="269" r:id="rId9"/>
    <p:sldId id="270" r:id="rId10"/>
    <p:sldId id="271" r:id="rId11"/>
    <p:sldId id="259" r:id="rId12"/>
    <p:sldId id="260" r:id="rId13"/>
    <p:sldId id="261" r:id="rId14"/>
    <p:sldId id="262" r:id="rId15"/>
    <p:sldId id="263" r:id="rId16"/>
    <p:sldId id="264"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1088C41-293A-41BD-B87C-7A48F9467025}" type="datetimeFigureOut">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1C6502-6496-4F56-B7B0-B23EF9DD1F3C}"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088C41-293A-41BD-B87C-7A48F9467025}" type="datetimeFigureOut">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1C6502-6496-4F56-B7B0-B23EF9DD1F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088C41-293A-41BD-B87C-7A48F9467025}" type="datetimeFigureOut">
              <a:rPr lang="en-US" smtClean="0"/>
              <a:pPr/>
              <a:t>10/30/2013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811C6502-6496-4F56-B7B0-B23EF9DD1F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088C41-293A-41BD-B87C-7A48F9467025}" type="datetimeFigureOut">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1C6502-6496-4F56-B7B0-B23EF9DD1F3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1088C41-293A-41BD-B87C-7A48F9467025}" type="datetimeFigureOut">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1C6502-6496-4F56-B7B0-B23EF9DD1F3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1088C41-293A-41BD-B87C-7A48F9467025}" type="datetimeFigureOut">
              <a:rPr lang="en-US" smtClean="0"/>
              <a:pPr/>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1C6502-6496-4F56-B7B0-B23EF9DD1F3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1088C41-293A-41BD-B87C-7A48F9467025}" type="datetimeFigureOut">
              <a:rPr lang="en-US" smtClean="0"/>
              <a:pPr/>
              <a:t>10/30/2013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1C6502-6496-4F56-B7B0-B23EF9DD1F3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1088C41-293A-41BD-B87C-7A48F9467025}" type="datetimeFigureOut">
              <a:rPr lang="en-US" smtClean="0"/>
              <a:pPr/>
              <a:t>10/30/2013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1C6502-6496-4F56-B7B0-B23EF9DD1F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088C41-293A-41BD-B87C-7A48F9467025}" type="datetimeFigureOut">
              <a:rPr lang="en-US" smtClean="0"/>
              <a:pPr/>
              <a:t>10/30/2013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1C6502-6496-4F56-B7B0-B23EF9DD1F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1088C41-293A-41BD-B87C-7A48F9467025}" type="datetimeFigureOut">
              <a:rPr lang="en-US" smtClean="0"/>
              <a:pPr/>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1C6502-6496-4F56-B7B0-B23EF9DD1F3C}"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1088C41-293A-41BD-B87C-7A48F9467025}" type="datetimeFigureOut">
              <a:rPr lang="en-US" smtClean="0"/>
              <a:pPr/>
              <a:t>10/30/2013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811C6502-6496-4F56-B7B0-B23EF9DD1F3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1088C41-293A-41BD-B87C-7A48F9467025}" type="datetimeFigureOut">
              <a:rPr lang="en-US" smtClean="0"/>
              <a:pPr/>
              <a:t>10/30/2013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811C6502-6496-4F56-B7B0-B23EF9DD1F3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Nutrition</a:t>
            </a:r>
            <a:br>
              <a:rPr lang="en-US" dirty="0" smtClean="0"/>
            </a:br>
            <a:endParaRPr lang="en-US" dirty="0"/>
          </a:p>
        </p:txBody>
      </p:sp>
      <p:sp>
        <p:nvSpPr>
          <p:cNvPr id="3" name="Subtitle 2"/>
          <p:cNvSpPr>
            <a:spLocks noGrp="1"/>
          </p:cNvSpPr>
          <p:nvPr>
            <p:ph type="subTitle" idx="1"/>
          </p:nvPr>
        </p:nvSpPr>
        <p:spPr/>
        <p:txBody>
          <a:bodyPr/>
          <a:lstStyle/>
          <a:p>
            <a:r>
              <a:rPr lang="en-US" dirty="0" smtClean="0"/>
              <a:t>Chapter 7</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Food for You…</a:t>
            </a:r>
            <a:endParaRPr lang="en-US" dirty="0"/>
          </a:p>
        </p:txBody>
      </p:sp>
      <p:sp>
        <p:nvSpPr>
          <p:cNvPr id="3" name="Content Placeholder 2"/>
          <p:cNvSpPr>
            <a:spLocks noGrp="1"/>
          </p:cNvSpPr>
          <p:nvPr>
            <p:ph idx="1"/>
          </p:nvPr>
        </p:nvSpPr>
        <p:spPr/>
        <p:txBody>
          <a:bodyPr/>
          <a:lstStyle/>
          <a:p>
            <a:pPr>
              <a:lnSpc>
                <a:spcPct val="90000"/>
              </a:lnSpc>
            </a:pPr>
            <a:r>
              <a:rPr lang="en-US" dirty="0" smtClean="0"/>
              <a:t>The best food for you, then, is the kind that supports normal growth and maintains strong muscle, sound bones, healthy skin, and enough blood to cleanse and nourish all the parts of your body.</a:t>
            </a:r>
          </a:p>
          <a:p>
            <a:pPr>
              <a:lnSpc>
                <a:spcPct val="90000"/>
              </a:lnSpc>
            </a:pPr>
            <a:r>
              <a:rPr lang="en-US" dirty="0" smtClean="0"/>
              <a:t>It should also reduce your risks of developing illness later in life.</a:t>
            </a:r>
          </a:p>
          <a:p>
            <a:pPr>
              <a:lnSpc>
                <a:spcPct val="90000"/>
              </a:lnSpc>
            </a:pPr>
            <a:r>
              <a:rPr lang="en-US" dirty="0" smtClean="0"/>
              <a:t>Your food choices along with your lifestyle choices either raise or lower your chances of becoming ill.</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Dietary Guidelines for Americans</a:t>
            </a:r>
            <a:endParaRPr lang="en-US" dirty="0"/>
          </a:p>
        </p:txBody>
      </p:sp>
      <p:sp>
        <p:nvSpPr>
          <p:cNvPr id="3" name="Content Placeholder 2"/>
          <p:cNvSpPr>
            <a:spLocks noGrp="1"/>
          </p:cNvSpPr>
          <p:nvPr>
            <p:ph idx="1"/>
          </p:nvPr>
        </p:nvSpPr>
        <p:spPr/>
        <p:txBody>
          <a:bodyPr/>
          <a:lstStyle/>
          <a:p>
            <a:pPr marL="609600" indent="-609600">
              <a:buFont typeface="Wingdings" pitchFamily="2" charset="2"/>
              <a:buAutoNum type="arabicPeriod"/>
              <a:defRPr/>
            </a:pPr>
            <a:r>
              <a:rPr lang="en-US" dirty="0" smtClean="0"/>
              <a:t>Eat a variety of foods.</a:t>
            </a:r>
          </a:p>
          <a:p>
            <a:pPr marL="609600" indent="-609600">
              <a:buFont typeface="Wingdings" pitchFamily="2" charset="2"/>
              <a:buAutoNum type="arabicPeriod"/>
              <a:defRPr/>
            </a:pPr>
            <a:r>
              <a:rPr lang="en-US" dirty="0" smtClean="0"/>
              <a:t>Balance the food you eat with physical activity- maintain or improve your weight.</a:t>
            </a:r>
          </a:p>
          <a:p>
            <a:pPr marL="609600" indent="-609600">
              <a:buFont typeface="Wingdings" pitchFamily="2" charset="2"/>
              <a:buAutoNum type="arabicPeriod"/>
              <a:defRPr/>
            </a:pPr>
            <a:r>
              <a:rPr lang="en-US" dirty="0" smtClean="0"/>
              <a:t>Choose a diet with plenty of grain products, vegetables, and fruits.</a:t>
            </a:r>
          </a:p>
          <a:p>
            <a:pPr marL="609600" indent="-609600">
              <a:buFont typeface="Wingdings" pitchFamily="2" charset="2"/>
              <a:buAutoNum type="arabicPeriod"/>
              <a:defRPr/>
            </a:pPr>
            <a:r>
              <a:rPr lang="en-US" dirty="0" smtClean="0"/>
              <a:t>Choose a diet low in fat, saturated fat, and cholesterol.</a:t>
            </a:r>
          </a:p>
          <a:p>
            <a:pPr marL="609600" indent="-609600">
              <a:buFont typeface="Wingdings" pitchFamily="2" charset="2"/>
              <a:buAutoNum type="arabicPeriod"/>
              <a:defRPr/>
            </a:pPr>
            <a:r>
              <a:rPr lang="en-US" dirty="0" smtClean="0"/>
              <a:t>Choose a diet moderate in sugars.</a:t>
            </a:r>
          </a:p>
          <a:p>
            <a:pPr marL="609600" indent="-609600">
              <a:buFont typeface="Wingdings" pitchFamily="2" charset="2"/>
              <a:buAutoNum type="arabicPeriod"/>
              <a:defRPr/>
            </a:pPr>
            <a:r>
              <a:rPr lang="en-US" dirty="0" smtClean="0"/>
              <a:t>Choose a diet moderate in salt and sodium.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DEFICIENCIES AND MALNUTRITION</a:t>
            </a:r>
            <a:endParaRPr lang="en-US" dirty="0"/>
          </a:p>
        </p:txBody>
      </p:sp>
      <p:sp>
        <p:nvSpPr>
          <p:cNvPr id="3" name="Content Placeholder 2"/>
          <p:cNvSpPr>
            <a:spLocks noGrp="1"/>
          </p:cNvSpPr>
          <p:nvPr>
            <p:ph idx="1"/>
          </p:nvPr>
        </p:nvSpPr>
        <p:spPr/>
        <p:txBody>
          <a:bodyPr/>
          <a:lstStyle/>
          <a:p>
            <a:pPr>
              <a:defRPr/>
            </a:pPr>
            <a:r>
              <a:rPr lang="en-US" dirty="0" smtClean="0"/>
              <a:t>Some people do not obtain enough nutrients from their food. They may develop nutrient deficiencies or other forms of malnutrition.</a:t>
            </a:r>
          </a:p>
          <a:p>
            <a:r>
              <a:rPr lang="en-US" b="1" u="sng" dirty="0" smtClean="0"/>
              <a:t>Nutrient Deficiencies-</a:t>
            </a:r>
            <a:r>
              <a:rPr lang="en-US" dirty="0" smtClean="0"/>
              <a:t> Too little of one or more nutrients in the diet.  A form of malnutrition.</a:t>
            </a:r>
          </a:p>
          <a:p>
            <a:r>
              <a:rPr lang="en-US" b="1" u="sng" dirty="0" smtClean="0"/>
              <a:t>Malnutrition-</a:t>
            </a:r>
            <a:r>
              <a:rPr lang="en-US" dirty="0" smtClean="0"/>
              <a:t> The result in the body of poor nutrition; under nutrition, over nutrition, or any nutrient deficiency.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DEFICEIENCIES AND MALNUTRITION cont. </a:t>
            </a:r>
            <a:endParaRPr lang="en-US" dirty="0"/>
          </a:p>
        </p:txBody>
      </p:sp>
      <p:sp>
        <p:nvSpPr>
          <p:cNvPr id="3" name="Content Placeholder 2"/>
          <p:cNvSpPr>
            <a:spLocks noGrp="1"/>
          </p:cNvSpPr>
          <p:nvPr>
            <p:ph idx="1"/>
          </p:nvPr>
        </p:nvSpPr>
        <p:spPr/>
        <p:txBody>
          <a:bodyPr/>
          <a:lstStyle/>
          <a:p>
            <a:r>
              <a:rPr lang="en-US" dirty="0" smtClean="0"/>
              <a:t>Adolescents &amp; teens are sensitive to deficiencies because they are growing at astonishing rates.</a:t>
            </a:r>
          </a:p>
          <a:p>
            <a:r>
              <a:rPr lang="en-US" dirty="0" smtClean="0"/>
              <a:t>A person who does not receive proper nutrition during the teen years may never reach full height, because of all of the nutrients they need for growth. </a:t>
            </a:r>
          </a:p>
          <a:p>
            <a:r>
              <a:rPr lang="en-US" dirty="0" smtClean="0"/>
              <a:t>After the person reaches adulthood, growth stops, even if the diet is excellent.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UNDERNUTRITION</a:t>
            </a:r>
            <a:endParaRPr lang="en-US" dirty="0"/>
          </a:p>
        </p:txBody>
      </p:sp>
      <p:sp>
        <p:nvSpPr>
          <p:cNvPr id="3" name="Content Placeholder 2"/>
          <p:cNvSpPr>
            <a:spLocks noGrp="1"/>
          </p:cNvSpPr>
          <p:nvPr>
            <p:ph idx="1"/>
          </p:nvPr>
        </p:nvSpPr>
        <p:spPr>
          <a:xfrm>
            <a:off x="457200" y="1775191"/>
            <a:ext cx="4191000" cy="4778009"/>
          </a:xfrm>
        </p:spPr>
        <p:txBody>
          <a:bodyPr>
            <a:normAutofit/>
          </a:bodyPr>
          <a:lstStyle/>
          <a:p>
            <a:r>
              <a:rPr lang="en-US" dirty="0" smtClean="0"/>
              <a:t>A form of malnutrition caused by inadequate food intake or the body's inability to make use of needed nutrients.</a:t>
            </a:r>
            <a:endParaRPr lang="en-US" dirty="0"/>
          </a:p>
        </p:txBody>
      </p:sp>
      <p:pic>
        <p:nvPicPr>
          <p:cNvPr id="5" name="Picture 5" descr="_38398023_child300"/>
          <p:cNvPicPr>
            <a:picLocks noChangeAspect="1" noChangeArrowheads="1"/>
          </p:cNvPicPr>
          <p:nvPr/>
        </p:nvPicPr>
        <p:blipFill>
          <a:blip r:embed="rId2" cstate="print"/>
          <a:srcRect/>
          <a:stretch>
            <a:fillRect/>
          </a:stretch>
        </p:blipFill>
        <p:spPr bwMode="auto">
          <a:xfrm>
            <a:off x="4800600" y="1828800"/>
            <a:ext cx="3916180" cy="43434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OVERNUTRITION</a:t>
            </a:r>
            <a:endParaRPr lang="en-US" dirty="0"/>
          </a:p>
        </p:txBody>
      </p:sp>
      <p:sp>
        <p:nvSpPr>
          <p:cNvPr id="3" name="Content Placeholder 2"/>
          <p:cNvSpPr>
            <a:spLocks noGrp="1"/>
          </p:cNvSpPr>
          <p:nvPr>
            <p:ph idx="1"/>
          </p:nvPr>
        </p:nvSpPr>
        <p:spPr>
          <a:xfrm>
            <a:off x="457200" y="1775191"/>
            <a:ext cx="4419600" cy="4778009"/>
          </a:xfrm>
        </p:spPr>
        <p:txBody>
          <a:bodyPr>
            <a:normAutofit/>
          </a:bodyPr>
          <a:lstStyle/>
          <a:p>
            <a:r>
              <a:rPr lang="en-US" dirty="0" smtClean="0"/>
              <a:t>Too much food energy or excess nutrients to the degree of causing disease or increasing the risk of disease.</a:t>
            </a:r>
          </a:p>
          <a:p>
            <a:r>
              <a:rPr lang="en-US" dirty="0" smtClean="0"/>
              <a:t>Regarded as a form of malnutrition when it leads to morbid obesity</a:t>
            </a:r>
            <a:endParaRPr lang="en-US" dirty="0"/>
          </a:p>
        </p:txBody>
      </p:sp>
      <p:pic>
        <p:nvPicPr>
          <p:cNvPr id="4" name="Picture 5" descr="obesity(diet)"/>
          <p:cNvPicPr>
            <a:picLocks noChangeAspect="1" noChangeArrowheads="1"/>
          </p:cNvPicPr>
          <p:nvPr/>
        </p:nvPicPr>
        <p:blipFill>
          <a:blip r:embed="rId2" cstate="print"/>
          <a:srcRect/>
          <a:stretch>
            <a:fillRect/>
          </a:stretch>
        </p:blipFill>
        <p:spPr bwMode="auto">
          <a:xfrm>
            <a:off x="4876800" y="1752600"/>
            <a:ext cx="4267200" cy="4495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4" descr="cocyclel1"/>
          <p:cNvPicPr>
            <a:picLocks noChangeAspect="1" noChangeArrowheads="1"/>
          </p:cNvPicPr>
          <p:nvPr/>
        </p:nvPicPr>
        <p:blipFill>
          <a:blip r:embed="rId2" cstate="print"/>
          <a:srcRect/>
          <a:stretch>
            <a:fillRect/>
          </a:stretch>
        </p:blipFill>
        <p:spPr>
          <a:xfrm>
            <a:off x="304800" y="0"/>
            <a:ext cx="8534400" cy="6858000"/>
          </a:xfrm>
          <a:prstGeom prst="rect">
            <a:avLst/>
          </a:prstGeom>
          <a:no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dirty="0" smtClean="0"/>
              <a:t>Good nutrition promotes growth and helps prevent diseases. </a:t>
            </a:r>
          </a:p>
          <a:p>
            <a:endParaRPr lang="en-US" dirty="0" smtClean="0"/>
          </a:p>
          <a:p>
            <a:r>
              <a:rPr lang="en-US" dirty="0" smtClean="0"/>
              <a:t>Both under nutrition &amp; over nutrition threaten health.</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many servings per Day?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4176442"/>
              </p:ext>
            </p:extLst>
          </p:nvPr>
        </p:nvGraphicFramePr>
        <p:xfrm>
          <a:off x="457200" y="1774823"/>
          <a:ext cx="8305800" cy="4687809"/>
        </p:xfrm>
        <a:graphic>
          <a:graphicData uri="http://schemas.openxmlformats.org/drawingml/2006/table">
            <a:tbl>
              <a:tblPr firstRow="1" bandRow="1">
                <a:tableStyleId>{5C22544A-7EE6-4342-B048-85BDC9FD1C3A}</a:tableStyleId>
              </a:tblPr>
              <a:tblGrid>
                <a:gridCol w="2768600"/>
                <a:gridCol w="2768600"/>
                <a:gridCol w="2768600"/>
              </a:tblGrid>
              <a:tr h="578247">
                <a:tc>
                  <a:txBody>
                    <a:bodyPr/>
                    <a:lstStyle/>
                    <a:p>
                      <a:r>
                        <a:rPr lang="en-US" dirty="0" smtClean="0"/>
                        <a:t>Calories</a:t>
                      </a:r>
                      <a:endParaRPr lang="en-US" dirty="0"/>
                    </a:p>
                  </a:txBody>
                  <a:tcPr/>
                </a:tc>
                <a:tc>
                  <a:txBody>
                    <a:bodyPr/>
                    <a:lstStyle/>
                    <a:p>
                      <a:r>
                        <a:rPr lang="en-US" dirty="0" smtClean="0"/>
                        <a:t>Active Female</a:t>
                      </a:r>
                      <a:r>
                        <a:rPr lang="en-US" baseline="0" dirty="0" smtClean="0"/>
                        <a:t> Teen</a:t>
                      </a:r>
                      <a:endParaRPr lang="en-US" dirty="0" smtClean="0"/>
                    </a:p>
                    <a:p>
                      <a:r>
                        <a:rPr lang="en-US" dirty="0" smtClean="0"/>
                        <a:t>2,200</a:t>
                      </a:r>
                      <a:r>
                        <a:rPr lang="en-US" baseline="0" dirty="0" smtClean="0"/>
                        <a:t> </a:t>
                      </a:r>
                      <a:endParaRPr lang="en-US" dirty="0"/>
                    </a:p>
                  </a:txBody>
                  <a:tcPr/>
                </a:tc>
                <a:tc>
                  <a:txBody>
                    <a:bodyPr/>
                    <a:lstStyle/>
                    <a:p>
                      <a:r>
                        <a:rPr lang="en-US" dirty="0" smtClean="0"/>
                        <a:t>Active</a:t>
                      </a:r>
                      <a:r>
                        <a:rPr lang="en-US" baseline="0" dirty="0" smtClean="0"/>
                        <a:t> Male Teen</a:t>
                      </a:r>
                      <a:endParaRPr lang="en-US" dirty="0" smtClean="0"/>
                    </a:p>
                    <a:p>
                      <a:r>
                        <a:rPr lang="en-US" dirty="0" smtClean="0"/>
                        <a:t>3,200</a:t>
                      </a:r>
                      <a:endParaRPr lang="en-US" dirty="0"/>
                    </a:p>
                  </a:txBody>
                  <a:tcPr/>
                </a:tc>
              </a:tr>
              <a:tr h="578247">
                <a:tc>
                  <a:txBody>
                    <a:bodyPr/>
                    <a:lstStyle/>
                    <a:p>
                      <a:r>
                        <a:rPr lang="en-US" dirty="0" smtClean="0"/>
                        <a:t>Fruits</a:t>
                      </a:r>
                      <a:endParaRPr lang="en-US" dirty="0"/>
                    </a:p>
                  </a:txBody>
                  <a:tcPr/>
                </a:tc>
                <a:tc>
                  <a:txBody>
                    <a:bodyPr/>
                    <a:lstStyle/>
                    <a:p>
                      <a:r>
                        <a:rPr lang="en-US" dirty="0" smtClean="0"/>
                        <a:t>2 cups</a:t>
                      </a:r>
                      <a:endParaRPr lang="en-US" dirty="0"/>
                    </a:p>
                  </a:txBody>
                  <a:tcPr/>
                </a:tc>
                <a:tc>
                  <a:txBody>
                    <a:bodyPr/>
                    <a:lstStyle/>
                    <a:p>
                      <a:r>
                        <a:rPr lang="en-US" dirty="0" smtClean="0"/>
                        <a:t>2 ½ cups</a:t>
                      </a:r>
                      <a:endParaRPr lang="en-US" dirty="0"/>
                    </a:p>
                  </a:txBody>
                  <a:tcPr/>
                </a:tc>
              </a:tr>
              <a:tr h="578247">
                <a:tc>
                  <a:txBody>
                    <a:bodyPr/>
                    <a:lstStyle/>
                    <a:p>
                      <a:r>
                        <a:rPr lang="en-US" dirty="0" smtClean="0"/>
                        <a:t>Vegetables</a:t>
                      </a:r>
                      <a:endParaRPr lang="en-US" dirty="0"/>
                    </a:p>
                  </a:txBody>
                  <a:tcPr/>
                </a:tc>
                <a:tc>
                  <a:txBody>
                    <a:bodyPr/>
                    <a:lstStyle/>
                    <a:p>
                      <a:r>
                        <a:rPr lang="en-US" dirty="0" smtClean="0"/>
                        <a:t>3 cups</a:t>
                      </a:r>
                      <a:endParaRPr lang="en-US" dirty="0"/>
                    </a:p>
                  </a:txBody>
                  <a:tcPr/>
                </a:tc>
                <a:tc>
                  <a:txBody>
                    <a:bodyPr/>
                    <a:lstStyle/>
                    <a:p>
                      <a:r>
                        <a:rPr lang="en-US" dirty="0" smtClean="0"/>
                        <a:t>4 cups</a:t>
                      </a:r>
                      <a:endParaRPr lang="en-US" dirty="0"/>
                    </a:p>
                  </a:txBody>
                  <a:tcPr/>
                </a:tc>
              </a:tr>
              <a:tr h="578247">
                <a:tc>
                  <a:txBody>
                    <a:bodyPr/>
                    <a:lstStyle/>
                    <a:p>
                      <a:r>
                        <a:rPr lang="en-US" dirty="0" smtClean="0"/>
                        <a:t>Grains</a:t>
                      </a:r>
                      <a:endParaRPr lang="en-US" dirty="0"/>
                    </a:p>
                  </a:txBody>
                  <a:tcPr/>
                </a:tc>
                <a:tc>
                  <a:txBody>
                    <a:bodyPr/>
                    <a:lstStyle/>
                    <a:p>
                      <a:r>
                        <a:rPr lang="en-US" dirty="0" smtClean="0"/>
                        <a:t>7 ounces</a:t>
                      </a:r>
                      <a:endParaRPr lang="en-US" dirty="0"/>
                    </a:p>
                  </a:txBody>
                  <a:tcPr/>
                </a:tc>
                <a:tc>
                  <a:txBody>
                    <a:bodyPr/>
                    <a:lstStyle/>
                    <a:p>
                      <a:r>
                        <a:rPr lang="en-US" dirty="0" smtClean="0"/>
                        <a:t>10 ounces</a:t>
                      </a:r>
                      <a:endParaRPr lang="en-US" dirty="0"/>
                    </a:p>
                  </a:txBody>
                  <a:tcPr/>
                </a:tc>
              </a:tr>
              <a:tr h="578247">
                <a:tc>
                  <a:txBody>
                    <a:bodyPr/>
                    <a:lstStyle/>
                    <a:p>
                      <a:r>
                        <a:rPr lang="en-US" dirty="0" smtClean="0"/>
                        <a:t>Protein</a:t>
                      </a:r>
                      <a:endParaRPr lang="en-US" dirty="0"/>
                    </a:p>
                  </a:txBody>
                  <a:tcPr/>
                </a:tc>
                <a:tc>
                  <a:txBody>
                    <a:bodyPr/>
                    <a:lstStyle/>
                    <a:p>
                      <a:r>
                        <a:rPr lang="en-US" dirty="0" smtClean="0"/>
                        <a:t>6 ounces</a:t>
                      </a:r>
                      <a:endParaRPr lang="en-US" dirty="0"/>
                    </a:p>
                  </a:txBody>
                  <a:tcPr/>
                </a:tc>
                <a:tc>
                  <a:txBody>
                    <a:bodyPr/>
                    <a:lstStyle/>
                    <a:p>
                      <a:r>
                        <a:rPr lang="en-US" dirty="0" smtClean="0"/>
                        <a:t>7 ounces</a:t>
                      </a:r>
                      <a:endParaRPr lang="en-US" dirty="0"/>
                    </a:p>
                  </a:txBody>
                  <a:tcPr/>
                </a:tc>
              </a:tr>
              <a:tr h="578247">
                <a:tc>
                  <a:txBody>
                    <a:bodyPr/>
                    <a:lstStyle/>
                    <a:p>
                      <a:r>
                        <a:rPr lang="en-US" dirty="0" smtClean="0"/>
                        <a:t>Dairy </a:t>
                      </a:r>
                      <a:endParaRPr lang="en-US" dirty="0"/>
                    </a:p>
                  </a:txBody>
                  <a:tcPr/>
                </a:tc>
                <a:tc>
                  <a:txBody>
                    <a:bodyPr/>
                    <a:lstStyle/>
                    <a:p>
                      <a:r>
                        <a:rPr lang="en-US" dirty="0" smtClean="0"/>
                        <a:t>3 cups</a:t>
                      </a:r>
                      <a:endParaRPr lang="en-US" dirty="0"/>
                    </a:p>
                  </a:txBody>
                  <a:tcPr/>
                </a:tc>
                <a:tc>
                  <a:txBody>
                    <a:bodyPr/>
                    <a:lstStyle/>
                    <a:p>
                      <a:r>
                        <a:rPr lang="en-US" dirty="0" smtClean="0"/>
                        <a:t>3 cups</a:t>
                      </a:r>
                      <a:endParaRPr lang="en-US" dirty="0"/>
                    </a:p>
                  </a:txBody>
                  <a:tcPr/>
                </a:tc>
              </a:tr>
              <a:tr h="578247">
                <a:tc>
                  <a:txBody>
                    <a:bodyPr/>
                    <a:lstStyle/>
                    <a:p>
                      <a:r>
                        <a:rPr lang="en-US" dirty="0" smtClean="0"/>
                        <a:t>Oil </a:t>
                      </a:r>
                      <a:endParaRPr lang="en-US" dirty="0"/>
                    </a:p>
                  </a:txBody>
                  <a:tcPr/>
                </a:tc>
                <a:tc>
                  <a:txBody>
                    <a:bodyPr/>
                    <a:lstStyle/>
                    <a:p>
                      <a:r>
                        <a:rPr lang="en-US" dirty="0" smtClean="0"/>
                        <a:t>6 teaspoons</a:t>
                      </a:r>
                      <a:endParaRPr lang="en-US" dirty="0"/>
                    </a:p>
                  </a:txBody>
                  <a:tcPr/>
                </a:tc>
                <a:tc>
                  <a:txBody>
                    <a:bodyPr/>
                    <a:lstStyle/>
                    <a:p>
                      <a:r>
                        <a:rPr lang="en-US" dirty="0" smtClean="0"/>
                        <a:t>11 teaspoons</a:t>
                      </a:r>
                      <a:endParaRPr lang="en-US" dirty="0"/>
                    </a:p>
                  </a:txBody>
                  <a:tcPr/>
                </a:tc>
              </a:tr>
              <a:tr h="578247">
                <a:tc>
                  <a:txBody>
                    <a:bodyPr/>
                    <a:lstStyle/>
                    <a:p>
                      <a:r>
                        <a:rPr lang="en-US" dirty="0" smtClean="0"/>
                        <a:t>Extras-fat and sugars</a:t>
                      </a:r>
                      <a:endParaRPr lang="en-US" dirty="0"/>
                    </a:p>
                  </a:txBody>
                  <a:tcPr/>
                </a:tc>
                <a:tc>
                  <a:txBody>
                    <a:bodyPr/>
                    <a:lstStyle/>
                    <a:p>
                      <a:r>
                        <a:rPr lang="en-US" dirty="0" smtClean="0"/>
                        <a:t>290 calories</a:t>
                      </a:r>
                      <a:endParaRPr lang="en-US" dirty="0"/>
                    </a:p>
                  </a:txBody>
                  <a:tcPr/>
                </a:tc>
                <a:tc>
                  <a:txBody>
                    <a:bodyPr/>
                    <a:lstStyle/>
                    <a:p>
                      <a:r>
                        <a:rPr lang="en-US" dirty="0" smtClean="0"/>
                        <a:t>650 calories</a:t>
                      </a:r>
                      <a:endParaRPr lang="en-US" dirty="0"/>
                    </a:p>
                  </a:txBody>
                  <a:tcPr/>
                </a:tc>
              </a:tr>
            </a:tbl>
          </a:graphicData>
        </a:graphic>
      </p:graphicFrame>
    </p:spTree>
    <p:extLst>
      <p:ext uri="{BB962C8B-B14F-4D97-AF65-F5344CB8AC3E}">
        <p14:creationId xmlns:p14="http://schemas.microsoft.com/office/powerpoint/2010/main" val="4085152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From Nutrients</a:t>
            </a:r>
            <a:endParaRPr lang="en-US" dirty="0"/>
          </a:p>
        </p:txBody>
      </p:sp>
      <p:sp>
        <p:nvSpPr>
          <p:cNvPr id="3" name="Content Placeholder 2"/>
          <p:cNvSpPr>
            <a:spLocks noGrp="1"/>
          </p:cNvSpPr>
          <p:nvPr>
            <p:ph idx="1"/>
          </p:nvPr>
        </p:nvSpPr>
        <p:spPr/>
        <p:txBody>
          <a:bodyPr/>
          <a:lstStyle/>
          <a:p>
            <a:r>
              <a:rPr lang="en-US" dirty="0" smtClean="0"/>
              <a:t>Carbohydrate </a:t>
            </a:r>
          </a:p>
          <a:p>
            <a:pPr lvl="1"/>
            <a:r>
              <a:rPr lang="en-US" dirty="0" smtClean="0"/>
              <a:t>Provides energy as glucose </a:t>
            </a:r>
          </a:p>
          <a:p>
            <a:r>
              <a:rPr lang="en-US" dirty="0" smtClean="0"/>
              <a:t>Fat </a:t>
            </a:r>
          </a:p>
          <a:p>
            <a:pPr lvl="1"/>
            <a:r>
              <a:rPr lang="en-US" dirty="0" smtClean="0"/>
              <a:t>Provides energy as fatty acids</a:t>
            </a:r>
          </a:p>
          <a:p>
            <a:r>
              <a:rPr lang="en-US" dirty="0" smtClean="0"/>
              <a:t>Protein</a:t>
            </a:r>
          </a:p>
          <a:p>
            <a:pPr lvl="1"/>
            <a:r>
              <a:rPr lang="en-US" dirty="0" smtClean="0"/>
              <a:t>Builds working body parts and can provide energy as amino acids</a:t>
            </a:r>
            <a:endParaRPr lang="en-US" dirty="0"/>
          </a:p>
        </p:txBody>
      </p:sp>
    </p:spTree>
    <p:extLst>
      <p:ext uri="{BB962C8B-B14F-4D97-AF65-F5344CB8AC3E}">
        <p14:creationId xmlns:p14="http://schemas.microsoft.com/office/powerpoint/2010/main" val="492125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 or Fiction?</a:t>
            </a:r>
            <a:endParaRPr lang="en-US" dirty="0"/>
          </a:p>
        </p:txBody>
      </p:sp>
      <p:sp>
        <p:nvSpPr>
          <p:cNvPr id="3" name="Content Placeholder 2"/>
          <p:cNvSpPr>
            <a:spLocks noGrp="1"/>
          </p:cNvSpPr>
          <p:nvPr>
            <p:ph idx="1"/>
          </p:nvPr>
        </p:nvSpPr>
        <p:spPr/>
        <p:txBody>
          <a:bodyPr/>
          <a:lstStyle/>
          <a:p>
            <a:r>
              <a:rPr lang="en-US" dirty="0" smtClean="0"/>
              <a:t>To be well nourished is simply a matter of eating foods with enough of the right nutrients.</a:t>
            </a:r>
          </a:p>
          <a:p>
            <a:pPr lvl="1"/>
            <a:r>
              <a:rPr lang="en-US" b="1" u="sng" dirty="0" smtClean="0"/>
              <a:t>FALSE-</a:t>
            </a:r>
            <a:r>
              <a:rPr lang="en-US" dirty="0" smtClean="0"/>
              <a:t> Eating foods with enough nutrients is important, but equally important is to keep from eating too much or too little food.</a:t>
            </a:r>
          </a:p>
          <a:p>
            <a:r>
              <a:rPr lang="en-US" dirty="0" smtClean="0"/>
              <a:t>Honey &amp; Sugar are the same, as far as the body is concerned</a:t>
            </a:r>
          </a:p>
          <a:p>
            <a:pPr lvl="1"/>
            <a:r>
              <a:rPr lang="en-US" b="1" u="sng" dirty="0" smtClean="0"/>
              <a:t>TRUE</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Energy Contributions from Nutrients</a:t>
            </a:r>
            <a:endParaRPr lang="en-US" dirty="0"/>
          </a:p>
        </p:txBody>
      </p:sp>
      <p:sp>
        <p:nvSpPr>
          <p:cNvPr id="3" name="Content Placeholder 2"/>
          <p:cNvSpPr>
            <a:spLocks noGrp="1"/>
          </p:cNvSpPr>
          <p:nvPr>
            <p:ph idx="1"/>
          </p:nvPr>
        </p:nvSpPr>
        <p:spPr/>
        <p:txBody>
          <a:bodyPr>
            <a:normAutofit/>
          </a:bodyPr>
          <a:lstStyle/>
          <a:p>
            <a:r>
              <a:rPr lang="en-US" sz="4000" dirty="0" smtClean="0"/>
              <a:t>Carbohydrate </a:t>
            </a:r>
          </a:p>
          <a:p>
            <a:pPr lvl="1"/>
            <a:r>
              <a:rPr lang="en-US" sz="4000" dirty="0" smtClean="0"/>
              <a:t>4 calories per gram </a:t>
            </a:r>
          </a:p>
          <a:p>
            <a:r>
              <a:rPr lang="en-US" sz="4000" dirty="0" smtClean="0"/>
              <a:t>Fat</a:t>
            </a:r>
          </a:p>
          <a:p>
            <a:pPr lvl="1"/>
            <a:r>
              <a:rPr lang="en-US" sz="4000" dirty="0" smtClean="0"/>
              <a:t>9 calories per gram</a:t>
            </a:r>
          </a:p>
          <a:p>
            <a:r>
              <a:rPr lang="en-US" sz="4000" dirty="0" smtClean="0"/>
              <a:t>Protein</a:t>
            </a:r>
          </a:p>
          <a:p>
            <a:pPr lvl="1"/>
            <a:r>
              <a:rPr lang="en-US" sz="4000" dirty="0" smtClean="0"/>
              <a:t>4 calories per gram</a:t>
            </a:r>
            <a:endParaRPr lang="en-US" sz="4000" dirty="0"/>
          </a:p>
        </p:txBody>
      </p:sp>
    </p:spTree>
    <p:extLst>
      <p:ext uri="{BB962C8B-B14F-4D97-AF65-F5344CB8AC3E}">
        <p14:creationId xmlns:p14="http://schemas.microsoft.com/office/powerpoint/2010/main" val="8994328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Carbohydrates Important in our Diet</a:t>
            </a:r>
            <a:endParaRPr lang="en-US" dirty="0"/>
          </a:p>
        </p:txBody>
      </p:sp>
      <p:sp>
        <p:nvSpPr>
          <p:cNvPr id="3" name="Content Placeholder 2"/>
          <p:cNvSpPr>
            <a:spLocks noGrp="1"/>
          </p:cNvSpPr>
          <p:nvPr>
            <p:ph idx="1"/>
          </p:nvPr>
        </p:nvSpPr>
        <p:spPr>
          <a:xfrm>
            <a:off x="76200" y="1524001"/>
            <a:ext cx="8763000" cy="5257800"/>
          </a:xfrm>
        </p:spPr>
        <p:txBody>
          <a:bodyPr>
            <a:normAutofit lnSpcReduction="10000"/>
          </a:bodyPr>
          <a:lstStyle/>
          <a:p>
            <a:r>
              <a:rPr lang="en-US" dirty="0" smtClean="0"/>
              <a:t>Starch: </a:t>
            </a:r>
          </a:p>
          <a:p>
            <a:pPr lvl="1"/>
            <a:r>
              <a:rPr lang="en-US" dirty="0"/>
              <a:t>T</a:t>
            </a:r>
            <a:r>
              <a:rPr lang="en-US" dirty="0" smtClean="0"/>
              <a:t>he main carb in grains and vegetables, is the main energy source for people around the world </a:t>
            </a:r>
          </a:p>
          <a:p>
            <a:r>
              <a:rPr lang="en-US" dirty="0" smtClean="0"/>
              <a:t>Fiber: </a:t>
            </a:r>
          </a:p>
          <a:p>
            <a:pPr lvl="1"/>
            <a:r>
              <a:rPr lang="en-US" dirty="0" smtClean="0"/>
              <a:t>Helps maintain the health of the digestive tract. The body needs about 25 grams of fiber each day </a:t>
            </a:r>
          </a:p>
          <a:p>
            <a:r>
              <a:rPr lang="en-US" sz="2800" dirty="0" smtClean="0"/>
              <a:t>Sugars: </a:t>
            </a:r>
          </a:p>
          <a:p>
            <a:pPr lvl="1"/>
            <a:r>
              <a:rPr lang="en-US" sz="2400" dirty="0" smtClean="0"/>
              <a:t>Carbs found both in foods and the body.</a:t>
            </a:r>
          </a:p>
          <a:p>
            <a:pPr lvl="1"/>
            <a:r>
              <a:rPr lang="en-US" sz="2400" dirty="0" smtClean="0"/>
              <a:t>Glucose: blood sugar of body’s fuel</a:t>
            </a:r>
          </a:p>
          <a:p>
            <a:pPr lvl="1"/>
            <a:r>
              <a:rPr lang="en-US" sz="2400" dirty="0" smtClean="0"/>
              <a:t>Fructose: natural sugar in fruits and honey</a:t>
            </a:r>
          </a:p>
          <a:p>
            <a:pPr lvl="1"/>
            <a:r>
              <a:rPr lang="en-US" sz="2400" dirty="0" smtClean="0"/>
              <a:t>Sucrose: also known as table sugar</a:t>
            </a:r>
          </a:p>
          <a:p>
            <a:pPr lvl="1"/>
            <a:r>
              <a:rPr lang="en-US" sz="2400" dirty="0" smtClean="0"/>
              <a:t>Lactose: natural sugar in milk</a:t>
            </a:r>
            <a:endParaRPr lang="en-US" sz="2400" dirty="0"/>
          </a:p>
        </p:txBody>
      </p:sp>
    </p:spTree>
    <p:extLst>
      <p:ext uri="{BB962C8B-B14F-4D97-AF65-F5344CB8AC3E}">
        <p14:creationId xmlns:p14="http://schemas.microsoft.com/office/powerpoint/2010/main" val="1200763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Fats</a:t>
            </a:r>
            <a:endParaRPr lang="en-US" dirty="0"/>
          </a:p>
        </p:txBody>
      </p:sp>
      <p:sp>
        <p:nvSpPr>
          <p:cNvPr id="3" name="Content Placeholder 2"/>
          <p:cNvSpPr>
            <a:spLocks noGrp="1"/>
          </p:cNvSpPr>
          <p:nvPr>
            <p:ph idx="1"/>
          </p:nvPr>
        </p:nvSpPr>
        <p:spPr>
          <a:xfrm>
            <a:off x="152400" y="1447800"/>
            <a:ext cx="8991600" cy="5257799"/>
          </a:xfrm>
        </p:spPr>
        <p:txBody>
          <a:bodyPr>
            <a:normAutofit/>
          </a:bodyPr>
          <a:lstStyle/>
          <a:p>
            <a:r>
              <a:rPr lang="en-US" sz="3600" dirty="0" smtClean="0"/>
              <a:t>Fat supplies most of the body’s fuel</a:t>
            </a:r>
          </a:p>
          <a:p>
            <a:r>
              <a:rPr lang="en-US" sz="3600" dirty="0" smtClean="0"/>
              <a:t>Some types of fat are essential and important for a healthy nervous system</a:t>
            </a:r>
          </a:p>
          <a:p>
            <a:r>
              <a:rPr lang="en-US" sz="3600" dirty="0" smtClean="0"/>
              <a:t>Fat is stored in a layer of cells beneath the skin, mainly in the abdomen</a:t>
            </a:r>
          </a:p>
          <a:p>
            <a:r>
              <a:rPr lang="en-US" sz="3600" dirty="0" smtClean="0"/>
              <a:t>Body fat helps insulate the body and protects the organs from shocks and bruises</a:t>
            </a:r>
          </a:p>
          <a:p>
            <a:r>
              <a:rPr lang="en-US" sz="3600" dirty="0" smtClean="0"/>
              <a:t>Too much body fat, however, is not healthful!</a:t>
            </a:r>
          </a:p>
        </p:txBody>
      </p:sp>
    </p:spTree>
    <p:extLst>
      <p:ext uri="{BB962C8B-B14F-4D97-AF65-F5344CB8AC3E}">
        <p14:creationId xmlns:p14="http://schemas.microsoft.com/office/powerpoint/2010/main" val="29536738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Fats </a:t>
            </a:r>
            <a:endParaRPr lang="en-US" dirty="0"/>
          </a:p>
        </p:txBody>
      </p:sp>
      <p:sp>
        <p:nvSpPr>
          <p:cNvPr id="3" name="Content Placeholder 2"/>
          <p:cNvSpPr>
            <a:spLocks noGrp="1"/>
          </p:cNvSpPr>
          <p:nvPr>
            <p:ph idx="1"/>
          </p:nvPr>
        </p:nvSpPr>
        <p:spPr>
          <a:xfrm>
            <a:off x="76200" y="1524000"/>
            <a:ext cx="9067800" cy="5257799"/>
          </a:xfrm>
        </p:spPr>
        <p:txBody>
          <a:bodyPr>
            <a:normAutofit lnSpcReduction="10000"/>
          </a:bodyPr>
          <a:lstStyle/>
          <a:p>
            <a:r>
              <a:rPr lang="en-US" dirty="0" smtClean="0"/>
              <a:t>The fats you consume come in two forms.</a:t>
            </a:r>
          </a:p>
          <a:p>
            <a:r>
              <a:rPr lang="en-US" dirty="0" smtClean="0"/>
              <a:t>Saturated Fats</a:t>
            </a:r>
          </a:p>
          <a:p>
            <a:pPr lvl="1"/>
            <a:r>
              <a:rPr lang="en-US" dirty="0" smtClean="0"/>
              <a:t>Mainly animal </a:t>
            </a:r>
            <a:r>
              <a:rPr lang="en-US" dirty="0"/>
              <a:t>sources, including meat, whole milk, butter, and cream. </a:t>
            </a:r>
            <a:r>
              <a:rPr lang="en-US" dirty="0" smtClean="0"/>
              <a:t>These fats strongly associated with heart disease</a:t>
            </a:r>
          </a:p>
          <a:p>
            <a:r>
              <a:rPr lang="en-US" dirty="0" smtClean="0"/>
              <a:t>Unsaturated Fats </a:t>
            </a:r>
          </a:p>
          <a:p>
            <a:pPr lvl="1"/>
            <a:r>
              <a:rPr lang="en-US" dirty="0" smtClean="0"/>
              <a:t>Mainly come from vegetable oils. These fats less associated with heart disease</a:t>
            </a:r>
          </a:p>
          <a:p>
            <a:r>
              <a:rPr lang="en-US" dirty="0" smtClean="0"/>
              <a:t>Polyunsaturated Fats</a:t>
            </a:r>
          </a:p>
          <a:p>
            <a:pPr lvl="1"/>
            <a:r>
              <a:rPr lang="en-US" dirty="0" smtClean="0"/>
              <a:t>A type of unsaturated fat which is useful as a replacement for saturated fat in a heart-healthy diet.</a:t>
            </a:r>
            <a:endParaRPr lang="en-US" dirty="0"/>
          </a:p>
        </p:txBody>
      </p:sp>
    </p:spTree>
    <p:extLst>
      <p:ext uri="{BB962C8B-B14F-4D97-AF65-F5344CB8AC3E}">
        <p14:creationId xmlns:p14="http://schemas.microsoft.com/office/powerpoint/2010/main" val="15924325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Proteins</a:t>
            </a:r>
            <a:endParaRPr lang="en-US" dirty="0"/>
          </a:p>
        </p:txBody>
      </p:sp>
      <p:sp>
        <p:nvSpPr>
          <p:cNvPr id="3" name="Content Placeholder 2"/>
          <p:cNvSpPr>
            <a:spLocks noGrp="1"/>
          </p:cNvSpPr>
          <p:nvPr>
            <p:ph idx="1"/>
          </p:nvPr>
        </p:nvSpPr>
        <p:spPr>
          <a:xfrm>
            <a:off x="0" y="1447800"/>
            <a:ext cx="9144000" cy="5410199"/>
          </a:xfrm>
        </p:spPr>
        <p:txBody>
          <a:bodyPr/>
          <a:lstStyle/>
          <a:p>
            <a:r>
              <a:rPr lang="en-US" dirty="0" smtClean="0"/>
              <a:t>Proteins are the body’s machinery. Protein is found in meats, fish, poultry, eggs, cheese, milk, grains, and beans.</a:t>
            </a:r>
          </a:p>
          <a:p>
            <a:r>
              <a:rPr lang="en-US" dirty="0" smtClean="0"/>
              <a:t>A set of 20 different amino acids form proteins</a:t>
            </a:r>
          </a:p>
          <a:p>
            <a:r>
              <a:rPr lang="en-US" dirty="0" smtClean="0"/>
              <a:t>Your body can make some of the amino acids for itself, but </a:t>
            </a:r>
            <a:r>
              <a:rPr lang="en-US" b="1" u="sng" dirty="0" smtClean="0"/>
              <a:t>essential amino acids </a:t>
            </a:r>
            <a:r>
              <a:rPr lang="en-US" dirty="0" smtClean="0"/>
              <a:t>cannot be made by the body and must be eaten in foods.</a:t>
            </a:r>
          </a:p>
          <a:p>
            <a:r>
              <a:rPr lang="en-US" dirty="0" smtClean="0"/>
              <a:t>A person who does not consume enough protein can become protein deficient. </a:t>
            </a:r>
            <a:endParaRPr lang="en-US" dirty="0"/>
          </a:p>
        </p:txBody>
      </p:sp>
    </p:spTree>
    <p:extLst>
      <p:ext uri="{BB962C8B-B14F-4D97-AF65-F5344CB8AC3E}">
        <p14:creationId xmlns:p14="http://schemas.microsoft.com/office/powerpoint/2010/main" val="17406954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Vitamins</a:t>
            </a:r>
            <a:endParaRPr lang="en-US" dirty="0"/>
          </a:p>
        </p:txBody>
      </p:sp>
      <p:sp>
        <p:nvSpPr>
          <p:cNvPr id="3" name="Content Placeholder 2"/>
          <p:cNvSpPr>
            <a:spLocks noGrp="1"/>
          </p:cNvSpPr>
          <p:nvPr>
            <p:ph idx="1"/>
          </p:nvPr>
        </p:nvSpPr>
        <p:spPr>
          <a:xfrm>
            <a:off x="0" y="1447800"/>
            <a:ext cx="9144000" cy="5410199"/>
          </a:xfrm>
        </p:spPr>
        <p:txBody>
          <a:bodyPr>
            <a:normAutofit/>
          </a:bodyPr>
          <a:lstStyle/>
          <a:p>
            <a:r>
              <a:rPr lang="en-US" dirty="0" smtClean="0"/>
              <a:t>There are two types of vitamins:</a:t>
            </a:r>
          </a:p>
          <a:p>
            <a:r>
              <a:rPr lang="en-US" dirty="0" smtClean="0"/>
              <a:t>Fat-soluble</a:t>
            </a:r>
          </a:p>
          <a:p>
            <a:pPr lvl="1"/>
            <a:r>
              <a:rPr lang="en-US" dirty="0" smtClean="0"/>
              <a:t>Vitamins able to dissolve in fat and remain in the body</a:t>
            </a:r>
          </a:p>
          <a:p>
            <a:pPr lvl="1"/>
            <a:r>
              <a:rPr lang="en-US" dirty="0" smtClean="0"/>
              <a:t>Can be dangerous if a person takes too much</a:t>
            </a:r>
          </a:p>
          <a:p>
            <a:r>
              <a:rPr lang="en-US" dirty="0" smtClean="0"/>
              <a:t>Water-soluble</a:t>
            </a:r>
          </a:p>
          <a:p>
            <a:pPr lvl="1"/>
            <a:r>
              <a:rPr lang="en-US" dirty="0" smtClean="0"/>
              <a:t>Vitamins able to travel in the body’s watery fluids and leave the body readily in urine</a:t>
            </a:r>
          </a:p>
          <a:p>
            <a:pPr lvl="1"/>
            <a:r>
              <a:rPr lang="en-US" dirty="0" smtClean="0"/>
              <a:t>You should eat foods that provide these types of vitamins regularly to replace those that you have lost</a:t>
            </a:r>
            <a:endParaRPr lang="en-US" dirty="0"/>
          </a:p>
        </p:txBody>
      </p:sp>
    </p:spTree>
    <p:extLst>
      <p:ext uri="{BB962C8B-B14F-4D97-AF65-F5344CB8AC3E}">
        <p14:creationId xmlns:p14="http://schemas.microsoft.com/office/powerpoint/2010/main" val="12105686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Minerals</a:t>
            </a:r>
            <a:endParaRPr lang="en-US" dirty="0"/>
          </a:p>
        </p:txBody>
      </p:sp>
      <p:sp>
        <p:nvSpPr>
          <p:cNvPr id="3" name="Content Placeholder 2"/>
          <p:cNvSpPr>
            <a:spLocks noGrp="1"/>
          </p:cNvSpPr>
          <p:nvPr>
            <p:ph idx="1"/>
          </p:nvPr>
        </p:nvSpPr>
        <p:spPr>
          <a:xfrm>
            <a:off x="0" y="1295400"/>
            <a:ext cx="9144000" cy="5791200"/>
          </a:xfrm>
        </p:spPr>
        <p:txBody>
          <a:bodyPr>
            <a:normAutofit/>
          </a:bodyPr>
          <a:lstStyle/>
          <a:p>
            <a:r>
              <a:rPr lang="en-US" dirty="0" smtClean="0"/>
              <a:t>All  minerals, even those present in tiny amounts, are essential for proper body functioning</a:t>
            </a:r>
          </a:p>
          <a:p>
            <a:r>
              <a:rPr lang="en-US" dirty="0" smtClean="0"/>
              <a:t>Calcium is the most abundant mineral in the human body</a:t>
            </a:r>
          </a:p>
          <a:p>
            <a:r>
              <a:rPr lang="en-US" dirty="0" smtClean="0"/>
              <a:t>Iron is present in every living cell and is the body’s oxygen carrier </a:t>
            </a:r>
          </a:p>
          <a:p>
            <a:pPr lvl="1"/>
            <a:r>
              <a:rPr lang="en-US" dirty="0" smtClean="0"/>
              <a:t>Not having enough iron can cause anemia</a:t>
            </a:r>
          </a:p>
          <a:p>
            <a:r>
              <a:rPr lang="en-US" dirty="0" smtClean="0"/>
              <a:t>Electrolytes are minerals that dissolve in the body’s fluids and carry electrical charges.  They help maintain proper balance of fluids in the body</a:t>
            </a:r>
          </a:p>
          <a:p>
            <a:pPr lvl="1"/>
            <a:r>
              <a:rPr lang="en-US" dirty="0" smtClean="0"/>
              <a:t>Sodium, chloride, and potassium</a:t>
            </a:r>
            <a:endParaRPr lang="en-US" dirty="0"/>
          </a:p>
        </p:txBody>
      </p:sp>
    </p:spTree>
    <p:extLst>
      <p:ext uri="{BB962C8B-B14F-4D97-AF65-F5344CB8AC3E}">
        <p14:creationId xmlns:p14="http://schemas.microsoft.com/office/powerpoint/2010/main" val="27182039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Food Labels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481609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 or Fiction?</a:t>
            </a:r>
            <a:endParaRPr lang="en-US" dirty="0"/>
          </a:p>
        </p:txBody>
      </p:sp>
      <p:sp>
        <p:nvSpPr>
          <p:cNvPr id="3" name="Content Placeholder 2"/>
          <p:cNvSpPr>
            <a:spLocks noGrp="1"/>
          </p:cNvSpPr>
          <p:nvPr>
            <p:ph idx="1"/>
          </p:nvPr>
        </p:nvSpPr>
        <p:spPr>
          <a:xfrm>
            <a:off x="457200" y="1775191"/>
            <a:ext cx="8229600" cy="4854209"/>
          </a:xfrm>
        </p:spPr>
        <p:txBody>
          <a:bodyPr>
            <a:normAutofit/>
          </a:bodyPr>
          <a:lstStyle/>
          <a:p>
            <a:r>
              <a:rPr lang="en-US" dirty="0" smtClean="0"/>
              <a:t>Of all the things in foods that cause diseases, sugar is probably the biggest trouble maker.</a:t>
            </a:r>
          </a:p>
          <a:p>
            <a:pPr lvl="1"/>
            <a:r>
              <a:rPr lang="en-US" b="1" u="sng" dirty="0" smtClean="0"/>
              <a:t>FALSE-</a:t>
            </a:r>
            <a:r>
              <a:rPr lang="en-US" dirty="0" smtClean="0"/>
              <a:t> Fat is by far the biggest culprit</a:t>
            </a:r>
          </a:p>
          <a:p>
            <a:r>
              <a:rPr lang="en-US" dirty="0" smtClean="0"/>
              <a:t>A teaspoon of fat has more than twice the calories of a teaspoon of sugar. </a:t>
            </a:r>
          </a:p>
          <a:p>
            <a:pPr lvl="1"/>
            <a:r>
              <a:rPr lang="en-US" dirty="0" smtClean="0"/>
              <a:t> </a:t>
            </a:r>
            <a:r>
              <a:rPr lang="en-US" b="1" u="sng" dirty="0" smtClean="0"/>
              <a:t>TRUE</a:t>
            </a:r>
          </a:p>
          <a:p>
            <a:r>
              <a:rPr lang="en-US" dirty="0" smtClean="0"/>
              <a:t>Electrolytes are dissolved minerals that carry electrical charges.  </a:t>
            </a:r>
          </a:p>
          <a:p>
            <a:pPr lvl="1"/>
            <a:r>
              <a:rPr lang="en-US" b="1" u="sng" dirty="0" smtClean="0"/>
              <a:t>TRUE</a:t>
            </a:r>
            <a:endParaRPr lang="en-US" dirty="0" smtClean="0"/>
          </a:p>
          <a:p>
            <a:endParaRPr lang="en-US" b="1" u="sng"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 or Fiction?</a:t>
            </a:r>
            <a:endParaRPr lang="en-US" dirty="0"/>
          </a:p>
        </p:txBody>
      </p:sp>
      <p:sp>
        <p:nvSpPr>
          <p:cNvPr id="3" name="Content Placeholder 2"/>
          <p:cNvSpPr>
            <a:spLocks noGrp="1"/>
          </p:cNvSpPr>
          <p:nvPr>
            <p:ph idx="1"/>
          </p:nvPr>
        </p:nvSpPr>
        <p:spPr>
          <a:xfrm>
            <a:off x="457200" y="1524000"/>
            <a:ext cx="8229600" cy="5334001"/>
          </a:xfrm>
        </p:spPr>
        <p:txBody>
          <a:bodyPr>
            <a:normAutofit/>
          </a:bodyPr>
          <a:lstStyle/>
          <a:p>
            <a:r>
              <a:rPr lang="en-US" dirty="0" smtClean="0"/>
              <a:t>To be sure to get enough protein, you must eat meat.  </a:t>
            </a:r>
          </a:p>
          <a:p>
            <a:pPr lvl="1"/>
            <a:r>
              <a:rPr lang="en-US" b="1" u="sng" dirty="0" smtClean="0"/>
              <a:t>FALSE-</a:t>
            </a:r>
            <a:r>
              <a:rPr lang="en-US" dirty="0" smtClean="0"/>
              <a:t>  You can easily get enough protein from grains, beans, vegetables, milk, and eggs without eating any meat.</a:t>
            </a:r>
          </a:p>
          <a:p>
            <a:r>
              <a:rPr lang="en-US" dirty="0" smtClean="0"/>
              <a:t>Vitamin supplements can be useful in treating many diseases.  </a:t>
            </a:r>
          </a:p>
          <a:p>
            <a:pPr lvl="1"/>
            <a:r>
              <a:rPr lang="en-US" b="1" u="sng" dirty="0" smtClean="0"/>
              <a:t>FALSE-</a:t>
            </a:r>
            <a:r>
              <a:rPr lang="en-US" dirty="0" smtClean="0"/>
              <a:t>  The only disease that a vitamin supplement will cure is the one caused by a deficiency of that vitamin.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 or Fiction?</a:t>
            </a:r>
            <a:endParaRPr lang="en-US" dirty="0"/>
          </a:p>
        </p:txBody>
      </p:sp>
      <p:sp>
        <p:nvSpPr>
          <p:cNvPr id="3" name="Content Placeholder 2"/>
          <p:cNvSpPr>
            <a:spLocks noGrp="1"/>
          </p:cNvSpPr>
          <p:nvPr>
            <p:ph idx="1"/>
          </p:nvPr>
        </p:nvSpPr>
        <p:spPr>
          <a:xfrm>
            <a:off x="457200" y="1447800"/>
            <a:ext cx="8229600" cy="5410199"/>
          </a:xfrm>
        </p:spPr>
        <p:txBody>
          <a:bodyPr>
            <a:normAutofit/>
          </a:bodyPr>
          <a:lstStyle/>
          <a:p>
            <a:r>
              <a:rPr lang="en-US" dirty="0" smtClean="0"/>
              <a:t>The best dietary measure against cancer is to take antioxidant vitamin pills each day.</a:t>
            </a:r>
          </a:p>
          <a:p>
            <a:pPr lvl="1"/>
            <a:r>
              <a:rPr lang="en-US" b="1" u="sng" dirty="0" smtClean="0"/>
              <a:t>FALSE-</a:t>
            </a:r>
            <a:r>
              <a:rPr lang="en-US" dirty="0" smtClean="0"/>
              <a:t>  The best dietary measure against cancer is to consume at least 5 servings of vitamin-rich fruits and vegetables each day.</a:t>
            </a:r>
          </a:p>
          <a:p>
            <a:r>
              <a:rPr lang="en-US" dirty="0" smtClean="0"/>
              <a:t>Most people easily get enough calcium, because it is found in so many foods.  </a:t>
            </a:r>
          </a:p>
          <a:p>
            <a:pPr lvl="1"/>
            <a:r>
              <a:rPr lang="en-US" b="1" u="sng" dirty="0" smtClean="0"/>
              <a:t>FALSE-</a:t>
            </a:r>
            <a:r>
              <a:rPr lang="en-US" dirty="0" smtClean="0"/>
              <a:t>  Low intakes of calcium are common, because few foods contain large amounts.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NUTRITION</a:t>
            </a:r>
            <a:endParaRPr lang="en-US" dirty="0"/>
          </a:p>
        </p:txBody>
      </p:sp>
      <p:sp>
        <p:nvSpPr>
          <p:cNvPr id="3" name="Content Placeholder 2"/>
          <p:cNvSpPr>
            <a:spLocks noGrp="1"/>
          </p:cNvSpPr>
          <p:nvPr>
            <p:ph idx="1"/>
          </p:nvPr>
        </p:nvSpPr>
        <p:spPr/>
        <p:txBody>
          <a:bodyPr>
            <a:normAutofit/>
          </a:bodyPr>
          <a:lstStyle/>
          <a:p>
            <a:r>
              <a:rPr lang="en-US" dirty="0" smtClean="0"/>
              <a:t>You choose to eat a meal about a 1,000 times a year. </a:t>
            </a:r>
          </a:p>
          <a:p>
            <a:endParaRPr lang="en-US" dirty="0" smtClean="0"/>
          </a:p>
          <a:p>
            <a:r>
              <a:rPr lang="en-US" dirty="0" smtClean="0"/>
              <a:t>You will choose when to eat, what to eat, and how much to eat about 65,000 times in your lifetime (if you live to be 65).</a:t>
            </a:r>
          </a:p>
          <a:p>
            <a:endParaRPr lang="en-US" dirty="0" smtClean="0"/>
          </a:p>
          <a:p>
            <a:r>
              <a:rPr lang="en-US" dirty="0" smtClean="0"/>
              <a:t>You will consume about 50 tons of food.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cont.</a:t>
            </a:r>
            <a:endParaRPr lang="en-US" dirty="0"/>
          </a:p>
        </p:txBody>
      </p:sp>
      <p:sp>
        <p:nvSpPr>
          <p:cNvPr id="3" name="Content Placeholder 2"/>
          <p:cNvSpPr>
            <a:spLocks noGrp="1"/>
          </p:cNvSpPr>
          <p:nvPr>
            <p:ph idx="1"/>
          </p:nvPr>
        </p:nvSpPr>
        <p:spPr>
          <a:xfrm>
            <a:off x="457200" y="1600200"/>
            <a:ext cx="8229600" cy="5105400"/>
          </a:xfrm>
        </p:spPr>
        <p:txBody>
          <a:bodyPr/>
          <a:lstStyle/>
          <a:p>
            <a:r>
              <a:rPr lang="en-US" dirty="0" smtClean="0"/>
              <a:t>The average American consumes 130 pounds of fat per year.</a:t>
            </a:r>
          </a:p>
          <a:p>
            <a:pPr lvl="1"/>
            <a:r>
              <a:rPr lang="en-US" dirty="0" smtClean="0"/>
              <a:t>This amount of fat would be equal to eating more than one full stick of butter each day.</a:t>
            </a:r>
          </a:p>
          <a:p>
            <a:pPr lvl="1"/>
            <a:endParaRPr lang="en-US" dirty="0" smtClean="0"/>
          </a:p>
          <a:p>
            <a:r>
              <a:rPr lang="en-US" dirty="0" smtClean="0"/>
              <a:t>Each day’s intake of nutrients may affect your body only slightly, but over a period of years, the effects of those intakes builds up. </a:t>
            </a:r>
          </a:p>
          <a:p>
            <a:pPr lvl="1"/>
            <a:r>
              <a:rPr lang="en-US" dirty="0" smtClean="0"/>
              <a:t>This is why it’s important for you to learn now to make wise food choices.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NUTRITION</a:t>
            </a:r>
            <a:endParaRPr lang="en-US" dirty="0"/>
          </a:p>
        </p:txBody>
      </p:sp>
      <p:sp>
        <p:nvSpPr>
          <p:cNvPr id="3" name="Content Placeholder 2"/>
          <p:cNvSpPr>
            <a:spLocks noGrp="1"/>
          </p:cNvSpPr>
          <p:nvPr>
            <p:ph idx="1"/>
          </p:nvPr>
        </p:nvSpPr>
        <p:spPr>
          <a:xfrm>
            <a:off x="457200" y="1775191"/>
            <a:ext cx="8229600" cy="4778009"/>
          </a:xfrm>
        </p:spPr>
        <p:txBody>
          <a:bodyPr>
            <a:normAutofit lnSpcReduction="10000"/>
          </a:bodyPr>
          <a:lstStyle/>
          <a:p>
            <a:r>
              <a:rPr lang="en-US" dirty="0" smtClean="0"/>
              <a:t>Good nutrition helps make people’s bodies strong, fit, and healthy</a:t>
            </a:r>
          </a:p>
          <a:p>
            <a:r>
              <a:rPr lang="en-US" dirty="0" smtClean="0"/>
              <a:t>Bodies are beautiful in many different ways, but to be it’s most beautiful, it must be well nourished. </a:t>
            </a:r>
          </a:p>
          <a:p>
            <a:r>
              <a:rPr lang="en-US" dirty="0" smtClean="0"/>
              <a:t>Adequate intakes of all the nutrients underlie the health of your complexion, the straightness of your bones, the shape and strength of your muscle, and the gleam in your eye.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Best Food for You</a:t>
            </a:r>
            <a:endParaRPr lang="en-US" dirty="0"/>
          </a:p>
        </p:txBody>
      </p:sp>
      <p:sp>
        <p:nvSpPr>
          <p:cNvPr id="3" name="Content Placeholder 2"/>
          <p:cNvSpPr>
            <a:spLocks noGrp="1"/>
          </p:cNvSpPr>
          <p:nvPr>
            <p:ph idx="1"/>
          </p:nvPr>
        </p:nvSpPr>
        <p:spPr/>
        <p:txBody>
          <a:bodyPr/>
          <a:lstStyle/>
          <a:p>
            <a:r>
              <a:rPr lang="en-US" dirty="0" smtClean="0"/>
              <a:t>Your body is growing and renewing its parts all the time.</a:t>
            </a:r>
          </a:p>
          <a:p>
            <a:r>
              <a:rPr lang="en-US" dirty="0" smtClean="0"/>
              <a:t>Each day it adds a little to its tissues as you gain height and strength.</a:t>
            </a:r>
          </a:p>
          <a:p>
            <a:r>
              <a:rPr lang="en-US" dirty="0" smtClean="0"/>
              <a:t>It also replaces some old muscle, bone, skin, and blood with new tissues.</a:t>
            </a:r>
          </a:p>
          <a:p>
            <a:r>
              <a:rPr lang="en-US" dirty="0" smtClean="0"/>
              <a:t>In this way some of the food you eat today becomes part of “you” tomorrow.</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369</TotalTime>
  <Words>1418</Words>
  <Application>Microsoft Office PowerPoint</Application>
  <PresentationFormat>On-screen Show (4:3)</PresentationFormat>
  <Paragraphs>160</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Module</vt:lpstr>
      <vt:lpstr>Nutrition </vt:lpstr>
      <vt:lpstr>Fact or Fiction?</vt:lpstr>
      <vt:lpstr>Fact or Fiction?</vt:lpstr>
      <vt:lpstr>Fact or Fiction?</vt:lpstr>
      <vt:lpstr>Fact or Fiction?</vt:lpstr>
      <vt:lpstr>INTRODUCTION TO NUTRITION</vt:lpstr>
      <vt:lpstr>INTRODUCTION cont.</vt:lpstr>
      <vt:lpstr>BENEFITS OF NUTRITION</vt:lpstr>
      <vt:lpstr>The Best Food for You</vt:lpstr>
      <vt:lpstr>Best Food for You…</vt:lpstr>
      <vt:lpstr>Dietary Guidelines for Americans</vt:lpstr>
      <vt:lpstr>DEFICIENCIES AND MALNUTRITION</vt:lpstr>
      <vt:lpstr>DEFICEIENCIES AND MALNUTRITION cont. </vt:lpstr>
      <vt:lpstr>UNDERNUTRITION</vt:lpstr>
      <vt:lpstr>OVERNUTRITION</vt:lpstr>
      <vt:lpstr>PowerPoint Presentation</vt:lpstr>
      <vt:lpstr>KEY POINTS</vt:lpstr>
      <vt:lpstr>How many servings per Day?</vt:lpstr>
      <vt:lpstr>Energy From Nutrients</vt:lpstr>
      <vt:lpstr>Energy Contributions from Nutrients</vt:lpstr>
      <vt:lpstr>Carbohydrates Important in our Diet</vt:lpstr>
      <vt:lpstr>Fats</vt:lpstr>
      <vt:lpstr>Fats </vt:lpstr>
      <vt:lpstr>Proteins</vt:lpstr>
      <vt:lpstr>Vitamins</vt:lpstr>
      <vt:lpstr>Minerals</vt:lpstr>
      <vt:lpstr>Reading Food Labels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dc:title>
  <dc:creator>Hrunka, Christopher</dc:creator>
  <cp:lastModifiedBy>Administrator</cp:lastModifiedBy>
  <cp:revision>22</cp:revision>
  <dcterms:created xsi:type="dcterms:W3CDTF">2009-10-19T12:21:19Z</dcterms:created>
  <dcterms:modified xsi:type="dcterms:W3CDTF">2013-10-30T18:10:05Z</dcterms:modified>
</cp:coreProperties>
</file>