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1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80" r:id="rId21"/>
    <p:sldId id="278" r:id="rId22"/>
    <p:sldId id="283" r:id="rId23"/>
    <p:sldId id="284" r:id="rId24"/>
    <p:sldId id="281" r:id="rId25"/>
    <p:sldId id="282" r:id="rId26"/>
    <p:sldId id="279" r:id="rId27"/>
    <p:sldId id="28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28C92-B861-4A80-AE2C-968002F9D6B1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E82B5-00F3-410D-845C-BC8B770B0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3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59FB9-720D-4BAC-B754-F94AEB096AB2}" type="slidenum">
              <a:rPr lang="en-US"/>
              <a:pPr/>
              <a:t>10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04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013BB4-AD23-4FBA-AE1F-47BA365B2479}" type="slidenum">
              <a:rPr lang="en-US"/>
              <a:pPr/>
              <a:t>13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94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529BF0-4F40-40C0-9E0C-B6EE73B91D2F}" type="slidenum">
              <a:rPr lang="en-US"/>
              <a:pPr/>
              <a:t>15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1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33384E9-F2A4-4ADA-8E1E-5836A28B0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10160000" y="66294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94777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Matter </a:t>
            </a:r>
            <a:r>
              <a:rPr lang="en-US" smtClean="0"/>
              <a:t>and Measurement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647700"/>
            <a:ext cx="10363200" cy="1143000"/>
          </a:xfrm>
        </p:spPr>
        <p:txBody>
          <a:bodyPr/>
          <a:lstStyle/>
          <a:p>
            <a:r>
              <a:rPr lang="en-US" dirty="0" smtClean="0"/>
              <a:t>Accuracy </a:t>
            </a:r>
            <a:r>
              <a:rPr lang="en-US" dirty="0"/>
              <a:t>versus Precision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981200"/>
            <a:ext cx="6019800" cy="4114800"/>
          </a:xfrm>
        </p:spPr>
        <p:txBody>
          <a:bodyPr/>
          <a:lstStyle/>
          <a:p>
            <a:r>
              <a:rPr lang="en-US" sz="2800" i="1" dirty="0"/>
              <a:t> </a:t>
            </a:r>
            <a:r>
              <a:rPr lang="en-US" sz="2800" dirty="0">
                <a:solidFill>
                  <a:srgbClr val="000080"/>
                </a:solidFill>
              </a:rPr>
              <a:t>Accuracy</a:t>
            </a:r>
            <a:r>
              <a:rPr lang="en-US" sz="2800" dirty="0"/>
              <a:t> refers to the proximity of a measurement to the true value of a quantity.</a:t>
            </a:r>
          </a:p>
          <a:p>
            <a:r>
              <a:rPr lang="en-US" sz="2800" i="1" dirty="0"/>
              <a:t> </a:t>
            </a:r>
            <a:r>
              <a:rPr lang="en-US" sz="2800" dirty="0">
                <a:solidFill>
                  <a:srgbClr val="000080"/>
                </a:solidFill>
              </a:rPr>
              <a:t>Precision</a:t>
            </a:r>
            <a:r>
              <a:rPr lang="en-US" sz="2800" dirty="0"/>
              <a:t> refers to the proximity of several measurements to each other.</a:t>
            </a:r>
          </a:p>
        </p:txBody>
      </p:sp>
      <p:pic>
        <p:nvPicPr>
          <p:cNvPr id="50183" name="Picture 7" descr="01_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6" r="22736" b="3360"/>
          <a:stretch>
            <a:fillRect/>
          </a:stretch>
        </p:blipFill>
        <p:spPr>
          <a:xfrm>
            <a:off x="8305799" y="1219200"/>
            <a:ext cx="2039203" cy="4876800"/>
          </a:xfrm>
        </p:spPr>
      </p:pic>
    </p:spTree>
    <p:extLst>
      <p:ext uri="{BB962C8B-B14F-4D97-AF65-F5344CB8AC3E}">
        <p14:creationId xmlns:p14="http://schemas.microsoft.com/office/powerpoint/2010/main" val="1501641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Error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5278" y="2829403"/>
            <a:ext cx="7697337" cy="29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89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with Significant Digits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measurement of the line of each of the rulers?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937" y="3201506"/>
            <a:ext cx="7342496" cy="294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06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Significant Figures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term </a:t>
            </a:r>
            <a:r>
              <a:rPr lang="en-US" dirty="0">
                <a:solidFill>
                  <a:srgbClr val="000080"/>
                </a:solidFill>
              </a:rPr>
              <a:t>significant figures</a:t>
            </a:r>
            <a:r>
              <a:rPr lang="en-US" dirty="0"/>
              <a:t> refers to digits that were measured.</a:t>
            </a:r>
          </a:p>
          <a:p>
            <a:r>
              <a:rPr lang="en-US" dirty="0"/>
              <a:t>When rounding calculated numbers, we pay attention to significant figures so we do not overstate the accuracy of our answers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 the Atlantic/Pacific Rule: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276" y="4051647"/>
            <a:ext cx="3885703" cy="209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53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Determine the Number of </a:t>
            </a:r>
            <a:br>
              <a:rPr lang="en-US" dirty="0" smtClean="0"/>
            </a:br>
            <a:r>
              <a:rPr lang="en-US" dirty="0" smtClean="0"/>
              <a:t> Significant Figures: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594" y="2583977"/>
            <a:ext cx="6130119" cy="3380095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21.45 m</a:t>
            </a:r>
            <a:endParaRPr lang="en-US" sz="3600" dirty="0"/>
          </a:p>
          <a:p>
            <a:r>
              <a:rPr lang="en-US" sz="3600" dirty="0" smtClean="0"/>
              <a:t>6084 g</a:t>
            </a:r>
            <a:endParaRPr lang="en-US" sz="3600" dirty="0"/>
          </a:p>
          <a:p>
            <a:r>
              <a:rPr lang="en-US" sz="3600" dirty="0"/>
              <a:t>.</a:t>
            </a:r>
            <a:r>
              <a:rPr lang="en-US" sz="3600" dirty="0" smtClean="0"/>
              <a:t>000125 cm</a:t>
            </a:r>
            <a:endParaRPr lang="en-US" sz="3600" dirty="0"/>
          </a:p>
          <a:p>
            <a:r>
              <a:rPr lang="en-US" sz="3600" dirty="0" smtClean="0"/>
              <a:t>1100 km</a:t>
            </a:r>
            <a:endParaRPr lang="en-US" sz="3600" dirty="0"/>
          </a:p>
          <a:p>
            <a:r>
              <a:rPr lang="en-US" sz="3600" dirty="0" smtClean="0"/>
              <a:t>1100.0 L</a:t>
            </a:r>
            <a:endParaRPr lang="en-US" sz="3600" dirty="0"/>
          </a:p>
          <a:p>
            <a:r>
              <a:rPr lang="en-US" sz="3600" dirty="0" smtClean="0"/>
              <a:t>100. mg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6649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 with Significant </a:t>
            </a:r>
            <a:r>
              <a:rPr lang="en-US" dirty="0"/>
              <a:t>Figures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957015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When addition or subtraction is performed, answers are rounded to the least significant </a:t>
            </a:r>
            <a:r>
              <a:rPr lang="en-US" dirty="0">
                <a:solidFill>
                  <a:srgbClr val="000080"/>
                </a:solidFill>
              </a:rPr>
              <a:t>decimal</a:t>
            </a:r>
            <a:r>
              <a:rPr lang="en-US" dirty="0">
                <a:solidFill>
                  <a:srgbClr val="001996"/>
                </a:solidFill>
              </a:rPr>
              <a:t> </a:t>
            </a:r>
            <a:r>
              <a:rPr lang="en-US" dirty="0">
                <a:solidFill>
                  <a:srgbClr val="000080"/>
                </a:solidFill>
              </a:rPr>
              <a:t>place</a:t>
            </a:r>
            <a:r>
              <a:rPr lang="en-US" i="1" dirty="0"/>
              <a:t>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When multiplication or division is performed, answers are rounded to the number of digits that corresponds to the </a:t>
            </a:r>
            <a:r>
              <a:rPr lang="en-US" i="1" dirty="0">
                <a:solidFill>
                  <a:srgbClr val="000080"/>
                </a:solidFill>
              </a:rPr>
              <a:t>least</a:t>
            </a:r>
            <a:r>
              <a:rPr lang="en-US" dirty="0">
                <a:solidFill>
                  <a:srgbClr val="000080"/>
                </a:solidFill>
              </a:rPr>
              <a:t> number of significant figures</a:t>
            </a:r>
            <a:r>
              <a:rPr lang="en-US" dirty="0"/>
              <a:t> in any of the numbers used in the calculation.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150" y="4696809"/>
            <a:ext cx="1651378" cy="1390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07" y="5170228"/>
            <a:ext cx="2225186" cy="107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42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on Addition and 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0" fontAlgn="base" hangingPunct="0">
              <a:buNone/>
            </a:pPr>
            <a:r>
              <a:rPr lang="en-US" dirty="0"/>
              <a:t>Ex)    20.42 g + 7.9764 g + 102.3 g = </a:t>
            </a:r>
            <a:r>
              <a:rPr lang="en-US" dirty="0" smtClean="0"/>
              <a:t>____________________________</a:t>
            </a:r>
            <a:r>
              <a:rPr lang="en-US" dirty="0"/>
              <a:t>		    </a:t>
            </a:r>
            <a:r>
              <a:rPr lang="en-US" dirty="0" smtClean="0"/>
              <a:t>					Reported </a:t>
            </a:r>
            <a:r>
              <a:rPr lang="en-US" dirty="0"/>
              <a:t>Answer = _______________________</a:t>
            </a:r>
          </a:p>
          <a:p>
            <a:pPr marL="0" indent="0" eaLnBrk="0" fontAlgn="base" hangingPunct="0">
              <a:buNone/>
            </a:pPr>
            <a:r>
              <a:rPr lang="en-US" i="1" dirty="0" smtClean="0"/>
              <a:t>1</a:t>
            </a:r>
            <a:r>
              <a:rPr lang="en-US" i="1" dirty="0"/>
              <a:t>)  15.002 cm + 24.1104 cm = ________________________________      </a:t>
            </a:r>
            <a:endParaRPr lang="en-US" dirty="0"/>
          </a:p>
          <a:p>
            <a:pPr marL="0" indent="0" eaLnBrk="0" fontAlgn="base" hangingPunct="0">
              <a:buNone/>
            </a:pPr>
            <a:r>
              <a:rPr lang="en-US" i="1" dirty="0"/>
              <a:t>2)  22.35 kg – 0.154 kg = __________________________________      </a:t>
            </a:r>
            <a:endParaRPr lang="en-US" dirty="0"/>
          </a:p>
          <a:p>
            <a:pPr marL="0" indent="0" eaLnBrk="0" fontAlgn="base" hangingPunct="0">
              <a:buNone/>
            </a:pPr>
            <a:r>
              <a:rPr lang="en-US" i="1" dirty="0"/>
              <a:t>3)  100.0 g – 23.73 g = __________________________________   </a:t>
            </a:r>
            <a:endParaRPr lang="en-US" dirty="0"/>
          </a:p>
          <a:p>
            <a:pPr marL="0" indent="0" eaLnBrk="0" fontAlgn="base" hangingPunct="0">
              <a:buNone/>
            </a:pPr>
            <a:r>
              <a:rPr lang="en-US" i="1" dirty="0"/>
              <a:t>4)  2.030 mL – 1.870 mL = ___________________________________    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36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on Multiplication and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0" fontAlgn="base" hangingPunct="0">
              <a:buNone/>
            </a:pPr>
            <a:r>
              <a:rPr lang="en-US" dirty="0"/>
              <a:t>Ex)    (6.221 cm)(5.2 cm) = ____________________________</a:t>
            </a:r>
          </a:p>
          <a:p>
            <a:pPr marL="0" indent="0" eaLnBrk="0" fontAlgn="base" hangingPunct="0">
              <a:buNone/>
            </a:pPr>
            <a:r>
              <a:rPr lang="en-US" dirty="0" smtClean="0"/>
              <a:t>            Reported </a:t>
            </a:r>
            <a:r>
              <a:rPr lang="en-US" dirty="0"/>
              <a:t>Answer = ____________________________</a:t>
            </a:r>
          </a:p>
          <a:p>
            <a:pPr marL="0" indent="0" eaLnBrk="0" fontAlgn="base" hangingPunct="0">
              <a:buNone/>
            </a:pPr>
            <a:r>
              <a:rPr lang="en-US" i="1" dirty="0"/>
              <a:t>1)  75.246 g / 6.33 mL = _____________________________      </a:t>
            </a:r>
            <a:endParaRPr lang="en-US" dirty="0"/>
          </a:p>
          <a:p>
            <a:pPr marL="0" indent="0" eaLnBrk="0" fontAlgn="base" hangingPunct="0">
              <a:buNone/>
            </a:pPr>
            <a:r>
              <a:rPr lang="en-US" i="1" dirty="0"/>
              <a:t>2)  (16.00 cm)(2.5 cm)(3.66 cm) = ___________________________      </a:t>
            </a:r>
            <a:endParaRPr lang="en-US" dirty="0"/>
          </a:p>
          <a:p>
            <a:pPr marL="0" indent="0" eaLnBrk="0" fontAlgn="base" hangingPunct="0">
              <a:buNone/>
            </a:pPr>
            <a:r>
              <a:rPr lang="en-US" i="1" dirty="0"/>
              <a:t>3)  (3.24 m)(7.00 m) = ____________________________      </a:t>
            </a:r>
            <a:endParaRPr lang="en-US" dirty="0"/>
          </a:p>
          <a:p>
            <a:pPr marL="0" indent="0" eaLnBrk="0" fontAlgn="base" hangingPunct="0">
              <a:buNone/>
            </a:pPr>
            <a:r>
              <a:rPr lang="en-US" i="1" dirty="0"/>
              <a:t>4)  710 m / 3.0 s = _____________________________    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168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Qualitative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Observation that do not include measurements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color, odor, texture, state of matter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Quantitative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that can be measured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Ex) mass, volume, density, length, time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648" y="2689314"/>
            <a:ext cx="3271157" cy="243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Units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 Units (</a:t>
            </a:r>
            <a:r>
              <a:rPr lang="en-US" dirty="0" err="1" smtClean="0"/>
              <a:t>Systeme</a:t>
            </a:r>
            <a:r>
              <a:rPr lang="en-US" dirty="0" smtClean="0"/>
              <a:t> International </a:t>
            </a:r>
            <a:r>
              <a:rPr lang="en-US" dirty="0" err="1" smtClean="0"/>
              <a:t>d’Unites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524846"/>
              </p:ext>
            </p:extLst>
          </p:nvPr>
        </p:nvGraphicFramePr>
        <p:xfrm>
          <a:off x="2926079" y="3265716"/>
          <a:ext cx="6322423" cy="2351312"/>
        </p:xfrm>
        <a:graphic>
          <a:graphicData uri="http://schemas.openxmlformats.org/drawingml/2006/table">
            <a:tbl>
              <a:tblPr firstRow="1" firstCol="1" bandRow="1"/>
              <a:tblGrid>
                <a:gridCol w="337328">
                  <a:extLst>
                    <a:ext uri="{9D8B030D-6E8A-4147-A177-3AD203B41FA5}">
                      <a16:colId xmlns:a16="http://schemas.microsoft.com/office/drawing/2014/main" val="3889451834"/>
                    </a:ext>
                  </a:extLst>
                </a:gridCol>
                <a:gridCol w="2263066">
                  <a:extLst>
                    <a:ext uri="{9D8B030D-6E8A-4147-A177-3AD203B41FA5}">
                      <a16:colId xmlns:a16="http://schemas.microsoft.com/office/drawing/2014/main" val="845169787"/>
                    </a:ext>
                  </a:extLst>
                </a:gridCol>
                <a:gridCol w="2398607">
                  <a:extLst>
                    <a:ext uri="{9D8B030D-6E8A-4147-A177-3AD203B41FA5}">
                      <a16:colId xmlns:a16="http://schemas.microsoft.com/office/drawing/2014/main" val="3135685260"/>
                    </a:ext>
                  </a:extLst>
                </a:gridCol>
                <a:gridCol w="1323422">
                  <a:extLst>
                    <a:ext uri="{9D8B030D-6E8A-4147-A177-3AD203B41FA5}">
                      <a16:colId xmlns:a16="http://schemas.microsoft.com/office/drawing/2014/main" val="4091996271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Physical Quantity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 of Unit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Abbreviation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480056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Kilogram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167120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Length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223191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 (s)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321206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Temperature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Kelvin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660104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Amount of Substance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297367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 Current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ampere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440482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Luminous Intensity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candela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945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2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Chemistry?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study of the properties of substances and the changes they undergo.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530600"/>
            <a:ext cx="47498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Common Measurements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smtClean="0"/>
              <a:t>A </a:t>
            </a:r>
            <a:r>
              <a:rPr lang="en-US" sz="3200" dirty="0"/>
              <a:t>measure of the </a:t>
            </a:r>
            <a:r>
              <a:rPr lang="en-US" sz="3200" dirty="0" smtClean="0"/>
              <a:t>average kinetic energy </a:t>
            </a:r>
            <a:r>
              <a:rPr lang="en-US" sz="3200" dirty="0"/>
              <a:t>of particles in a sample</a:t>
            </a:r>
          </a:p>
          <a:p>
            <a:r>
              <a:rPr lang="en-US" sz="800" dirty="0"/>
              <a:t> </a:t>
            </a:r>
            <a:r>
              <a:rPr lang="en-US" dirty="0" smtClean="0"/>
              <a:t>Temperature </a:t>
            </a:r>
            <a:r>
              <a:rPr lang="en-US" dirty="0"/>
              <a:t>Conversions-</a:t>
            </a:r>
          </a:p>
          <a:p>
            <a:pPr lvl="1"/>
            <a:r>
              <a:rPr lang="en-US" dirty="0"/>
              <a:t>K = °C + 273.15</a:t>
            </a:r>
          </a:p>
          <a:p>
            <a:pPr lvl="1"/>
            <a:r>
              <a:rPr lang="en-US" dirty="0"/>
              <a:t>°C = (°F - 32) / 1.8</a:t>
            </a:r>
          </a:p>
          <a:p>
            <a:pPr lvl="1"/>
            <a:r>
              <a:rPr lang="en-US" dirty="0"/>
              <a:t>°F = (1.8)(°C ) + 32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960" y="3029493"/>
            <a:ext cx="2396354" cy="25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Cube:  length x width x height (length)</a:t>
            </a:r>
            <a:r>
              <a:rPr lang="en-US" baseline="30000" dirty="0" smtClean="0"/>
              <a:t>3</a:t>
            </a:r>
            <a:endParaRPr lang="en-US" baseline="30000" dirty="0"/>
          </a:p>
          <a:p>
            <a:endParaRPr lang="en-US" sz="2800" baseline="30000" dirty="0"/>
          </a:p>
          <a:p>
            <a:r>
              <a:rPr lang="en-US" sz="2800" dirty="0" smtClean="0"/>
              <a:t>Other units:  mL, L</a:t>
            </a:r>
          </a:p>
          <a:p>
            <a:r>
              <a:rPr lang="en-US" sz="2800" dirty="0" smtClean="0"/>
              <a:t>Important Conversions to remember:</a:t>
            </a:r>
          </a:p>
          <a:p>
            <a:pPr lvl="1"/>
            <a:r>
              <a:rPr lang="en-US" sz="2400" dirty="0" smtClean="0"/>
              <a:t>1 mL = 1 cm</a:t>
            </a:r>
            <a:r>
              <a:rPr lang="en-US" sz="2400" baseline="30000" dirty="0" smtClean="0"/>
              <a:t>3</a:t>
            </a:r>
          </a:p>
          <a:p>
            <a:pPr lvl="1"/>
            <a:r>
              <a:rPr lang="en-US" sz="2400" dirty="0" smtClean="0"/>
              <a:t>1 L = </a:t>
            </a:r>
            <a:r>
              <a:rPr lang="en-US" sz="2400" dirty="0"/>
              <a:t>1 </a:t>
            </a:r>
            <a:r>
              <a:rPr lang="en-US" sz="2400" dirty="0" smtClean="0"/>
              <a:t>dm</a:t>
            </a:r>
            <a:r>
              <a:rPr lang="en-US" sz="2400" baseline="30000" dirty="0" smtClean="0"/>
              <a:t>3</a:t>
            </a:r>
            <a:endParaRPr lang="en-US" sz="2400" baseline="30000" dirty="0"/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708" y="3409406"/>
            <a:ext cx="16764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220" y="63339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Metric Conversions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cm = 10</a:t>
            </a:r>
            <a:r>
              <a:rPr lang="en-US" baseline="30000" dirty="0" smtClean="0"/>
              <a:t>-2</a:t>
            </a:r>
            <a:r>
              <a:rPr lang="en-US" dirty="0" smtClean="0"/>
              <a:t> m  (100 cm = 1 m)</a:t>
            </a:r>
          </a:p>
          <a:p>
            <a:r>
              <a:rPr lang="en-US" dirty="0" smtClean="0"/>
              <a:t>1 mm = 10</a:t>
            </a:r>
            <a:r>
              <a:rPr lang="en-US" baseline="30000" dirty="0" smtClean="0"/>
              <a:t>-3</a:t>
            </a:r>
            <a:r>
              <a:rPr lang="en-US" dirty="0" smtClean="0"/>
              <a:t> m (1000 mm = 1 m)</a:t>
            </a:r>
          </a:p>
          <a:p>
            <a:pPr marL="457200" indent="-457200">
              <a:buAutoNum type="alphaLcParenR"/>
            </a:pPr>
            <a:r>
              <a:rPr lang="en-US" dirty="0" smtClean="0"/>
              <a:t>15 m = ________ cm</a:t>
            </a:r>
          </a:p>
          <a:p>
            <a:pPr marL="457200" indent="-457200">
              <a:buAutoNum type="alphaLcParenR"/>
            </a:pPr>
            <a:r>
              <a:rPr lang="en-US" dirty="0" smtClean="0"/>
              <a:t>15 m</a:t>
            </a:r>
            <a:r>
              <a:rPr lang="en-US" baseline="30000" dirty="0" smtClean="0"/>
              <a:t>3</a:t>
            </a:r>
            <a:r>
              <a:rPr lang="en-US" dirty="0" smtClean="0"/>
              <a:t> = ________cm</a:t>
            </a:r>
            <a:r>
              <a:rPr lang="en-US" baseline="30000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76979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Density =  Mass/Volume</a:t>
            </a:r>
          </a:p>
          <a:p>
            <a:r>
              <a:rPr lang="en-US" dirty="0" smtClean="0"/>
              <a:t>All substances have a values for density at a given temperature and pressure.  </a:t>
            </a:r>
          </a:p>
          <a:p>
            <a:r>
              <a:rPr lang="en-US" dirty="0" smtClean="0"/>
              <a:t>The density of water is 1.00 g/mL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Derived Units: Units that are combined</a:t>
            </a:r>
          </a:p>
          <a:p>
            <a:pPr lvl="1"/>
            <a:r>
              <a:rPr lang="en-US" dirty="0" smtClean="0"/>
              <a:t>Examples:  g/mL, cm</a:t>
            </a:r>
            <a:r>
              <a:rPr lang="en-US" baseline="30000" dirty="0" smtClean="0"/>
              <a:t>3</a:t>
            </a:r>
          </a:p>
          <a:p>
            <a:pPr lvl="1"/>
            <a:endParaRPr lang="en-US" baseline="30000" dirty="0"/>
          </a:p>
          <a:p>
            <a:pPr lvl="1"/>
            <a:endParaRPr lang="en-US" baseline="30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845" y="3827144"/>
            <a:ext cx="3541005" cy="1933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37" y="952499"/>
            <a:ext cx="34385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Find the thickness of a piece of aluminum foil to the correct number of significant digits in cm. </a:t>
            </a:r>
          </a:p>
          <a:p>
            <a:r>
              <a:rPr lang="en-US" dirty="0" smtClean="0"/>
              <a:t>Some important information:</a:t>
            </a:r>
          </a:p>
          <a:p>
            <a:pPr lvl="1"/>
            <a:r>
              <a:rPr lang="en-US" dirty="0" smtClean="0"/>
              <a:t>The Density of Aluminum is 2.70 g/cm</a:t>
            </a:r>
            <a:r>
              <a:rPr lang="en-US" baseline="30000" dirty="0" smtClean="0"/>
              <a:t>3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r>
              <a:rPr lang="en-US" baseline="30000" dirty="0"/>
              <a:t>	</a:t>
            </a:r>
            <a:endParaRPr lang="en-US" baseline="30000" dirty="0" smtClean="0"/>
          </a:p>
          <a:p>
            <a:pPr marL="457200" lvl="1" indent="0">
              <a:buNone/>
            </a:pPr>
            <a:r>
              <a:rPr lang="en-US" dirty="0" smtClean="0"/>
              <a:t>You will turn in: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Data Table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Calculations (Remember Sig. Figs.!)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The thickness of the foil is __________________ cm.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Conversions</a:t>
            </a:r>
            <a:endParaRPr lang="en-US" dirty="0"/>
          </a:p>
        </p:txBody>
      </p:sp>
      <p:pic>
        <p:nvPicPr>
          <p:cNvPr id="8" name="Content Placeholder 7" descr="01_T0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131" b="4947"/>
          <a:stretch>
            <a:fillRect/>
          </a:stretch>
        </p:blipFill>
        <p:spPr bwMode="auto">
          <a:xfrm>
            <a:off x="3421379" y="2495007"/>
            <a:ext cx="6192883" cy="327877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68116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0423" y="2717074"/>
            <a:ext cx="9146175" cy="238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4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Anything that has mass and takes up space. </a:t>
            </a:r>
          </a:p>
          <a:p>
            <a:r>
              <a:rPr lang="en-US" dirty="0" smtClean="0"/>
              <a:t>Three states of matter:  solid, liquid and gas.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3611562"/>
            <a:ext cx="5943600" cy="253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904" y="1148901"/>
            <a:ext cx="8574396" cy="465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781" y="4838700"/>
            <a:ext cx="1352550" cy="135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700" y="2606677"/>
            <a:ext cx="1966798" cy="147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831851"/>
            <a:ext cx="5486397" cy="1303867"/>
          </a:xfrm>
        </p:spPr>
        <p:txBody>
          <a:bodyPr/>
          <a:lstStyle/>
          <a:p>
            <a:r>
              <a:rPr lang="en-US" dirty="0" smtClean="0"/>
              <a:t>Types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51100"/>
            <a:ext cx="9601196" cy="342476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Pure Substance: </a:t>
            </a:r>
            <a:r>
              <a:rPr lang="en-US" dirty="0" smtClean="0"/>
              <a:t>composition does not vary from sample to sample.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Elements:  </a:t>
            </a:r>
            <a:r>
              <a:rPr lang="en-US" dirty="0" smtClean="0"/>
              <a:t>made of only one type of atom (listed on P.T.)</a:t>
            </a:r>
          </a:p>
          <a:p>
            <a:pPr lvl="2"/>
            <a:r>
              <a:rPr lang="en-US" dirty="0" smtClean="0"/>
              <a:t>Iron (Fe)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Compounds:  </a:t>
            </a:r>
            <a:r>
              <a:rPr lang="en-US" dirty="0" smtClean="0"/>
              <a:t>made of more than one type of atom.</a:t>
            </a:r>
          </a:p>
          <a:p>
            <a:pPr lvl="2"/>
            <a:r>
              <a:rPr lang="en-US" dirty="0" smtClean="0"/>
              <a:t>Water (H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</a:p>
          <a:p>
            <a:r>
              <a:rPr lang="en-US" b="1" dirty="0" smtClean="0"/>
              <a:t>Mixtures:  </a:t>
            </a:r>
            <a:r>
              <a:rPr lang="en-US" dirty="0" smtClean="0"/>
              <a:t>one or more substance physically combined.  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Homogenous (Solution):  </a:t>
            </a:r>
            <a:r>
              <a:rPr lang="en-US" dirty="0" smtClean="0"/>
              <a:t>uniform throughout</a:t>
            </a:r>
          </a:p>
          <a:p>
            <a:pPr lvl="2"/>
            <a:r>
              <a:rPr lang="en-US" dirty="0" smtClean="0"/>
              <a:t>Sugar Water 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Heterogeneous: </a:t>
            </a:r>
            <a:r>
              <a:rPr lang="en-US" dirty="0" smtClean="0"/>
              <a:t>not uniform throughout.	</a:t>
            </a:r>
          </a:p>
          <a:p>
            <a:pPr lvl="2"/>
            <a:r>
              <a:rPr lang="en-US" dirty="0" smtClean="0"/>
              <a:t>Granola</a:t>
            </a:r>
          </a:p>
          <a:p>
            <a:pPr lvl="2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100" y="4237568"/>
            <a:ext cx="1524000" cy="1638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834" y="3436937"/>
            <a:ext cx="1782763" cy="1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7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Physical Properties</a:t>
            </a:r>
          </a:p>
          <a:p>
            <a:pPr lvl="1"/>
            <a:r>
              <a:rPr lang="en-US" dirty="0" smtClean="0"/>
              <a:t>Property that can be observed by the five senses </a:t>
            </a:r>
            <a:r>
              <a:rPr lang="en-US" b="1" dirty="0" smtClean="0"/>
              <a:t>without</a:t>
            </a:r>
            <a:r>
              <a:rPr lang="en-US" dirty="0" smtClean="0"/>
              <a:t> a chemical reaction. 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Intensive</a:t>
            </a:r>
            <a:r>
              <a:rPr lang="en-US" dirty="0" smtClean="0"/>
              <a:t>: do not depend on the amount of matter present</a:t>
            </a:r>
          </a:p>
          <a:p>
            <a:pPr lvl="3"/>
            <a:r>
              <a:rPr lang="en-US" dirty="0" smtClean="0"/>
              <a:t>Examples: color, melting point, density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Extensive:  </a:t>
            </a:r>
            <a:r>
              <a:rPr lang="en-US" dirty="0" smtClean="0"/>
              <a:t>do depend on the amount of matter present (measurements)</a:t>
            </a:r>
          </a:p>
          <a:p>
            <a:pPr lvl="3"/>
            <a:r>
              <a:rPr lang="en-US" dirty="0" smtClean="0"/>
              <a:t>Examples: mass, length, volume</a:t>
            </a:r>
          </a:p>
          <a:p>
            <a:r>
              <a:rPr lang="en-US" b="1" dirty="0" smtClean="0"/>
              <a:t>Chemical Properties</a:t>
            </a:r>
          </a:p>
          <a:p>
            <a:pPr lvl="1"/>
            <a:r>
              <a:rPr lang="en-US" dirty="0" smtClean="0"/>
              <a:t>Property that shows how a substance reacts. </a:t>
            </a:r>
          </a:p>
          <a:p>
            <a:pPr lvl="2"/>
            <a:r>
              <a:rPr lang="en-US" dirty="0" smtClean="0"/>
              <a:t>Examples:  flammability</a:t>
            </a:r>
          </a:p>
          <a:p>
            <a:pPr lvl="1"/>
            <a:endParaRPr lang="en-US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888" y="2850092"/>
            <a:ext cx="2066076" cy="1212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833" y="4601773"/>
            <a:ext cx="4489447" cy="1567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875" y="564090"/>
            <a:ext cx="24574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and Chemical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Change</a:t>
            </a:r>
          </a:p>
          <a:p>
            <a:pPr lvl="1"/>
            <a:r>
              <a:rPr lang="en-US" dirty="0" smtClean="0"/>
              <a:t>A  change that occurs that does not change the composition of the substance.</a:t>
            </a:r>
          </a:p>
          <a:p>
            <a:pPr lvl="2"/>
            <a:r>
              <a:rPr lang="en-US" dirty="0" smtClean="0"/>
              <a:t>Examples:  cutting, phase changes</a:t>
            </a:r>
          </a:p>
          <a:p>
            <a:r>
              <a:rPr lang="en-US" dirty="0" smtClean="0"/>
              <a:t>Chemical Change</a:t>
            </a:r>
          </a:p>
          <a:p>
            <a:pPr lvl="1"/>
            <a:r>
              <a:rPr lang="en-US" dirty="0" smtClean="0"/>
              <a:t>A change that occurs that creates a new substance with new properties. </a:t>
            </a:r>
          </a:p>
          <a:p>
            <a:pPr lvl="2"/>
            <a:r>
              <a:rPr lang="en-US" dirty="0" smtClean="0"/>
              <a:t>Examples: burning, baking,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0" y="2611438"/>
            <a:ext cx="1604962" cy="1604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5" y="4792663"/>
            <a:ext cx="1791719" cy="164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it some thought….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is a physical change and which is a chemical change?</a:t>
            </a:r>
          </a:p>
          <a:p>
            <a:pPr lvl="1"/>
            <a:r>
              <a:rPr lang="en-US" dirty="0" smtClean="0"/>
              <a:t>Plants use carbon dioxide and water to make sugar</a:t>
            </a:r>
          </a:p>
          <a:p>
            <a:pPr lvl="1"/>
            <a:r>
              <a:rPr lang="en-US" dirty="0" smtClean="0"/>
              <a:t>Water vapor in the air on a cold day forms frost.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50" y="4044949"/>
            <a:ext cx="2247900" cy="2028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450" y="4288896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some ways that </a:t>
            </a:r>
            <a:br>
              <a:rPr lang="en-US" dirty="0" smtClean="0"/>
            </a:br>
            <a:r>
              <a:rPr lang="en-US" dirty="0" smtClean="0"/>
              <a:t>you can separate a mixture?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Filtration</a:t>
            </a:r>
          </a:p>
          <a:p>
            <a:r>
              <a:rPr lang="en-US" dirty="0" smtClean="0"/>
              <a:t>Physically separating it. </a:t>
            </a:r>
          </a:p>
          <a:p>
            <a:r>
              <a:rPr lang="en-US" dirty="0" smtClean="0"/>
              <a:t>Distillation</a:t>
            </a:r>
          </a:p>
          <a:p>
            <a:r>
              <a:rPr lang="en-US" dirty="0" smtClean="0"/>
              <a:t>And many other ways!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064" y="2556932"/>
            <a:ext cx="3919773" cy="2597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912" y="3100387"/>
            <a:ext cx="17811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400</TotalTime>
  <Words>779</Words>
  <Application>Microsoft Office PowerPoint</Application>
  <PresentationFormat>Widescreen</PresentationFormat>
  <Paragraphs>161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Courier New</vt:lpstr>
      <vt:lpstr>Garamond</vt:lpstr>
      <vt:lpstr>Symbol</vt:lpstr>
      <vt:lpstr>Times New Roman</vt:lpstr>
      <vt:lpstr>Organic</vt:lpstr>
      <vt:lpstr>Matter and Measurement</vt:lpstr>
      <vt:lpstr>What is Chemistry? </vt:lpstr>
      <vt:lpstr>Matter </vt:lpstr>
      <vt:lpstr>PowerPoint Presentation</vt:lpstr>
      <vt:lpstr>Types of Matter</vt:lpstr>
      <vt:lpstr>Properties of Matter</vt:lpstr>
      <vt:lpstr>Physical and Chemical Changes</vt:lpstr>
      <vt:lpstr>Give it some thought….</vt:lpstr>
      <vt:lpstr>What are some ways that  you can separate a mixture?</vt:lpstr>
      <vt:lpstr>Accuracy versus Precision</vt:lpstr>
      <vt:lpstr>Percent Error</vt:lpstr>
      <vt:lpstr>Measuring with Significant Digits</vt:lpstr>
      <vt:lpstr>Significant Figures</vt:lpstr>
      <vt:lpstr>Determine the Number of   Significant Figures:</vt:lpstr>
      <vt:lpstr>Calculations with Significant Figures</vt:lpstr>
      <vt:lpstr>Practice on Addition and Subtraction</vt:lpstr>
      <vt:lpstr>Practice on Multiplication and Division</vt:lpstr>
      <vt:lpstr>Types of Measurement</vt:lpstr>
      <vt:lpstr>Units of Measurement</vt:lpstr>
      <vt:lpstr>Some Common Measurements</vt:lpstr>
      <vt:lpstr>Temperature</vt:lpstr>
      <vt:lpstr>Volume</vt:lpstr>
      <vt:lpstr>Beginning Metric Conversions</vt:lpstr>
      <vt:lpstr>Density</vt:lpstr>
      <vt:lpstr>Challenge!</vt:lpstr>
      <vt:lpstr>Metric Conversions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</dc:title>
  <dc:creator>Administrator</dc:creator>
  <cp:lastModifiedBy>Administrator</cp:lastModifiedBy>
  <cp:revision>16</cp:revision>
  <dcterms:created xsi:type="dcterms:W3CDTF">2016-08-28T20:10:35Z</dcterms:created>
  <dcterms:modified xsi:type="dcterms:W3CDTF">2016-09-07T17:22:59Z</dcterms:modified>
</cp:coreProperties>
</file>