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0" r:id="rId1"/>
  </p:sldMasterIdLst>
  <p:notesMasterIdLst>
    <p:notesMasterId r:id="rId20"/>
  </p:notesMasterIdLst>
  <p:sldIdLst>
    <p:sldId id="309" r:id="rId2"/>
    <p:sldId id="311" r:id="rId3"/>
    <p:sldId id="313" r:id="rId4"/>
    <p:sldId id="286" r:id="rId5"/>
    <p:sldId id="269" r:id="rId6"/>
    <p:sldId id="294" r:id="rId7"/>
    <p:sldId id="295" r:id="rId8"/>
    <p:sldId id="296" r:id="rId9"/>
    <p:sldId id="287" r:id="rId10"/>
    <p:sldId id="299" r:id="rId11"/>
    <p:sldId id="300" r:id="rId12"/>
    <p:sldId id="301" r:id="rId13"/>
    <p:sldId id="270" r:id="rId14"/>
    <p:sldId id="272" r:id="rId15"/>
    <p:sldId id="263" r:id="rId16"/>
    <p:sldId id="271" r:id="rId17"/>
    <p:sldId id="288" r:id="rId18"/>
    <p:sldId id="290" r:id="rId19"/>
  </p:sldIdLst>
  <p:sldSz cx="9144000" cy="6858000" type="screen4x3"/>
  <p:notesSz cx="6858000" cy="9144000"/>
  <p:defaultTextStyle>
    <a:defPPr>
      <a:defRPr lang="en-US"/>
    </a:defPPr>
    <a:lvl1pPr algn="l" rtl="0" fontAlgn="base">
      <a:spcBef>
        <a:spcPct val="20000"/>
      </a:spcBef>
      <a:spcAft>
        <a:spcPct val="0"/>
      </a:spcAft>
      <a:defRPr sz="1400" b="1" kern="1200">
        <a:solidFill>
          <a:schemeClr val="tx1"/>
        </a:solidFill>
        <a:latin typeface="Verdana" pitchFamily="34" charset="0"/>
        <a:ea typeface="ＭＳ Ｐゴシック" pitchFamily="34" charset="-128"/>
        <a:cs typeface="+mn-cs"/>
      </a:defRPr>
    </a:lvl1pPr>
    <a:lvl2pPr marL="457200" algn="l" rtl="0" fontAlgn="base">
      <a:spcBef>
        <a:spcPct val="20000"/>
      </a:spcBef>
      <a:spcAft>
        <a:spcPct val="0"/>
      </a:spcAft>
      <a:defRPr sz="1400" b="1" kern="1200">
        <a:solidFill>
          <a:schemeClr val="tx1"/>
        </a:solidFill>
        <a:latin typeface="Verdana" pitchFamily="34" charset="0"/>
        <a:ea typeface="ＭＳ Ｐゴシック" pitchFamily="34" charset="-128"/>
        <a:cs typeface="+mn-cs"/>
      </a:defRPr>
    </a:lvl2pPr>
    <a:lvl3pPr marL="914400" algn="l" rtl="0" fontAlgn="base">
      <a:spcBef>
        <a:spcPct val="20000"/>
      </a:spcBef>
      <a:spcAft>
        <a:spcPct val="0"/>
      </a:spcAft>
      <a:defRPr sz="1400" b="1" kern="1200">
        <a:solidFill>
          <a:schemeClr val="tx1"/>
        </a:solidFill>
        <a:latin typeface="Verdana" pitchFamily="34" charset="0"/>
        <a:ea typeface="ＭＳ Ｐゴシック" pitchFamily="34" charset="-128"/>
        <a:cs typeface="+mn-cs"/>
      </a:defRPr>
    </a:lvl3pPr>
    <a:lvl4pPr marL="1371600" algn="l" rtl="0" fontAlgn="base">
      <a:spcBef>
        <a:spcPct val="20000"/>
      </a:spcBef>
      <a:spcAft>
        <a:spcPct val="0"/>
      </a:spcAft>
      <a:defRPr sz="1400" b="1" kern="1200">
        <a:solidFill>
          <a:schemeClr val="tx1"/>
        </a:solidFill>
        <a:latin typeface="Verdana" pitchFamily="34" charset="0"/>
        <a:ea typeface="ＭＳ Ｐゴシック" pitchFamily="34" charset="-128"/>
        <a:cs typeface="+mn-cs"/>
      </a:defRPr>
    </a:lvl4pPr>
    <a:lvl5pPr marL="1828800" algn="l" rtl="0" fontAlgn="base">
      <a:spcBef>
        <a:spcPct val="20000"/>
      </a:spcBef>
      <a:spcAft>
        <a:spcPct val="0"/>
      </a:spcAft>
      <a:defRPr sz="1400" b="1"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400" b="1"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1400" b="1"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1400" b="1"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1400" b="1"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9E9"/>
    <a:srgbClr val="6699CC"/>
    <a:srgbClr val="009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b="0">
                <a:latin typeface="Times" charset="0"/>
                <a:ea typeface="ＭＳ Ｐゴシック" charset="-128"/>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b="0">
                <a:latin typeface="Times" charset="0"/>
                <a:ea typeface="ＭＳ Ｐゴシック" charset="-128"/>
              </a:defRPr>
            </a:lvl1pPr>
          </a:lstStyle>
          <a:p>
            <a:pPr>
              <a:defRPr/>
            </a:pPr>
            <a:endParaRPr lang="en-US"/>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b="0">
                <a:latin typeface="Times" charset="0"/>
                <a:ea typeface="ＭＳ Ｐゴシック" charset="-128"/>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b="0">
                <a:latin typeface="Times" charset="0"/>
                <a:ea typeface="ＭＳ Ｐゴシック" charset="-128"/>
              </a:defRPr>
            </a:lvl1pPr>
          </a:lstStyle>
          <a:p>
            <a:pPr>
              <a:defRPr/>
            </a:pPr>
            <a:fld id="{22227D90-BDED-4978-8CC3-97E0C6E51FBD}" type="slidenum">
              <a:rPr lang="en-US"/>
              <a:pPr>
                <a:defRPr/>
              </a:pPr>
              <a:t>‹#›</a:t>
            </a:fld>
            <a:endParaRPr lang="en-US"/>
          </a:p>
        </p:txBody>
      </p:sp>
    </p:spTree>
    <p:extLst>
      <p:ext uri="{BB962C8B-B14F-4D97-AF65-F5344CB8AC3E}">
        <p14:creationId xmlns:p14="http://schemas.microsoft.com/office/powerpoint/2010/main" val="2838130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C3D589AD-7889-4ECD-8F49-B21B04005E18}" type="slidenum">
              <a:rPr lang="en-US" altLang="en-US" sz="1200" b="0" smtClean="0">
                <a:latin typeface="Times" charset="0"/>
              </a:rPr>
              <a:pPr/>
              <a:t>4</a:t>
            </a:fld>
            <a:endParaRPr lang="en-US" altLang="en-US" sz="1200" b="0" smtClean="0">
              <a:latin typeface="Times"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B08D09B2-E186-45E3-8E7D-B6BE15669BA5}" type="slidenum">
              <a:rPr lang="en-US" altLang="en-US" sz="1200" b="0" smtClean="0">
                <a:latin typeface="Times" charset="0"/>
              </a:rPr>
              <a:pPr/>
              <a:t>5</a:t>
            </a:fld>
            <a:endParaRPr lang="en-US" altLang="en-US" sz="1200" b="0" smtClean="0">
              <a:latin typeface="Times"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46ADB294-FCAA-43C6-9703-62A10823DF14}" type="slidenum">
              <a:rPr lang="en-US" altLang="en-US" sz="1200" b="0" smtClean="0">
                <a:latin typeface="Times" charset="0"/>
              </a:rPr>
              <a:pPr/>
              <a:t>9</a:t>
            </a:fld>
            <a:endParaRPr lang="en-US" altLang="en-US" sz="1200" b="0" smtClean="0">
              <a:latin typeface="Times"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6873EC6D-9141-43CF-A89D-851BEA9B910B}" type="slidenum">
              <a:rPr lang="en-US" altLang="en-US" sz="1200" b="0" smtClean="0">
                <a:latin typeface="Times" charset="0"/>
              </a:rPr>
              <a:pPr/>
              <a:t>10</a:t>
            </a:fld>
            <a:endParaRPr lang="en-US" altLang="en-US" sz="1200" b="0" smtClean="0">
              <a:latin typeface="Times"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813EBE39-A968-47C6-B573-A13B995DBA07}" type="slidenum">
              <a:rPr lang="en-US" altLang="en-US" sz="1200" b="0" smtClean="0">
                <a:latin typeface="Times" charset="0"/>
              </a:rPr>
              <a:pPr/>
              <a:t>11</a:t>
            </a:fld>
            <a:endParaRPr lang="en-US" altLang="en-US" sz="1200" b="0" smtClean="0">
              <a:latin typeface="Times"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0D70054C-FB78-4160-981D-28D66D0970B0}" type="slidenum">
              <a:rPr lang="en-US" altLang="en-US" sz="1200" b="0" smtClean="0">
                <a:latin typeface="Times" charset="0"/>
              </a:rPr>
              <a:pPr/>
              <a:t>12</a:t>
            </a:fld>
            <a:endParaRPr lang="en-US" altLang="en-US" sz="1200" b="0" smtClean="0">
              <a:latin typeface="Times"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EF580DD1-B55A-48AA-A06B-B7855AF4EF16}" type="slidenum">
              <a:rPr lang="en-US" altLang="en-US" sz="1200" b="0" smtClean="0">
                <a:latin typeface="Times" charset="0"/>
              </a:rPr>
              <a:pPr/>
              <a:t>16</a:t>
            </a:fld>
            <a:endParaRPr lang="en-US" altLang="en-US" sz="1200" b="0" smtClean="0">
              <a:latin typeface="Times"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fld id="{97A96731-2C4E-4449-A328-2341DEBC62FA}" type="slidenum">
              <a:rPr lang="en-US" altLang="en-US" sz="1200" b="0" smtClean="0">
                <a:latin typeface="Times" charset="0"/>
              </a:rPr>
              <a:pPr/>
              <a:t>17</a:t>
            </a:fld>
            <a:endParaRPr lang="en-US" altLang="en-US" sz="1200" b="0" smtClean="0">
              <a:latin typeface="Times"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Line 5"/>
          <p:cNvSpPr>
            <a:spLocks noChangeShapeType="1"/>
          </p:cNvSpPr>
          <p:nvPr userDrawn="1"/>
        </p:nvSpPr>
        <p:spPr bwMode="auto">
          <a:xfrm flipH="1">
            <a:off x="304800" y="2971800"/>
            <a:ext cx="8001000" cy="0"/>
          </a:xfrm>
          <a:prstGeom prst="line">
            <a:avLst/>
          </a:prstGeom>
          <a:noFill/>
          <a:ln w="9525">
            <a:solidFill>
              <a:srgbClr val="91C3C1"/>
            </a:solidFill>
            <a:round/>
            <a:headEnd/>
            <a:tailEnd/>
          </a:ln>
        </p:spPr>
        <p:txBody>
          <a:bodyPr wrap="none" anchor="ctr"/>
          <a:lstStyle/>
          <a:p>
            <a:pPr>
              <a:defRPr/>
            </a:pPr>
            <a:endParaRPr lang="en-US">
              <a:latin typeface="Verdana" charset="0"/>
              <a:ea typeface="+mn-ea"/>
            </a:endParaRPr>
          </a:p>
        </p:txBody>
      </p:sp>
      <p:pic>
        <p:nvPicPr>
          <p:cNvPr id="5" name="Picture 8" descr="Picture 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4800" y="6172200"/>
            <a:ext cx="16573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C3EC63EB-6FD6-49DD-A65C-079A764C8576}" type="datetimeFigureOut">
              <a:rPr lang="en-US"/>
              <a:pPr>
                <a:defRPr/>
              </a:pPr>
              <a:t>12/12/2013</a:t>
            </a:fld>
            <a:endParaRPr lang="en-US" dirty="0">
              <a:solidFill>
                <a:srgbClr val="FFFFFF"/>
              </a:solidFill>
            </a:endParaRPr>
          </a:p>
        </p:txBody>
      </p:sp>
      <p:sp>
        <p:nvSpPr>
          <p:cNvPr id="7" name="Footer Placeholder 18"/>
          <p:cNvSpPr>
            <a:spLocks noGrp="1"/>
          </p:cNvSpPr>
          <p:nvPr>
            <p:ph type="ftr" sz="quarter" idx="11"/>
          </p:nvPr>
        </p:nvSpPr>
        <p:spPr/>
        <p:txBody>
          <a:bodyPr/>
          <a:lstStyle>
            <a:lvl1pPr algn="l">
              <a:defRPr sz="1200">
                <a:solidFill>
                  <a:schemeClr val="tx2">
                    <a:shade val="90000"/>
                  </a:schemeClr>
                </a:solidFill>
              </a:defRPr>
            </a:lvl1pPr>
          </a:lstStyle>
          <a:p>
            <a:pPr>
              <a:defRPr/>
            </a:pPr>
            <a:r>
              <a:rPr lang="en-US"/>
              <a:t>Teens</a:t>
            </a:r>
            <a:endParaRPr lang="en-US" b="0">
              <a:latin typeface="Times" charset="0"/>
            </a:endParaRPr>
          </a:p>
        </p:txBody>
      </p:sp>
      <p:sp>
        <p:nvSpPr>
          <p:cNvPr id="8" name="Slide Number Placeholder 26"/>
          <p:cNvSpPr>
            <a:spLocks noGrp="1"/>
          </p:cNvSpPr>
          <p:nvPr>
            <p:ph type="sldNum" sz="quarter" idx="12"/>
          </p:nvPr>
        </p:nvSpPr>
        <p:spPr/>
        <p:txBody>
          <a:bodyPr/>
          <a:lstStyle>
            <a:lvl1pPr>
              <a:defRPr/>
            </a:lvl1pPr>
          </a:lstStyle>
          <a:p>
            <a:pPr>
              <a:defRPr/>
            </a:pPr>
            <a:fld id="{1C4CC1AF-C62D-4E5F-8FD7-ECFD49199420}" type="slidenum">
              <a:rPr lang="en-US"/>
              <a:pPr>
                <a:defRPr/>
              </a:pPr>
              <a:t>‹#›</a:t>
            </a:fld>
            <a:endParaRPr lang="en-US" dirty="0">
              <a:solidFill>
                <a:srgbClr val="FFFFFF"/>
              </a:solidFill>
            </a:endParaRPr>
          </a:p>
        </p:txBody>
      </p:sp>
    </p:spTree>
    <p:extLst>
      <p:ext uri="{BB962C8B-B14F-4D97-AF65-F5344CB8AC3E}">
        <p14:creationId xmlns:p14="http://schemas.microsoft.com/office/powerpoint/2010/main" val="30902154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22A837-3B04-49C4-94A0-71ECD53A1FF8}" type="datetimeFigureOut">
              <a:rPr lang="en-US"/>
              <a:pPr>
                <a:defRPr/>
              </a:pPr>
              <a:t>12/12/2013</a:t>
            </a:fld>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040534-9548-428B-BD4E-AEC1345E7B6C}" type="slidenum">
              <a:rPr lang="en-US"/>
              <a:pPr>
                <a:defRPr/>
              </a:pPr>
              <a:t>‹#›</a:t>
            </a:fld>
            <a:endParaRPr lang="en-US"/>
          </a:p>
        </p:txBody>
      </p:sp>
    </p:spTree>
    <p:extLst>
      <p:ext uri="{BB962C8B-B14F-4D97-AF65-F5344CB8AC3E}">
        <p14:creationId xmlns:p14="http://schemas.microsoft.com/office/powerpoint/2010/main" val="2492434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FB00DF-D42A-433F-9172-D5A6047BE64F}" type="datetimeFigureOut">
              <a:rPr lang="en-US"/>
              <a:pPr>
                <a:defRPr/>
              </a:pPr>
              <a:t>12/12/2013</a:t>
            </a:fld>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5325BD-108E-4296-9CC9-4274AE8F6DFD}" type="slidenum">
              <a:rPr lang="en-US"/>
              <a:pPr>
                <a:defRPr/>
              </a:pPr>
              <a:t>‹#›</a:t>
            </a:fld>
            <a:endParaRPr lang="en-US"/>
          </a:p>
        </p:txBody>
      </p:sp>
    </p:spTree>
    <p:extLst>
      <p:ext uri="{BB962C8B-B14F-4D97-AF65-F5344CB8AC3E}">
        <p14:creationId xmlns:p14="http://schemas.microsoft.com/office/powerpoint/2010/main" val="121538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2B2F13-32EF-484B-AC0B-6280379C2324}" type="datetimeFigureOut">
              <a:rPr lang="en-US"/>
              <a:pPr>
                <a:defRPr/>
              </a:pPr>
              <a:t>12/12/2013</a:t>
            </a:fld>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A925E9-68D0-46EA-BCD5-1C835C3292D5}" type="slidenum">
              <a:rPr lang="en-US"/>
              <a:pPr>
                <a:defRPr/>
              </a:pPr>
              <a:t>‹#›</a:t>
            </a:fld>
            <a:endParaRPr lang="en-US"/>
          </a:p>
        </p:txBody>
      </p:sp>
    </p:spTree>
    <p:extLst>
      <p:ext uri="{BB962C8B-B14F-4D97-AF65-F5344CB8AC3E}">
        <p14:creationId xmlns:p14="http://schemas.microsoft.com/office/powerpoint/2010/main" val="19265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F2EE2C-22D2-4FC7-96EA-4EBD5EBA9C09}" type="datetimeFigureOut">
              <a:rPr lang="en-US"/>
              <a:pPr>
                <a:defRPr/>
              </a:pPr>
              <a:t>12/12/2013</a:t>
            </a:fld>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A3A8F6-6A35-4968-8AE1-34CD7DC95199}" type="slidenum">
              <a:rPr lang="en-US"/>
              <a:pPr>
                <a:defRPr/>
              </a:pPr>
              <a:t>‹#›</a:t>
            </a:fld>
            <a:endParaRPr lang="en-US"/>
          </a:p>
        </p:txBody>
      </p:sp>
    </p:spTree>
    <p:extLst>
      <p:ext uri="{BB962C8B-B14F-4D97-AF65-F5344CB8AC3E}">
        <p14:creationId xmlns:p14="http://schemas.microsoft.com/office/powerpoint/2010/main" val="41955489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672EDF40-3D5F-4815-A4BB-965DAB9A908A}" type="datetimeFigureOut">
              <a:rPr lang="en-US"/>
              <a:pPr>
                <a:defRPr/>
              </a:pPr>
              <a:t>12/12/2013</a:t>
            </a:fld>
            <a:endParaRPr lang="en-US"/>
          </a:p>
        </p:txBody>
      </p:sp>
      <p:sp>
        <p:nvSpPr>
          <p:cNvPr id="6" name="Footer Placeholder 5"/>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29F755B-AE55-456D-BF8F-0FA13052EA95}" type="slidenum">
              <a:rPr lang="en-US"/>
              <a:pPr>
                <a:defRPr/>
              </a:pPr>
              <a:t>‹#›</a:t>
            </a:fld>
            <a:endParaRPr lang="en-US"/>
          </a:p>
        </p:txBody>
      </p:sp>
    </p:spTree>
    <p:extLst>
      <p:ext uri="{BB962C8B-B14F-4D97-AF65-F5344CB8AC3E}">
        <p14:creationId xmlns:p14="http://schemas.microsoft.com/office/powerpoint/2010/main" val="388575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A747C415-ED20-4848-A33A-84A0F1ADA2E1}" type="datetimeFigureOut">
              <a:rPr lang="en-US"/>
              <a:pPr>
                <a:defRPr/>
              </a:pPr>
              <a:t>12/12/2013</a:t>
            </a:fld>
            <a:endParaRPr lang="en-US"/>
          </a:p>
        </p:txBody>
      </p:sp>
      <p:sp>
        <p:nvSpPr>
          <p:cNvPr id="8" name="Footer Placeholder 7"/>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5E09067-0259-486C-935B-2879C56854C3}" type="slidenum">
              <a:rPr lang="en-US"/>
              <a:pPr>
                <a:defRPr/>
              </a:pPr>
              <a:t>‹#›</a:t>
            </a:fld>
            <a:endParaRPr lang="en-US"/>
          </a:p>
        </p:txBody>
      </p:sp>
    </p:spTree>
    <p:extLst>
      <p:ext uri="{BB962C8B-B14F-4D97-AF65-F5344CB8AC3E}">
        <p14:creationId xmlns:p14="http://schemas.microsoft.com/office/powerpoint/2010/main" val="168695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BC3CF0A-323A-41A0-B6E5-E6FDC3185478}" type="datetimeFigureOut">
              <a:rPr lang="en-US"/>
              <a:pPr>
                <a:defRPr/>
              </a:pPr>
              <a:t>12/12/2013</a:t>
            </a:fld>
            <a:endParaRPr lang="en-US"/>
          </a:p>
        </p:txBody>
      </p:sp>
      <p:sp>
        <p:nvSpPr>
          <p:cNvPr id="4" name="Footer Placeholder 3"/>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9735D8F-6F65-465B-9F52-12A222DE852B}" type="slidenum">
              <a:rPr lang="en-US"/>
              <a:pPr>
                <a:defRPr/>
              </a:pPr>
              <a:t>‹#›</a:t>
            </a:fld>
            <a:endParaRPr lang="en-US"/>
          </a:p>
        </p:txBody>
      </p:sp>
    </p:spTree>
    <p:extLst>
      <p:ext uri="{BB962C8B-B14F-4D97-AF65-F5344CB8AC3E}">
        <p14:creationId xmlns:p14="http://schemas.microsoft.com/office/powerpoint/2010/main" val="26533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EB4C386-93B5-4020-8C06-81022057913C}" type="datetimeFigureOut">
              <a:rPr lang="en-US"/>
              <a:pPr>
                <a:defRPr/>
              </a:pPr>
              <a:t>12/12/2013</a:t>
            </a:fld>
            <a:endParaRPr lang="en-US"/>
          </a:p>
        </p:txBody>
      </p:sp>
      <p:sp>
        <p:nvSpPr>
          <p:cNvPr id="3" name="Footer Placeholder 2"/>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8CCE9F3-931E-4529-86A6-565433595146}" type="slidenum">
              <a:rPr lang="en-US"/>
              <a:pPr>
                <a:defRPr/>
              </a:pPr>
              <a:t>‹#›</a:t>
            </a:fld>
            <a:endParaRPr lang="en-US"/>
          </a:p>
        </p:txBody>
      </p:sp>
    </p:spTree>
    <p:extLst>
      <p:ext uri="{BB962C8B-B14F-4D97-AF65-F5344CB8AC3E}">
        <p14:creationId xmlns:p14="http://schemas.microsoft.com/office/powerpoint/2010/main" val="227809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F4C590F-216B-4EE0-B616-8155CFE22435}" type="datetimeFigureOut">
              <a:rPr lang="en-US"/>
              <a:pPr>
                <a:defRPr/>
              </a:pPr>
              <a:t>12/12/2013</a:t>
            </a:fld>
            <a:endParaRPr lang="en-US"/>
          </a:p>
        </p:txBody>
      </p:sp>
      <p:sp>
        <p:nvSpPr>
          <p:cNvPr id="6" name="Footer Placeholder 5"/>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197AB5E-0F46-40BD-A858-1009A0A3DC56}" type="slidenum">
              <a:rPr lang="en-US"/>
              <a:pPr>
                <a:defRPr/>
              </a:pPr>
              <a:t>‹#›</a:t>
            </a:fld>
            <a:endParaRPr lang="en-US"/>
          </a:p>
        </p:txBody>
      </p:sp>
    </p:spTree>
    <p:extLst>
      <p:ext uri="{BB962C8B-B14F-4D97-AF65-F5344CB8AC3E}">
        <p14:creationId xmlns:p14="http://schemas.microsoft.com/office/powerpoint/2010/main" val="396231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20E8394-970C-4FF7-A435-E94008C5D55A}" type="datetimeFigureOut">
              <a:rPr lang="en-US"/>
              <a:pPr>
                <a:defRPr/>
              </a:pPr>
              <a:t>12/12/2013</a:t>
            </a:fld>
            <a:endParaRPr lang="en-US">
              <a:solidFill>
                <a:schemeClr val="tx1"/>
              </a:solidFill>
            </a:endParaRPr>
          </a:p>
        </p:txBody>
      </p:sp>
      <p:sp>
        <p:nvSpPr>
          <p:cNvPr id="10" name="Footer Placeholder 5"/>
          <p:cNvSpPr>
            <a:spLocks noGrp="1"/>
          </p:cNvSpPr>
          <p:nvPr>
            <p:ph type="ftr" sz="quarter" idx="11"/>
          </p:nvPr>
        </p:nvSpPr>
        <p:spPr/>
        <p:txBody>
          <a:bodyPr/>
          <a:lstStyle>
            <a:lvl1pPr algn="l">
              <a:defRPr sz="1200"/>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9D86C21-DEB7-4308-AD7A-0A7137E0D668}" type="slidenum">
              <a:rPr lang="en-US"/>
              <a:pPr>
                <a:defRPr/>
              </a:pPr>
              <a:t>‹#›</a:t>
            </a:fld>
            <a:endParaRPr lang="en-US">
              <a:solidFill>
                <a:schemeClr val="tx1"/>
              </a:solidFill>
            </a:endParaRPr>
          </a:p>
        </p:txBody>
      </p:sp>
    </p:spTree>
    <p:extLst>
      <p:ext uri="{BB962C8B-B14F-4D97-AF65-F5344CB8AC3E}">
        <p14:creationId xmlns:p14="http://schemas.microsoft.com/office/powerpoint/2010/main" val="4015347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Verdana" charset="0"/>
                <a:ea typeface="ＭＳ Ｐゴシック" charset="-128"/>
              </a:defRPr>
            </a:lvl1pPr>
          </a:lstStyle>
          <a:p>
            <a:pPr>
              <a:defRPr/>
            </a:pPr>
            <a:fld id="{850B9E01-F580-42DE-8C84-826E360FCA1C}" type="datetimeFigureOut">
              <a:rPr lang="en-US"/>
              <a:pPr>
                <a:defRPr/>
              </a:pPr>
              <a:t>12/12/2013</a:t>
            </a:fld>
            <a:endParaRPr lang="en-US" sz="1000" dirty="0">
              <a:solidFill>
                <a:schemeClr val="tx1"/>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r" eaLnBrk="1" latinLnBrk="0" hangingPunct="1">
              <a:defRPr kumimoji="0" sz="1000">
                <a:solidFill>
                  <a:schemeClr val="tx1"/>
                </a:solidFill>
                <a:latin typeface="Verdana" charset="0"/>
                <a:ea typeface="ＭＳ Ｐゴシック" charset="-128"/>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Verdana" charset="0"/>
                <a:ea typeface="ＭＳ Ｐゴシック" charset="-128"/>
              </a:defRPr>
            </a:lvl1pPr>
          </a:lstStyle>
          <a:p>
            <a:pPr>
              <a:defRPr/>
            </a:pPr>
            <a:fld id="{0F162425-8C4C-4CA4-8D91-29B5BA4986E7}" type="slidenum">
              <a:rPr lang="en-US"/>
              <a:pPr>
                <a:defRPr/>
              </a:pPr>
              <a:t>‹#›</a:t>
            </a:fld>
            <a:endParaRPr lang="en-US" sz="1000" b="0">
              <a:solidFill>
                <a:schemeClr val="tx1"/>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Verdana" charset="0"/>
                <a:ea typeface="ＭＳ Ｐゴシック" charset="-128"/>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Verdana" charset="0"/>
                <a:ea typeface="ＭＳ Ｐゴシック" charset="-128"/>
              </a:endParaRPr>
            </a:p>
          </p:txBody>
        </p:sp>
      </p:grpSp>
      <p:sp>
        <p:nvSpPr>
          <p:cNvPr id="14" name="Line 8"/>
          <p:cNvSpPr>
            <a:spLocks noChangeShapeType="1"/>
          </p:cNvSpPr>
          <p:nvPr userDrawn="1"/>
        </p:nvSpPr>
        <p:spPr bwMode="auto">
          <a:xfrm flipH="1">
            <a:off x="304800" y="6096000"/>
            <a:ext cx="8458200" cy="0"/>
          </a:xfrm>
          <a:prstGeom prst="line">
            <a:avLst/>
          </a:prstGeom>
          <a:noFill/>
          <a:ln w="9525">
            <a:solidFill>
              <a:srgbClr val="91C3C1"/>
            </a:solidFill>
            <a:round/>
            <a:headEnd/>
            <a:tailEnd/>
          </a:ln>
        </p:spPr>
        <p:txBody>
          <a:bodyPr wrap="none" anchor="ctr"/>
          <a:lstStyle/>
          <a:p>
            <a:pPr>
              <a:defRPr/>
            </a:pPr>
            <a:endParaRPr lang="en-US">
              <a:latin typeface="Verdana" charset="0"/>
              <a:ea typeface="+mn-ea"/>
            </a:endParaRPr>
          </a:p>
        </p:txBody>
      </p:sp>
      <p:sp>
        <p:nvSpPr>
          <p:cNvPr id="15" name="Line 9"/>
          <p:cNvSpPr>
            <a:spLocks noChangeShapeType="1"/>
          </p:cNvSpPr>
          <p:nvPr userDrawn="1"/>
        </p:nvSpPr>
        <p:spPr bwMode="auto">
          <a:xfrm flipH="1">
            <a:off x="304800" y="685800"/>
            <a:ext cx="8458200" cy="0"/>
          </a:xfrm>
          <a:prstGeom prst="line">
            <a:avLst/>
          </a:prstGeom>
          <a:noFill/>
          <a:ln w="9525">
            <a:solidFill>
              <a:srgbClr val="91C3C1"/>
            </a:solidFill>
            <a:round/>
            <a:headEnd/>
            <a:tailEnd/>
          </a:ln>
        </p:spPr>
        <p:txBody>
          <a:bodyPr wrap="none" anchor="ctr"/>
          <a:lstStyle/>
          <a:p>
            <a:pPr>
              <a:defRPr/>
            </a:pPr>
            <a:endParaRPr lang="en-US">
              <a:latin typeface="Verdana" charset="0"/>
              <a:ea typeface="+mn-ea"/>
            </a:endParaRPr>
          </a:p>
        </p:txBody>
      </p:sp>
      <p:pic>
        <p:nvPicPr>
          <p:cNvPr id="1036" name="Picture 6" descr="Picture 1.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0" y="6172200"/>
            <a:ext cx="16573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7CCA62"/>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7CCA62"/>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6000" b="1" smtClean="0"/>
              <a:t>III.   INVESTING </a:t>
            </a:r>
          </a:p>
        </p:txBody>
      </p:sp>
      <p:sp>
        <p:nvSpPr>
          <p:cNvPr id="3" name="Content Placeholder 2"/>
          <p:cNvSpPr>
            <a:spLocks noGrp="1"/>
          </p:cNvSpPr>
          <p:nvPr>
            <p:ph idx="1"/>
          </p:nvPr>
        </p:nvSpPr>
        <p:spPr/>
        <p:txBody>
          <a:bodyPr/>
          <a:lstStyle/>
          <a:p>
            <a:pPr>
              <a:buFont typeface="Wingdings 2" pitchFamily="18" charset="2"/>
              <a:buNone/>
              <a:defRPr/>
            </a:pPr>
            <a:endParaRPr lang="en-US" dirty="0" smtClean="0"/>
          </a:p>
          <a:p>
            <a:pPr marL="514350" indent="-514350">
              <a:buFont typeface="Wingdings 2" pitchFamily="18" charset="2"/>
              <a:buAutoNum type="alphaUcPeriod" startAt="2"/>
              <a:defRPr/>
            </a:pPr>
            <a:r>
              <a:rPr lang="en-US" sz="3600" b="1" dirty="0" smtClean="0"/>
              <a:t>Investing  Options</a:t>
            </a:r>
          </a:p>
          <a:p>
            <a:pPr marL="514350" indent="-514350">
              <a:buFont typeface="Wingdings 2" pitchFamily="18" charset="2"/>
              <a:buNone/>
              <a:defRPr/>
            </a:pPr>
            <a:r>
              <a:rPr lang="en-US" sz="3600" b="1" dirty="0" smtClean="0"/>
              <a:t>      4.  Real Estate – Property </a:t>
            </a:r>
          </a:p>
          <a:p>
            <a:pPr marL="514350" indent="-514350">
              <a:buFont typeface="Wingdings 2" pitchFamily="18" charset="2"/>
              <a:buNone/>
              <a:defRPr/>
            </a:pPr>
            <a:r>
              <a:rPr lang="en-US" sz="3600" b="1" dirty="0" smtClean="0"/>
              <a:t>	 5.   Retirement Plans – savings </a:t>
            </a:r>
          </a:p>
          <a:p>
            <a:pPr marL="514350" indent="-514350">
              <a:buFont typeface="Wingdings 2" pitchFamily="18" charset="2"/>
              <a:buNone/>
              <a:defRPr/>
            </a:pPr>
            <a:r>
              <a:rPr lang="en-US" sz="3600" b="1" dirty="0" smtClean="0"/>
              <a:t>              plan for retirement.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04850"/>
            <a:ext cx="8229600" cy="895350"/>
          </a:xfrm>
        </p:spPr>
        <p:txBody>
          <a:bodyPr/>
          <a:lstStyle/>
          <a:p>
            <a:pPr eaLnBrk="1" hangingPunct="1"/>
            <a:r>
              <a:rPr lang="en-US" altLang="en-US" b="1" smtClean="0"/>
              <a:t>Types of Retirement Plans</a:t>
            </a:r>
          </a:p>
        </p:txBody>
      </p:sp>
      <p:sp>
        <p:nvSpPr>
          <p:cNvPr id="22531" name="Rectangle 3"/>
          <p:cNvSpPr>
            <a:spLocks noGrp="1" noChangeArrowheads="1"/>
          </p:cNvSpPr>
          <p:nvPr>
            <p:ph idx="1"/>
          </p:nvPr>
        </p:nvSpPr>
        <p:spPr>
          <a:xfrm>
            <a:off x="457200" y="1600200"/>
            <a:ext cx="7772400" cy="4419600"/>
          </a:xfrm>
        </p:spPr>
        <p:txBody>
          <a:bodyPr/>
          <a:lstStyle/>
          <a:p>
            <a:pPr eaLnBrk="1" hangingPunct="1">
              <a:lnSpc>
                <a:spcPct val="90000"/>
              </a:lnSpc>
              <a:buFontTx/>
              <a:buNone/>
            </a:pPr>
            <a:endParaRPr lang="en-US" altLang="en-US" sz="1200" b="1" dirty="0" smtClean="0"/>
          </a:p>
          <a:p>
            <a:pPr eaLnBrk="1" hangingPunct="1">
              <a:lnSpc>
                <a:spcPct val="90000"/>
              </a:lnSpc>
              <a:buFontTx/>
              <a:buNone/>
            </a:pPr>
            <a:r>
              <a:rPr lang="en-US" altLang="en-US" sz="3200" b="1" dirty="0" smtClean="0"/>
              <a:t>Roth IRA (also called the IRA Plus)</a:t>
            </a:r>
          </a:p>
          <a:p>
            <a:pPr eaLnBrk="1" hangingPunct="1">
              <a:lnSpc>
                <a:spcPct val="90000"/>
              </a:lnSpc>
            </a:pPr>
            <a:r>
              <a:rPr lang="en-US" altLang="en-US" sz="3200" dirty="0" smtClean="0"/>
              <a:t>While the $5,000 annual contribution to this plan is not tax-deductible, the earnings on the account are tax-free after five years. The funds from the Roth IRA may be withdrawn after age 59, if the account owner is disabled, or used for educational expenses, or for the purchase of a first home.</a:t>
            </a:r>
          </a:p>
          <a:p>
            <a:pPr eaLnBrk="1" hangingPunct="1">
              <a:lnSpc>
                <a:spcPct val="90000"/>
              </a:lnSpc>
              <a:buFontTx/>
              <a:buNone/>
            </a:pPr>
            <a:endParaRPr lang="en-US" altLang="en-US" sz="1800" dirty="0" smtClean="0"/>
          </a:p>
        </p:txBody>
      </p:sp>
      <p:sp>
        <p:nvSpPr>
          <p:cNvPr id="22532" name="Text Box 4"/>
          <p:cNvSpPr txBox="1">
            <a:spLocks noChangeArrowheads="1"/>
          </p:cNvSpPr>
          <p:nvPr/>
        </p:nvSpPr>
        <p:spPr bwMode="auto">
          <a:xfrm>
            <a:off x="6850063" y="6324600"/>
            <a:ext cx="19542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12-M</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04850"/>
            <a:ext cx="8229600" cy="895350"/>
          </a:xfrm>
        </p:spPr>
        <p:txBody>
          <a:bodyPr/>
          <a:lstStyle/>
          <a:p>
            <a:pPr eaLnBrk="1" hangingPunct="1"/>
            <a:r>
              <a:rPr lang="en-US" altLang="en-US" b="1" smtClean="0"/>
              <a:t>Types of Retirement Plans</a:t>
            </a:r>
          </a:p>
        </p:txBody>
      </p:sp>
      <p:sp>
        <p:nvSpPr>
          <p:cNvPr id="23555" name="Rectangle 3"/>
          <p:cNvSpPr>
            <a:spLocks noGrp="1" noChangeArrowheads="1"/>
          </p:cNvSpPr>
          <p:nvPr>
            <p:ph idx="1"/>
          </p:nvPr>
        </p:nvSpPr>
        <p:spPr>
          <a:xfrm>
            <a:off x="457200" y="1600200"/>
            <a:ext cx="7772400" cy="4419600"/>
          </a:xfrm>
        </p:spPr>
        <p:txBody>
          <a:bodyPr/>
          <a:lstStyle/>
          <a:p>
            <a:pPr eaLnBrk="1" hangingPunct="1">
              <a:lnSpc>
                <a:spcPct val="90000"/>
              </a:lnSpc>
              <a:buFontTx/>
              <a:buNone/>
            </a:pPr>
            <a:endParaRPr lang="en-US" altLang="en-US" sz="1200" b="1" dirty="0" smtClean="0"/>
          </a:p>
          <a:p>
            <a:pPr eaLnBrk="1" hangingPunct="1">
              <a:lnSpc>
                <a:spcPct val="90000"/>
              </a:lnSpc>
              <a:buFontTx/>
              <a:buNone/>
            </a:pPr>
            <a:r>
              <a:rPr lang="en-US" altLang="en-US" sz="3200" b="1" dirty="0" smtClean="0"/>
              <a:t>401(k)</a:t>
            </a:r>
          </a:p>
          <a:p>
            <a:pPr eaLnBrk="1" hangingPunct="1">
              <a:lnSpc>
                <a:spcPct val="90000"/>
              </a:lnSpc>
            </a:pPr>
            <a:r>
              <a:rPr lang="en-US" altLang="en-US" sz="3200" dirty="0" smtClean="0"/>
              <a:t>Allows a person to contribute to a savings plan from his or her pre-tax earnings, reducing the amount of tax that must be paid. </a:t>
            </a:r>
          </a:p>
          <a:p>
            <a:pPr eaLnBrk="1" hangingPunct="1">
              <a:lnSpc>
                <a:spcPct val="90000"/>
              </a:lnSpc>
            </a:pPr>
            <a:r>
              <a:rPr lang="en-US" altLang="en-US" sz="3200" dirty="0" smtClean="0"/>
              <a:t>Some employers match contributions up to a certain level.</a:t>
            </a:r>
          </a:p>
        </p:txBody>
      </p:sp>
      <p:sp>
        <p:nvSpPr>
          <p:cNvPr id="23556" name="Text Box 4"/>
          <p:cNvSpPr txBox="1">
            <a:spLocks noChangeArrowheads="1"/>
          </p:cNvSpPr>
          <p:nvPr/>
        </p:nvSpPr>
        <p:spPr bwMode="auto">
          <a:xfrm>
            <a:off x="6850063" y="6324600"/>
            <a:ext cx="19542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12-M</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895350"/>
          </a:xfrm>
        </p:spPr>
        <p:txBody>
          <a:bodyPr/>
          <a:lstStyle/>
          <a:p>
            <a:pPr eaLnBrk="1" hangingPunct="1"/>
            <a:r>
              <a:rPr lang="en-US" altLang="en-US" b="1" smtClean="0"/>
              <a:t>Types of Retirement Plans</a:t>
            </a:r>
          </a:p>
        </p:txBody>
      </p:sp>
      <p:sp>
        <p:nvSpPr>
          <p:cNvPr id="24579" name="Rectangle 3"/>
          <p:cNvSpPr>
            <a:spLocks noGrp="1" noChangeArrowheads="1"/>
          </p:cNvSpPr>
          <p:nvPr>
            <p:ph idx="1"/>
          </p:nvPr>
        </p:nvSpPr>
        <p:spPr>
          <a:xfrm>
            <a:off x="457200" y="1600200"/>
            <a:ext cx="7772400" cy="4419600"/>
          </a:xfrm>
        </p:spPr>
        <p:txBody>
          <a:bodyPr/>
          <a:lstStyle/>
          <a:p>
            <a:pPr eaLnBrk="1" hangingPunct="1">
              <a:lnSpc>
                <a:spcPct val="90000"/>
              </a:lnSpc>
              <a:buFontTx/>
              <a:buNone/>
            </a:pPr>
            <a:endParaRPr lang="en-US" altLang="en-US" sz="1200" b="1" dirty="0" smtClean="0"/>
          </a:p>
          <a:p>
            <a:pPr eaLnBrk="1" hangingPunct="1">
              <a:lnSpc>
                <a:spcPct val="90000"/>
              </a:lnSpc>
              <a:buFontTx/>
              <a:buNone/>
            </a:pPr>
            <a:r>
              <a:rPr lang="en-US" altLang="en-US" sz="3200" b="1" dirty="0" smtClean="0"/>
              <a:t>Keogh Plan</a:t>
            </a:r>
          </a:p>
          <a:p>
            <a:pPr eaLnBrk="1" hangingPunct="1">
              <a:lnSpc>
                <a:spcPct val="90000"/>
              </a:lnSpc>
            </a:pPr>
            <a:r>
              <a:rPr lang="en-US" altLang="en-US" sz="3200" dirty="0" smtClean="0"/>
              <a:t>Allows a self-employed person to set aside up to 15% of income</a:t>
            </a:r>
            <a:br>
              <a:rPr lang="en-US" altLang="en-US" sz="3200" dirty="0" smtClean="0"/>
            </a:br>
            <a:endParaRPr lang="en-US" altLang="en-US" sz="3200" dirty="0" smtClean="0"/>
          </a:p>
          <a:p>
            <a:pPr eaLnBrk="1" hangingPunct="1">
              <a:lnSpc>
                <a:spcPct val="90000"/>
              </a:lnSpc>
            </a:pPr>
            <a:r>
              <a:rPr lang="en-US" altLang="en-US" sz="3200" dirty="0" smtClean="0"/>
              <a:t>(but not more than $35,000 per year).</a:t>
            </a:r>
          </a:p>
          <a:p>
            <a:pPr eaLnBrk="1" hangingPunct="1">
              <a:lnSpc>
                <a:spcPct val="90000"/>
              </a:lnSpc>
              <a:buFontTx/>
              <a:buNone/>
            </a:pPr>
            <a:endParaRPr lang="en-US" altLang="en-US" sz="1800" dirty="0" smtClean="0"/>
          </a:p>
        </p:txBody>
      </p:sp>
      <p:sp>
        <p:nvSpPr>
          <p:cNvPr id="24580" name="Text Box 4"/>
          <p:cNvSpPr txBox="1">
            <a:spLocks noChangeArrowheads="1"/>
          </p:cNvSpPr>
          <p:nvPr/>
        </p:nvSpPr>
        <p:spPr bwMode="auto">
          <a:xfrm>
            <a:off x="6850063" y="6324600"/>
            <a:ext cx="19542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12-M</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IRAs – return on investment</a:t>
            </a:r>
          </a:p>
        </p:txBody>
      </p:sp>
      <p:sp>
        <p:nvSpPr>
          <p:cNvPr id="17411" name="Rectangle 3"/>
          <p:cNvSpPr>
            <a:spLocks noGrp="1" noChangeArrowheads="1"/>
          </p:cNvSpPr>
          <p:nvPr>
            <p:ph idx="1"/>
          </p:nvPr>
        </p:nvSpPr>
        <p:spPr/>
        <p:txBody>
          <a:bodyPr>
            <a:normAutofit lnSpcReduction="10000"/>
          </a:bodyPr>
          <a:lstStyle/>
          <a:p>
            <a:pPr marL="274320" indent="-274320" eaLnBrk="1" fontAlgn="auto" hangingPunct="1">
              <a:spcAft>
                <a:spcPts val="0"/>
              </a:spcAft>
              <a:buClr>
                <a:schemeClr val="accent3"/>
              </a:buClr>
              <a:buFontTx/>
              <a:buNone/>
              <a:defRPr/>
            </a:pPr>
            <a:r>
              <a:rPr lang="en-US" b="1" dirty="0" smtClean="0"/>
              <a:t>contributions made only between ages of </a:t>
            </a:r>
            <a:r>
              <a:rPr lang="en-US" b="1" dirty="0" smtClean="0">
                <a:solidFill>
                  <a:schemeClr val="accent2"/>
                </a:solidFill>
              </a:rPr>
              <a:t>22–30</a:t>
            </a:r>
            <a:r>
              <a:rPr lang="en-US" b="1" dirty="0" smtClean="0"/>
              <a:t> (9 years)</a:t>
            </a:r>
          </a:p>
          <a:p>
            <a:pPr marL="274320" indent="-274320" eaLnBrk="1" fontAlgn="auto" hangingPunct="1">
              <a:spcAft>
                <a:spcPts val="0"/>
              </a:spcAft>
              <a:buClr>
                <a:schemeClr val="accent3"/>
              </a:buClr>
              <a:buFont typeface="Wingdings 2"/>
              <a:buChar char=""/>
              <a:defRPr/>
            </a:pPr>
            <a:r>
              <a:rPr lang="en-US" b="1" dirty="0" smtClean="0">
                <a:solidFill>
                  <a:schemeClr val="accent2"/>
                </a:solidFill>
              </a:rPr>
              <a:t>$2,000 </a:t>
            </a:r>
            <a:r>
              <a:rPr lang="en-US" dirty="0" smtClean="0"/>
              <a:t>contributed each year</a:t>
            </a:r>
          </a:p>
          <a:p>
            <a:pPr marL="274320" indent="-274320" eaLnBrk="1" fontAlgn="auto" hangingPunct="1">
              <a:spcAft>
                <a:spcPts val="0"/>
              </a:spcAft>
              <a:buClr>
                <a:schemeClr val="accent3"/>
              </a:buClr>
              <a:buFont typeface="Wingdings 2"/>
              <a:buChar char=""/>
              <a:defRPr/>
            </a:pPr>
            <a:r>
              <a:rPr lang="en-US" dirty="0" smtClean="0"/>
              <a:t>Total investment of </a:t>
            </a:r>
            <a:r>
              <a:rPr lang="en-US" b="1" dirty="0" smtClean="0">
                <a:solidFill>
                  <a:schemeClr val="accent2"/>
                </a:solidFill>
              </a:rPr>
              <a:t>$18,000</a:t>
            </a:r>
          </a:p>
          <a:p>
            <a:pPr marL="274320" indent="-274320" eaLnBrk="1" fontAlgn="auto" hangingPunct="1">
              <a:spcAft>
                <a:spcPts val="0"/>
              </a:spcAft>
              <a:buClr>
                <a:schemeClr val="accent3"/>
              </a:buClr>
              <a:buFont typeface="Wingdings 2"/>
              <a:buChar char=""/>
              <a:defRPr/>
            </a:pPr>
            <a:r>
              <a:rPr lang="en-US" dirty="0" smtClean="0"/>
              <a:t>At an interest rate of 9%, by age 65 will have </a:t>
            </a:r>
            <a:r>
              <a:rPr lang="en-US" b="1" dirty="0" smtClean="0">
                <a:solidFill>
                  <a:schemeClr val="accent2"/>
                </a:solidFill>
              </a:rPr>
              <a:t>$579,471</a:t>
            </a:r>
          </a:p>
          <a:p>
            <a:pPr marL="274320" indent="-274320" eaLnBrk="1" fontAlgn="auto" hangingPunct="1">
              <a:spcAft>
                <a:spcPts val="0"/>
              </a:spcAft>
              <a:buClr>
                <a:schemeClr val="accent3"/>
              </a:buClr>
              <a:buFontTx/>
              <a:buNone/>
              <a:defRPr/>
            </a:pPr>
            <a:r>
              <a:rPr lang="en-US" b="1" dirty="0" smtClean="0"/>
              <a:t>contributions made only between ages of 31–65 (35 years)</a:t>
            </a:r>
          </a:p>
          <a:p>
            <a:pPr marL="274320" indent="-274320" eaLnBrk="1" fontAlgn="auto" hangingPunct="1">
              <a:spcAft>
                <a:spcPts val="0"/>
              </a:spcAft>
              <a:buClr>
                <a:schemeClr val="accent3"/>
              </a:buClr>
              <a:buFont typeface="Wingdings 2"/>
              <a:buChar char=""/>
              <a:defRPr/>
            </a:pPr>
            <a:r>
              <a:rPr lang="en-US" b="1" dirty="0" smtClean="0">
                <a:solidFill>
                  <a:schemeClr val="accent2"/>
                </a:solidFill>
              </a:rPr>
              <a:t>$2,000 </a:t>
            </a:r>
            <a:r>
              <a:rPr lang="en-US" dirty="0" smtClean="0"/>
              <a:t>made contributed each year</a:t>
            </a:r>
          </a:p>
          <a:p>
            <a:pPr marL="274320" indent="-274320" eaLnBrk="1" fontAlgn="auto" hangingPunct="1">
              <a:spcAft>
                <a:spcPts val="0"/>
              </a:spcAft>
              <a:buClr>
                <a:schemeClr val="accent3"/>
              </a:buClr>
              <a:buFont typeface="Wingdings 2"/>
              <a:buChar char=""/>
              <a:defRPr/>
            </a:pPr>
            <a:r>
              <a:rPr lang="en-US" dirty="0" smtClean="0"/>
              <a:t>Total investment of </a:t>
            </a:r>
            <a:r>
              <a:rPr lang="en-US" b="1" dirty="0" smtClean="0">
                <a:solidFill>
                  <a:schemeClr val="accent2"/>
                </a:solidFill>
              </a:rPr>
              <a:t>$70,000</a:t>
            </a:r>
          </a:p>
          <a:p>
            <a:pPr marL="274320" indent="-274320" eaLnBrk="1" fontAlgn="auto" hangingPunct="1">
              <a:spcAft>
                <a:spcPts val="0"/>
              </a:spcAft>
              <a:buClr>
                <a:schemeClr val="accent3"/>
              </a:buClr>
              <a:buFont typeface="Wingdings 2"/>
              <a:buChar char=""/>
              <a:defRPr/>
            </a:pPr>
            <a:r>
              <a:rPr lang="en-US" dirty="0" smtClean="0"/>
              <a:t>At an interest rate of 9%, by age 65 will have </a:t>
            </a:r>
            <a:r>
              <a:rPr lang="en-US" b="1" dirty="0" smtClean="0">
                <a:solidFill>
                  <a:schemeClr val="accent2"/>
                </a:solidFill>
              </a:rPr>
              <a:t>$470,249</a:t>
            </a:r>
          </a:p>
          <a:p>
            <a:pPr marL="274320" indent="-274320" eaLnBrk="1" fontAlgn="auto" hangingPunct="1">
              <a:spcAft>
                <a:spcPts val="0"/>
              </a:spcAft>
              <a:buClr>
                <a:schemeClr val="accent3"/>
              </a:buClr>
              <a:buFontTx/>
              <a:buNone/>
              <a:defRPr/>
            </a:pPr>
            <a:endParaRPr lang="en-US" dirty="0" smtClean="0"/>
          </a:p>
        </p:txBody>
      </p:sp>
      <p:sp>
        <p:nvSpPr>
          <p:cNvPr id="25604" name="Text Box 4"/>
          <p:cNvSpPr txBox="1">
            <a:spLocks noChangeArrowheads="1"/>
          </p:cNvSpPr>
          <p:nvPr/>
        </p:nvSpPr>
        <p:spPr bwMode="auto">
          <a:xfrm>
            <a:off x="6862763" y="6324600"/>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12-N</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6862763" y="6324600"/>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12-O</a:t>
            </a:r>
            <a:endParaRPr lang="en-US" altLang="en-US" sz="900" b="0">
              <a:solidFill>
                <a:srgbClr val="30797B"/>
              </a:solidFill>
            </a:endParaRPr>
          </a:p>
        </p:txBody>
      </p:sp>
      <p:graphicFrame>
        <p:nvGraphicFramePr>
          <p:cNvPr id="35015" name="Group 199"/>
          <p:cNvGraphicFramePr>
            <a:graphicFrameLocks noGrp="1"/>
          </p:cNvGraphicFramePr>
          <p:nvPr/>
        </p:nvGraphicFramePr>
        <p:xfrm>
          <a:off x="381000" y="990600"/>
          <a:ext cx="8382000" cy="4902483"/>
        </p:xfrm>
        <a:graphic>
          <a:graphicData uri="http://schemas.openxmlformats.org/drawingml/2006/table">
            <a:tbl>
              <a:tblPr/>
              <a:tblGrid>
                <a:gridCol w="1397000"/>
                <a:gridCol w="1397000"/>
                <a:gridCol w="1397000"/>
                <a:gridCol w="1295400"/>
                <a:gridCol w="1498600"/>
                <a:gridCol w="1397000"/>
              </a:tblGrid>
              <a:tr h="426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Verdana" charset="0"/>
                          <a:ea typeface="ＭＳ Ｐゴシック" charset="-128"/>
                        </a:rPr>
                        <a:t>instrument</a:t>
                      </a:r>
                    </a:p>
                  </a:txBody>
                  <a:tcPr marT="45714" marB="45714"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bg1"/>
                          </a:solidFill>
                          <a:effectLst/>
                          <a:latin typeface="Verdana" charset="0"/>
                          <a:ea typeface="ＭＳ Ｐゴシック" charset="-128"/>
                        </a:rPr>
                        <a:t>maturity</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bg1"/>
                          </a:solidFill>
                          <a:effectLst/>
                          <a:latin typeface="Verdana" charset="0"/>
                          <a:ea typeface="ＭＳ Ｐゴシック" charset="-128"/>
                        </a:rPr>
                        <a:t>risk</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Verdana" charset="0"/>
                          <a:ea typeface="ＭＳ Ｐゴシック" charset="-128"/>
                        </a:rPr>
                        <a:t>yield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Verdana" charset="0"/>
                          <a:ea typeface="ＭＳ Ｐゴシック" charset="-128"/>
                        </a:rPr>
                        <a:t>minimum balance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bg1"/>
                          </a:solidFill>
                          <a:effectLst/>
                          <a:latin typeface="Verdana" charset="0"/>
                          <a:ea typeface="ＭＳ Ｐゴシック" charset="-128"/>
                        </a:rPr>
                        <a:t>taxable?</a:t>
                      </a:r>
                    </a:p>
                  </a:txBody>
                  <a:tcPr marT="45714" marB="45714"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3396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Verdana" charset="0"/>
                          <a:ea typeface="ＭＳ Ｐゴシック" charset="-128"/>
                        </a:rPr>
                        <a:t>Certificate of Deposit</a:t>
                      </a: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90 days or more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None if insured</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Moderate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Varies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Yes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charset="0"/>
                          <a:ea typeface="ＭＳ Ｐゴシック" charset="-128"/>
                        </a:rPr>
                        <a:t>Bonds</a:t>
                      </a: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6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Verdana" charset="0"/>
                          <a:ea typeface="ＭＳ Ｐゴシック" charset="-128"/>
                        </a:rPr>
                        <a:t>   Corporate</a:t>
                      </a: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5–30 years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Some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Moderate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$1,000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Yes</a:t>
                      </a: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charset="0"/>
                          <a:ea typeface="ＭＳ Ｐゴシック" charset="-128"/>
                        </a:rPr>
                        <a:t>   Municipal</a:t>
                      </a:r>
                      <a:endParaRPr kumimoji="0" lang="en-US" sz="1100" b="0" i="0" u="none" strike="noStrike" cap="none" normalizeH="0" baseline="0" dirty="0" smtClean="0">
                        <a:ln>
                          <a:noFill/>
                        </a:ln>
                        <a:solidFill>
                          <a:schemeClr val="tx1"/>
                        </a:solidFill>
                        <a:effectLst/>
                        <a:latin typeface="Verdana"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1–20 years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Some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Moderate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$5,000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No federal,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some states</a:t>
                      </a: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charset="0"/>
                          <a:ea typeface="ＭＳ Ｐゴシック" charset="-128"/>
                        </a:rPr>
                        <a:t>   Stocks</a:t>
                      </a: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Immediate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Low to high</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Low to high</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Varies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Yes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681">
                <a:tc grid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charset="0"/>
                          <a:ea typeface="ＭＳ Ｐゴシック" charset="-128"/>
                        </a:rPr>
                        <a:t>U.S. Treasury</a:t>
                      </a: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charset="0"/>
                          <a:ea typeface="ＭＳ Ｐゴシック" charset="-128"/>
                        </a:rPr>
                        <a:t>  Bills</a:t>
                      </a:r>
                      <a:endParaRPr kumimoji="0" lang="en-US" sz="1100" b="0" i="0" u="none" strike="noStrike" cap="none" normalizeH="0" baseline="0" dirty="0" smtClean="0">
                        <a:ln>
                          <a:noFill/>
                        </a:ln>
                        <a:solidFill>
                          <a:schemeClr val="tx1"/>
                        </a:solidFill>
                        <a:effectLst/>
                        <a:latin typeface="Verdana" charset="0"/>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1 year or less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None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Moderate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$10,000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Federal only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Verdana" charset="0"/>
                          <a:ea typeface="ＭＳ Ｐゴシック" charset="-128"/>
                        </a:rPr>
                        <a:t>   Notes</a:t>
                      </a: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1–10 years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None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$1,000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Federal only</a:t>
                      </a: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Verdana" charset="0"/>
                          <a:ea typeface="ＭＳ Ｐゴシック" charset="-128"/>
                        </a:rPr>
                        <a:t>   Bonds</a:t>
                      </a: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10–30 years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None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$1,000</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Federal only</a:t>
                      </a: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0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Verdana" charset="0"/>
                          <a:ea typeface="ＭＳ Ｐゴシック" charset="-128"/>
                        </a:rPr>
                        <a:t>   Mutual Funds</a:t>
                      </a: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Varies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Low to high</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Moderate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Varies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Usually</a:t>
                      </a: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charset="0"/>
                          <a:ea typeface="ＭＳ Ｐゴシック" charset="-128"/>
                        </a:rPr>
                        <a:t>Retirement Funds</a:t>
                      </a: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When buyer  is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60 years old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Low</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Moderate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Verdana" charset="0"/>
                          <a:ea typeface="ＭＳ Ｐゴシック" charset="-128"/>
                        </a:rPr>
                        <a:t>Varies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charset="0"/>
                          <a:ea typeface="ＭＳ Ｐゴシック" charset="-128"/>
                        </a:rPr>
                        <a:t>At maturity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charset="0"/>
                        <a:ea typeface="ＭＳ Ｐゴシック" charset="-128"/>
                      </a:endParaRPr>
                    </a:p>
                  </a:txBody>
                  <a:tcPr marT="45714" marB="4571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Truth in Savings Law</a:t>
            </a:r>
          </a:p>
        </p:txBody>
      </p:sp>
      <p:sp>
        <p:nvSpPr>
          <p:cNvPr id="10243" name="Rectangle 3"/>
          <p:cNvSpPr>
            <a:spLocks noGrp="1" noChangeArrowheads="1"/>
          </p:cNvSpPr>
          <p:nvPr>
            <p:ph idx="1"/>
          </p:nvPr>
        </p:nvSpPr>
        <p:spPr/>
        <p:txBody>
          <a:bodyPr>
            <a:normAutofit fontScale="92500" lnSpcReduction="10000"/>
          </a:bodyPr>
          <a:lstStyle/>
          <a:p>
            <a:pPr marL="0" indent="0" eaLnBrk="1" fontAlgn="auto" hangingPunct="1">
              <a:spcAft>
                <a:spcPts val="0"/>
              </a:spcAft>
              <a:buClr>
                <a:schemeClr val="accent3"/>
              </a:buClr>
              <a:buFontTx/>
              <a:buNone/>
              <a:defRPr/>
            </a:pPr>
            <a:r>
              <a:rPr lang="en-US" b="1" dirty="0" smtClean="0"/>
              <a:t>The Truth in Savings Act </a:t>
            </a:r>
          </a:p>
          <a:p>
            <a:pPr marL="0" indent="0" eaLnBrk="1" fontAlgn="auto" hangingPunct="1">
              <a:spcAft>
                <a:spcPts val="0"/>
              </a:spcAft>
              <a:buClr>
                <a:schemeClr val="accent3"/>
              </a:buClr>
              <a:buFontTx/>
              <a:buNone/>
              <a:defRPr/>
            </a:pPr>
            <a:r>
              <a:rPr lang="en-US" b="1" dirty="0" smtClean="0"/>
              <a:t>(Federal Reserve Regulation DD)</a:t>
            </a:r>
          </a:p>
          <a:p>
            <a:pPr marL="0" indent="0" eaLnBrk="1" fontAlgn="auto" hangingPunct="1">
              <a:spcAft>
                <a:spcPts val="0"/>
              </a:spcAft>
              <a:buClr>
                <a:schemeClr val="accent3"/>
              </a:buClr>
              <a:buFontTx/>
              <a:buNone/>
              <a:defRPr/>
            </a:pPr>
            <a:r>
              <a:rPr lang="en-US" dirty="0" smtClean="0"/>
              <a:t>requires financial institutions to disclose the following information on savings account plans they offer:</a:t>
            </a:r>
          </a:p>
          <a:p>
            <a:pPr marL="0" indent="0" eaLnBrk="1" fontAlgn="auto" hangingPunct="1">
              <a:spcAft>
                <a:spcPts val="0"/>
              </a:spcAft>
              <a:buClr>
                <a:schemeClr val="accent3"/>
              </a:buClr>
              <a:buFont typeface="Wingdings 2"/>
              <a:buChar char=""/>
              <a:defRPr/>
            </a:pPr>
            <a:r>
              <a:rPr lang="en-US" dirty="0" smtClean="0"/>
              <a:t>   Fees on deposit accounts</a:t>
            </a:r>
          </a:p>
          <a:p>
            <a:pPr marL="0" indent="0" eaLnBrk="1" fontAlgn="auto" hangingPunct="1">
              <a:spcAft>
                <a:spcPts val="0"/>
              </a:spcAft>
              <a:buClr>
                <a:schemeClr val="accent3"/>
              </a:buClr>
              <a:buFont typeface="Wingdings 2"/>
              <a:buChar char=""/>
              <a:defRPr/>
            </a:pPr>
            <a:r>
              <a:rPr lang="en-US" dirty="0" smtClean="0"/>
              <a:t>   The interest rate</a:t>
            </a:r>
          </a:p>
          <a:p>
            <a:pPr marL="0" indent="0" eaLnBrk="1" fontAlgn="auto" hangingPunct="1">
              <a:spcAft>
                <a:spcPts val="0"/>
              </a:spcAft>
              <a:buClr>
                <a:schemeClr val="accent3"/>
              </a:buClr>
              <a:buFont typeface="Wingdings 2"/>
              <a:buChar char=""/>
              <a:defRPr/>
            </a:pPr>
            <a:r>
              <a:rPr lang="en-US" dirty="0" smtClean="0"/>
              <a:t>   Other terms and conditions</a:t>
            </a:r>
          </a:p>
          <a:p>
            <a:pPr marL="0" indent="0" eaLnBrk="1" fontAlgn="auto" hangingPunct="1">
              <a:spcAft>
                <a:spcPts val="0"/>
              </a:spcAft>
              <a:buClr>
                <a:schemeClr val="accent3"/>
              </a:buClr>
              <a:buFont typeface="Wingdings 2"/>
              <a:buChar char=""/>
              <a:defRPr/>
            </a:pPr>
            <a:r>
              <a:rPr lang="en-US" dirty="0" smtClean="0"/>
              <a:t>   The annual percent yield (APY), which is the percentage rate expressing the total  amount of interest that would be received on a $100 deposit based on the annual rate and frequency of compounding for a 365-day period. </a:t>
            </a:r>
          </a:p>
        </p:txBody>
      </p:sp>
      <p:sp>
        <p:nvSpPr>
          <p:cNvPr id="27652" name="Text Box 4"/>
          <p:cNvSpPr txBox="1">
            <a:spLocks noChangeArrowheads="1"/>
          </p:cNvSpPr>
          <p:nvPr/>
        </p:nvSpPr>
        <p:spPr bwMode="auto">
          <a:xfrm>
            <a:off x="6865938" y="6324600"/>
            <a:ext cx="19383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12-G</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04850"/>
            <a:ext cx="8229600" cy="895350"/>
          </a:xfrm>
        </p:spPr>
        <p:txBody>
          <a:bodyPr/>
          <a:lstStyle/>
          <a:p>
            <a:pPr eaLnBrk="1" hangingPunct="1"/>
            <a:r>
              <a:rPr lang="en-US" altLang="en-US" smtClean="0"/>
              <a:t>Avoiding Investment Fraud</a:t>
            </a:r>
          </a:p>
        </p:txBody>
      </p:sp>
      <p:sp>
        <p:nvSpPr>
          <p:cNvPr id="28675" name="Rectangle 3"/>
          <p:cNvSpPr>
            <a:spLocks noGrp="1" noChangeArrowheads="1"/>
          </p:cNvSpPr>
          <p:nvPr>
            <p:ph idx="1"/>
          </p:nvPr>
        </p:nvSpPr>
        <p:spPr>
          <a:xfrm>
            <a:off x="457200" y="1600200"/>
            <a:ext cx="8153400" cy="4495800"/>
          </a:xfrm>
        </p:spPr>
        <p:txBody>
          <a:bodyPr/>
          <a:lstStyle/>
          <a:p>
            <a:pPr eaLnBrk="1" hangingPunct="1">
              <a:buFontTx/>
              <a:buNone/>
            </a:pPr>
            <a:r>
              <a:rPr lang="en-US" altLang="en-US" sz="2200" b="1" smtClean="0"/>
              <a:t>Each year billions of dollars are lost to fraudulent investments.</a:t>
            </a:r>
          </a:p>
          <a:p>
            <a:pPr eaLnBrk="1" hangingPunct="1">
              <a:buFontTx/>
              <a:buNone/>
            </a:pPr>
            <a:r>
              <a:rPr lang="en-US" altLang="en-US" sz="2200" b="1" smtClean="0"/>
              <a:t>Some of the most common include:</a:t>
            </a:r>
          </a:p>
          <a:p>
            <a:pPr eaLnBrk="1" hangingPunct="1"/>
            <a:r>
              <a:rPr lang="en-US" altLang="en-US" sz="2200" smtClean="0"/>
              <a:t>Illegal pyramids, insider trading, and unlicensed investment brokers</a:t>
            </a:r>
          </a:p>
          <a:p>
            <a:pPr eaLnBrk="1" hangingPunct="1"/>
            <a:r>
              <a:rPr lang="en-US" altLang="en-US" sz="2200" smtClean="0"/>
              <a:t>High-risk “penny” stocks and fraudulent securities</a:t>
            </a:r>
          </a:p>
          <a:p>
            <a:pPr eaLnBrk="1" hangingPunct="1"/>
            <a:r>
              <a:rPr lang="en-US" altLang="en-US" sz="2200" smtClean="0"/>
              <a:t>Fraudulent franchises and business opportunities</a:t>
            </a:r>
          </a:p>
          <a:p>
            <a:pPr eaLnBrk="1" hangingPunct="1"/>
            <a:r>
              <a:rPr lang="en-US" altLang="en-US" sz="2200" smtClean="0"/>
              <a:t>Internet services, 900-numbers, and high-tech investments promising high profits and minimal risk</a:t>
            </a:r>
          </a:p>
          <a:p>
            <a:pPr eaLnBrk="1" hangingPunct="1"/>
            <a:r>
              <a:rPr lang="en-US" altLang="en-US" sz="2200" smtClean="0"/>
              <a:t>Opportunities to invest in movie deals and other entertainment ventures with promises of guaranteed profits and failure to disclose risk</a:t>
            </a:r>
          </a:p>
          <a:p>
            <a:pPr eaLnBrk="1" hangingPunct="1">
              <a:buFontTx/>
              <a:buNone/>
            </a:pPr>
            <a:endParaRPr lang="en-US" altLang="en-US" sz="2000" b="1" smtClean="0"/>
          </a:p>
        </p:txBody>
      </p:sp>
      <p:sp>
        <p:nvSpPr>
          <p:cNvPr id="28676" name="Text Box 4"/>
          <p:cNvSpPr txBox="1">
            <a:spLocks noChangeArrowheads="1"/>
          </p:cNvSpPr>
          <p:nvPr/>
        </p:nvSpPr>
        <p:spPr bwMode="auto">
          <a:xfrm>
            <a:off x="6886575" y="6324600"/>
            <a:ext cx="1930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12-P</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04850"/>
            <a:ext cx="8229600" cy="971550"/>
          </a:xfrm>
        </p:spPr>
        <p:txBody>
          <a:bodyPr/>
          <a:lstStyle/>
          <a:p>
            <a:pPr eaLnBrk="1" hangingPunct="1"/>
            <a:r>
              <a:rPr lang="en-US" altLang="en-US" smtClean="0"/>
              <a:t>Avoiding  Investment Fraud</a:t>
            </a:r>
          </a:p>
        </p:txBody>
      </p:sp>
      <p:sp>
        <p:nvSpPr>
          <p:cNvPr id="29699" name="Rectangle 3"/>
          <p:cNvSpPr>
            <a:spLocks noGrp="1" noChangeArrowheads="1"/>
          </p:cNvSpPr>
          <p:nvPr>
            <p:ph idx="1"/>
          </p:nvPr>
        </p:nvSpPr>
        <p:spPr>
          <a:xfrm>
            <a:off x="457200" y="1600200"/>
            <a:ext cx="8153400" cy="4495800"/>
          </a:xfrm>
        </p:spPr>
        <p:txBody>
          <a:bodyPr/>
          <a:lstStyle/>
          <a:p>
            <a:pPr eaLnBrk="1" hangingPunct="1">
              <a:buFontTx/>
              <a:buNone/>
            </a:pPr>
            <a:endParaRPr lang="en-US" altLang="en-US" sz="1200" b="1" smtClean="0"/>
          </a:p>
          <a:p>
            <a:pPr eaLnBrk="1" hangingPunct="1">
              <a:buFontTx/>
              <a:buNone/>
            </a:pPr>
            <a:r>
              <a:rPr lang="en-US" altLang="en-US" sz="2000" b="1" smtClean="0"/>
              <a:t>To protect yourself from becoming a victim of investment fraud, take the following actions:</a:t>
            </a:r>
          </a:p>
          <a:p>
            <a:pPr eaLnBrk="1" hangingPunct="1"/>
            <a:r>
              <a:rPr lang="en-US" altLang="en-US" sz="2000" smtClean="0"/>
              <a:t>Become informed about investments and industries before investing</a:t>
            </a:r>
          </a:p>
          <a:p>
            <a:pPr eaLnBrk="1" hangingPunct="1"/>
            <a:r>
              <a:rPr lang="en-US" altLang="en-US" sz="2000" smtClean="0"/>
              <a:t>Talk with others who have made similar investments</a:t>
            </a:r>
          </a:p>
          <a:p>
            <a:pPr eaLnBrk="1" hangingPunct="1"/>
            <a:r>
              <a:rPr lang="en-US" altLang="en-US" sz="2000" smtClean="0"/>
              <a:t>Obtain information from state and federal regulatory agencies</a:t>
            </a:r>
          </a:p>
          <a:p>
            <a:pPr eaLnBrk="1" hangingPunct="1"/>
            <a:r>
              <a:rPr lang="en-US" altLang="en-US" sz="2000" smtClean="0"/>
              <a:t>Never buy over the phone without first investigating the situation</a:t>
            </a:r>
          </a:p>
          <a:p>
            <a:pPr eaLnBrk="1" hangingPunct="1"/>
            <a:r>
              <a:rPr lang="en-US" altLang="en-US" sz="2000" smtClean="0"/>
              <a:t>Avoid investment opportunities promising large returns in a short amount of time that seem “too good to be true”—they probably are.</a:t>
            </a:r>
          </a:p>
          <a:p>
            <a:pPr eaLnBrk="1" hangingPunct="1">
              <a:buFontTx/>
              <a:buNone/>
            </a:pPr>
            <a:endParaRPr lang="en-US" altLang="en-US" sz="2000" b="1" smtClean="0"/>
          </a:p>
          <a:p>
            <a:pPr eaLnBrk="1" hangingPunct="1">
              <a:buFontTx/>
              <a:buNone/>
            </a:pPr>
            <a:r>
              <a:rPr lang="en-US" altLang="en-US" sz="2000" b="1" smtClean="0"/>
              <a:t>For additional information, contact the following websites:</a:t>
            </a:r>
          </a:p>
          <a:p>
            <a:pPr eaLnBrk="1" hangingPunct="1">
              <a:buFontTx/>
              <a:buNone/>
            </a:pPr>
            <a:r>
              <a:rPr lang="en-US" altLang="en-US" sz="2000" b="1" smtClean="0"/>
              <a:t>www.ftc.gov; www.fraud.org; www.sec.gov; www.nasaa.org</a:t>
            </a:r>
            <a:endParaRPr lang="en-US" altLang="en-US" sz="2000" smtClean="0"/>
          </a:p>
          <a:p>
            <a:pPr eaLnBrk="1" hangingPunct="1">
              <a:buFontTx/>
              <a:buNone/>
            </a:pPr>
            <a:endParaRPr lang="en-US" altLang="en-US" sz="2000" smtClean="0"/>
          </a:p>
        </p:txBody>
      </p:sp>
      <p:sp>
        <p:nvSpPr>
          <p:cNvPr id="29700" name="Text Box 4"/>
          <p:cNvSpPr txBox="1">
            <a:spLocks noChangeArrowheads="1"/>
          </p:cNvSpPr>
          <p:nvPr/>
        </p:nvSpPr>
        <p:spPr bwMode="auto">
          <a:xfrm>
            <a:off x="6886575" y="6324600"/>
            <a:ext cx="1930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12-P</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ln>
            <a:miter lim="800000"/>
            <a:headEnd/>
            <a:tailEnd/>
          </a:ln>
        </p:spPr>
        <p:txBody>
          <a:bodyPr/>
          <a:lstStyle/>
          <a:p>
            <a:pPr algn="ctr" eaLnBrk="1" fontAlgn="auto" hangingPunct="1">
              <a:spcAft>
                <a:spcPts val="0"/>
              </a:spcAft>
              <a:defRPr/>
            </a:pPr>
            <a:r>
              <a:rPr lang="en-US" sz="7200" b="1" dirty="0" smtClean="0"/>
              <a:t>ASSIGNMENT </a:t>
            </a:r>
            <a:endParaRPr lang="en-US" sz="7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04850"/>
            <a:ext cx="8229600" cy="895350"/>
          </a:xfrm>
        </p:spPr>
        <p:txBody>
          <a:bodyPr/>
          <a:lstStyle/>
          <a:p>
            <a:pPr algn="ctr"/>
            <a:r>
              <a:rPr lang="en-US" altLang="en-US" b="1" smtClean="0"/>
              <a:t> Ways to invest in real-estate?</a:t>
            </a:r>
          </a:p>
        </p:txBody>
      </p:sp>
      <p:sp>
        <p:nvSpPr>
          <p:cNvPr id="14339" name="Content Placeholder 4"/>
          <p:cNvSpPr>
            <a:spLocks noGrp="1"/>
          </p:cNvSpPr>
          <p:nvPr>
            <p:ph idx="1"/>
          </p:nvPr>
        </p:nvSpPr>
        <p:spPr>
          <a:xfrm>
            <a:off x="457200" y="1600200"/>
            <a:ext cx="8229600" cy="2133600"/>
          </a:xfrm>
        </p:spPr>
        <p:txBody>
          <a:bodyPr/>
          <a:lstStyle/>
          <a:p>
            <a:r>
              <a:rPr lang="en-US" altLang="en-US" b="1" dirty="0" smtClean="0">
                <a:solidFill>
                  <a:schemeClr val="accent2"/>
                </a:solidFill>
              </a:rPr>
              <a:t>Buy a house, live in it, and sell it later at a profit.</a:t>
            </a:r>
          </a:p>
          <a:p>
            <a:r>
              <a:rPr lang="en-US" altLang="en-US" b="1" dirty="0" smtClean="0">
                <a:solidFill>
                  <a:schemeClr val="accent2"/>
                </a:solidFill>
              </a:rPr>
              <a:t>Buy income property (such as an apartment house or a commercial building) and rent it.</a:t>
            </a:r>
          </a:p>
          <a:p>
            <a:r>
              <a:rPr lang="en-US" altLang="en-US" b="1" dirty="0" smtClean="0">
                <a:solidFill>
                  <a:schemeClr val="accent2"/>
                </a:solidFill>
              </a:rPr>
              <a:t>Buy land and hold it until it rises in value.</a:t>
            </a:r>
          </a:p>
          <a:p>
            <a:pPr>
              <a:buFont typeface="Wingdings 2" pitchFamily="18" charset="2"/>
              <a:buNone/>
            </a:pPr>
            <a:endParaRPr lang="en-US" altLang="en-US" dirty="0" smtClean="0"/>
          </a:p>
        </p:txBody>
      </p:sp>
      <p:pic>
        <p:nvPicPr>
          <p:cNvPr id="14340" name="Content Placeholder 3" descr="preforeclosures, foreclosure auctions, reo, bank foreclosures, tax liens, probate real estate"/>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733800"/>
            <a:ext cx="5410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altLang="en-US" b="1" smtClean="0"/>
              <a:t>$$  CAPITAL GAINS  $$</a:t>
            </a:r>
          </a:p>
        </p:txBody>
      </p:sp>
      <p:sp>
        <p:nvSpPr>
          <p:cNvPr id="15363" name="Content Placeholder 4"/>
          <p:cNvSpPr>
            <a:spLocks noGrp="1"/>
          </p:cNvSpPr>
          <p:nvPr>
            <p:ph idx="1"/>
          </p:nvPr>
        </p:nvSpPr>
        <p:spPr/>
        <p:txBody>
          <a:bodyPr/>
          <a:lstStyle/>
          <a:p>
            <a:endParaRPr lang="en-US" altLang="en-US" b="1" dirty="0" smtClean="0"/>
          </a:p>
          <a:p>
            <a:pPr algn="ctr"/>
            <a:r>
              <a:rPr lang="en-US" altLang="en-US" sz="4000" b="1" dirty="0" smtClean="0">
                <a:solidFill>
                  <a:schemeClr val="accent2"/>
                </a:solidFill>
              </a:rPr>
              <a:t>capital gains: </a:t>
            </a:r>
            <a:r>
              <a:rPr lang="en-US" altLang="en-US" sz="4000" dirty="0" smtClean="0">
                <a:solidFill>
                  <a:schemeClr val="accent2"/>
                </a:solidFill>
              </a:rPr>
              <a:t>profits from the sale of a capital asset such as stocks, bonds, or real estate.</a:t>
            </a:r>
          </a:p>
        </p:txBody>
      </p:sp>
      <p:pic>
        <p:nvPicPr>
          <p:cNvPr id="15364" name="Content Placeholder 3" descr="real-estate-investment"/>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495800"/>
            <a:ext cx="4572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04850"/>
            <a:ext cx="8229600" cy="1047750"/>
          </a:xfrm>
        </p:spPr>
        <p:txBody>
          <a:bodyPr/>
          <a:lstStyle/>
          <a:p>
            <a:pPr eaLnBrk="1" hangingPunct="1"/>
            <a:r>
              <a:rPr lang="en-US" altLang="en-US" b="1" smtClean="0"/>
              <a:t>Real Estate</a:t>
            </a:r>
          </a:p>
        </p:txBody>
      </p:sp>
      <p:sp>
        <p:nvSpPr>
          <p:cNvPr id="15363" name="Rectangle 3"/>
          <p:cNvSpPr>
            <a:spLocks noGrp="1" noChangeArrowheads="1"/>
          </p:cNvSpPr>
          <p:nvPr>
            <p:ph idx="1"/>
          </p:nvPr>
        </p:nvSpPr>
        <p:spPr>
          <a:xfrm>
            <a:off x="457200" y="2133600"/>
            <a:ext cx="8153400" cy="3886200"/>
          </a:xfrm>
        </p:spPr>
        <p:txBody>
          <a:bodyPr>
            <a:normAutofit/>
          </a:bodyPr>
          <a:lstStyle/>
          <a:p>
            <a:pPr marL="274320" indent="-274320" eaLnBrk="1" fontAlgn="auto" hangingPunct="1">
              <a:spcAft>
                <a:spcPts val="0"/>
              </a:spcAft>
              <a:buClr>
                <a:schemeClr val="accent3"/>
              </a:buClr>
              <a:buFontTx/>
              <a:buNone/>
              <a:defRPr/>
            </a:pPr>
            <a:endParaRPr lang="en-US" b="1" dirty="0" smtClean="0"/>
          </a:p>
          <a:p>
            <a:pPr marL="274320" indent="-274320" eaLnBrk="1" fontAlgn="auto" hangingPunct="1">
              <a:spcAft>
                <a:spcPts val="0"/>
              </a:spcAft>
              <a:buClr>
                <a:schemeClr val="accent3"/>
              </a:buClr>
              <a:buFontTx/>
              <a:buNone/>
              <a:defRPr/>
            </a:pPr>
            <a:r>
              <a:rPr lang="en-US" b="1" dirty="0" smtClean="0"/>
              <a:t>Advantages</a:t>
            </a:r>
          </a:p>
          <a:p>
            <a:pPr marL="274320" indent="-274320" eaLnBrk="1" fontAlgn="auto" hangingPunct="1">
              <a:spcAft>
                <a:spcPts val="0"/>
              </a:spcAft>
              <a:buClr>
                <a:schemeClr val="accent3"/>
              </a:buClr>
              <a:buFont typeface="Wingdings 2"/>
              <a:buChar char=""/>
              <a:defRPr/>
            </a:pPr>
            <a:r>
              <a:rPr lang="en-US" dirty="0" smtClean="0"/>
              <a:t>Excellent protection against inflation.</a:t>
            </a:r>
          </a:p>
          <a:p>
            <a:pPr marL="274320" indent="-274320" eaLnBrk="1" fontAlgn="auto" hangingPunct="1">
              <a:spcAft>
                <a:spcPts val="0"/>
              </a:spcAft>
              <a:buClr>
                <a:schemeClr val="accent3"/>
              </a:buClr>
              <a:buFontTx/>
              <a:buNone/>
              <a:defRPr/>
            </a:pPr>
            <a:endParaRPr lang="en-US" b="1" dirty="0" smtClean="0"/>
          </a:p>
          <a:p>
            <a:pPr marL="274320" indent="-274320" eaLnBrk="1" fontAlgn="auto" hangingPunct="1">
              <a:spcAft>
                <a:spcPts val="0"/>
              </a:spcAft>
              <a:buClr>
                <a:schemeClr val="accent3"/>
              </a:buClr>
              <a:buFontTx/>
              <a:buNone/>
              <a:defRPr/>
            </a:pPr>
            <a:r>
              <a:rPr lang="en-US" b="1" dirty="0" smtClean="0"/>
              <a:t>Disadvantages</a:t>
            </a:r>
          </a:p>
          <a:p>
            <a:pPr marL="274320" indent="-274320" eaLnBrk="1" fontAlgn="auto" hangingPunct="1">
              <a:spcAft>
                <a:spcPts val="0"/>
              </a:spcAft>
              <a:buClr>
                <a:schemeClr val="accent3"/>
              </a:buClr>
              <a:buFont typeface="Wingdings 2"/>
              <a:buChar char=""/>
              <a:defRPr/>
            </a:pPr>
            <a:r>
              <a:rPr lang="en-US" dirty="0" smtClean="0"/>
              <a:t>Can be difficult to convert into cash.</a:t>
            </a:r>
          </a:p>
          <a:p>
            <a:pPr marL="274320" indent="-274320" eaLnBrk="1" fontAlgn="auto" hangingPunct="1">
              <a:spcAft>
                <a:spcPts val="0"/>
              </a:spcAft>
              <a:buClr>
                <a:schemeClr val="accent3"/>
              </a:buClr>
              <a:buFont typeface="Wingdings 2"/>
              <a:buChar char=""/>
              <a:defRPr/>
            </a:pPr>
            <a:r>
              <a:rPr lang="en-US" dirty="0" smtClean="0"/>
              <a:t>A specialized type of investment requiring study and knowledge of business.</a:t>
            </a:r>
          </a:p>
          <a:p>
            <a:pPr marL="274320" indent="-274320" eaLnBrk="1" fontAlgn="auto" hangingPunct="1">
              <a:spcAft>
                <a:spcPts val="0"/>
              </a:spcAft>
              <a:buClr>
                <a:schemeClr val="accent3"/>
              </a:buClr>
              <a:buFontTx/>
              <a:buNone/>
              <a:defRPr/>
            </a:pPr>
            <a:endParaRPr lang="en-US" b="1" dirty="0" smtClean="0"/>
          </a:p>
          <a:p>
            <a:pPr marL="274320" indent="-274320" eaLnBrk="1" fontAlgn="auto" hangingPunct="1">
              <a:spcAft>
                <a:spcPts val="0"/>
              </a:spcAft>
              <a:buClr>
                <a:schemeClr val="accent3"/>
              </a:buClr>
              <a:buFontTx/>
              <a:buNone/>
              <a:defRPr/>
            </a:pPr>
            <a:endParaRPr lang="en-US" dirty="0" smtClean="0"/>
          </a:p>
        </p:txBody>
      </p:sp>
      <p:sp>
        <p:nvSpPr>
          <p:cNvPr id="16388" name="Text Box 4"/>
          <p:cNvSpPr txBox="1">
            <a:spLocks noChangeArrowheads="1"/>
          </p:cNvSpPr>
          <p:nvPr/>
        </p:nvSpPr>
        <p:spPr bwMode="auto">
          <a:xfrm>
            <a:off x="6904038" y="6324600"/>
            <a:ext cx="19192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12-L</a:t>
            </a:r>
            <a:endParaRPr lang="en-US" altLang="en-US" sz="900" b="0">
              <a:solidFill>
                <a:srgbClr val="30797B"/>
              </a:solidFill>
            </a:endParaRPr>
          </a:p>
        </p:txBody>
      </p:sp>
      <p:pic>
        <p:nvPicPr>
          <p:cNvPr id="16389" name="Content Placeholder 3" descr="Real estate investment tips"/>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28600"/>
            <a:ext cx="493395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04850"/>
            <a:ext cx="8229600" cy="971550"/>
          </a:xfrm>
        </p:spPr>
        <p:txBody>
          <a:bodyPr/>
          <a:lstStyle/>
          <a:p>
            <a:pPr eaLnBrk="1" hangingPunct="1"/>
            <a:r>
              <a:rPr lang="en-US" altLang="en-US" sz="7200" b="1" smtClean="0"/>
              <a:t>Retirement Plans</a:t>
            </a:r>
          </a:p>
        </p:txBody>
      </p:sp>
      <p:sp>
        <p:nvSpPr>
          <p:cNvPr id="17411" name="Rectangle 3"/>
          <p:cNvSpPr>
            <a:spLocks noGrp="1" noChangeArrowheads="1"/>
          </p:cNvSpPr>
          <p:nvPr>
            <p:ph idx="1"/>
          </p:nvPr>
        </p:nvSpPr>
        <p:spPr>
          <a:xfrm>
            <a:off x="457200" y="1828800"/>
            <a:ext cx="7772400" cy="4038600"/>
          </a:xfrm>
        </p:spPr>
        <p:txBody>
          <a:bodyPr/>
          <a:lstStyle/>
          <a:p>
            <a:pPr eaLnBrk="1" hangingPunct="1">
              <a:lnSpc>
                <a:spcPct val="90000"/>
              </a:lnSpc>
              <a:buFontTx/>
              <a:buNone/>
            </a:pPr>
            <a:r>
              <a:rPr lang="en-US" altLang="en-US" sz="2400" b="1" dirty="0" smtClean="0"/>
              <a:t>what they are and how they work</a:t>
            </a:r>
          </a:p>
          <a:p>
            <a:pPr eaLnBrk="1" hangingPunct="1">
              <a:lnSpc>
                <a:spcPct val="90000"/>
              </a:lnSpc>
            </a:pPr>
            <a:r>
              <a:rPr lang="en-US" altLang="en-US" sz="2400" dirty="0" smtClean="0"/>
              <a:t>Plans that help individuals set aside money to be used after they retire.</a:t>
            </a:r>
          </a:p>
          <a:p>
            <a:pPr eaLnBrk="1" hangingPunct="1">
              <a:lnSpc>
                <a:spcPct val="90000"/>
              </a:lnSpc>
            </a:pPr>
            <a:r>
              <a:rPr lang="en-US" altLang="en-US" sz="2400" dirty="0" smtClean="0"/>
              <a:t>Federal income tax </a:t>
            </a:r>
            <a:r>
              <a:rPr lang="en-US" altLang="en-US" sz="2400" b="1" dirty="0" smtClean="0">
                <a:solidFill>
                  <a:schemeClr val="accent1"/>
                </a:solidFill>
              </a:rPr>
              <a:t>not immediately due </a:t>
            </a:r>
            <a:r>
              <a:rPr lang="en-US" altLang="en-US" sz="2400" dirty="0" smtClean="0"/>
              <a:t>on money put into a retirement account, or on the interest it makes.</a:t>
            </a:r>
          </a:p>
          <a:p>
            <a:pPr eaLnBrk="1" hangingPunct="1">
              <a:lnSpc>
                <a:spcPct val="90000"/>
              </a:lnSpc>
            </a:pPr>
            <a:r>
              <a:rPr lang="en-US" altLang="en-US" sz="2400" dirty="0" smtClean="0"/>
              <a:t>Income tax paid when money is withdrawn.</a:t>
            </a:r>
          </a:p>
          <a:p>
            <a:pPr eaLnBrk="1" hangingPunct="1">
              <a:lnSpc>
                <a:spcPct val="90000"/>
              </a:lnSpc>
            </a:pPr>
            <a:r>
              <a:rPr lang="en-US" altLang="en-US" sz="2400" dirty="0" smtClean="0"/>
              <a:t>Penalty charges apply if money is withdrawn before retirement age, except under certain circumstances.</a:t>
            </a:r>
          </a:p>
          <a:p>
            <a:pPr eaLnBrk="1" hangingPunct="1">
              <a:lnSpc>
                <a:spcPct val="90000"/>
              </a:lnSpc>
            </a:pPr>
            <a:r>
              <a:rPr lang="en-US" altLang="en-US" sz="2400" dirty="0" smtClean="0"/>
              <a:t>Income after retirement is usually lower, so tax rate is lower.</a:t>
            </a:r>
          </a:p>
          <a:p>
            <a:pPr eaLnBrk="1" hangingPunct="1">
              <a:lnSpc>
                <a:spcPct val="90000"/>
              </a:lnSpc>
              <a:buFontTx/>
              <a:buNone/>
            </a:pPr>
            <a:endParaRPr lang="en-US" altLang="en-US" sz="2400" b="1" dirty="0" smtClean="0"/>
          </a:p>
        </p:txBody>
      </p:sp>
      <p:sp>
        <p:nvSpPr>
          <p:cNvPr id="17412" name="Text Box 4"/>
          <p:cNvSpPr txBox="1">
            <a:spLocks noChangeArrowheads="1"/>
          </p:cNvSpPr>
          <p:nvPr/>
        </p:nvSpPr>
        <p:spPr bwMode="auto">
          <a:xfrm>
            <a:off x="6850063" y="6324600"/>
            <a:ext cx="19542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12-M</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altLang="en-US" b="1" smtClean="0"/>
              <a:t>Taxes on $80,000 Salary</a:t>
            </a:r>
          </a:p>
        </p:txBody>
      </p:sp>
      <p:sp>
        <p:nvSpPr>
          <p:cNvPr id="18435" name="Content Placeholder 2"/>
          <p:cNvSpPr>
            <a:spLocks noGrp="1"/>
          </p:cNvSpPr>
          <p:nvPr>
            <p:ph idx="1"/>
          </p:nvPr>
        </p:nvSpPr>
        <p:spPr/>
        <p:txBody>
          <a:bodyPr/>
          <a:lstStyle/>
          <a:p>
            <a:pPr algn="ctr">
              <a:buFont typeface="Wingdings 2" pitchFamily="18" charset="2"/>
              <a:buNone/>
            </a:pPr>
            <a:r>
              <a:rPr lang="en-US" altLang="en-US" b="1" u="sng" smtClean="0"/>
              <a:t> $80,000 salary with no retirement account</a:t>
            </a:r>
          </a:p>
          <a:p>
            <a:pPr algn="ctr">
              <a:buFont typeface="Wingdings 2" pitchFamily="18" charset="2"/>
              <a:buNone/>
            </a:pPr>
            <a:endParaRPr lang="en-US" altLang="en-US" sz="1200" b="1" smtClean="0"/>
          </a:p>
          <a:p>
            <a:pPr algn="ctr">
              <a:buFont typeface="Wingdings 2" pitchFamily="18" charset="2"/>
              <a:buNone/>
            </a:pPr>
            <a:r>
              <a:rPr lang="en-US" altLang="en-US" b="1" smtClean="0"/>
              <a:t>Federal Tax Rate $77,100 - $160,850</a:t>
            </a:r>
          </a:p>
          <a:p>
            <a:r>
              <a:rPr lang="en-US" altLang="en-US" b="1" smtClean="0"/>
              <a:t>$</a:t>
            </a:r>
            <a:r>
              <a:rPr lang="en-US" altLang="en-US" sz="2400" b="1" smtClean="0"/>
              <a:t>15,698.75 plus 28% of the amount over 77,100</a:t>
            </a:r>
          </a:p>
          <a:p>
            <a:pPr>
              <a:buFont typeface="Wingdings 2" pitchFamily="18" charset="2"/>
              <a:buNone/>
            </a:pPr>
            <a:r>
              <a:rPr lang="en-US" altLang="en-US" sz="2400" b="1" smtClean="0"/>
              <a:t>    Federal Income Tax = $15,698.75 + ($80,000 – 77,100)*.28 </a:t>
            </a:r>
          </a:p>
          <a:p>
            <a:pPr>
              <a:buFont typeface="Wingdings 2" pitchFamily="18" charset="2"/>
              <a:buNone/>
            </a:pPr>
            <a:r>
              <a:rPr lang="en-US" altLang="en-US" sz="2400" b="1" smtClean="0"/>
              <a:t>    Federal Income Tax = $15,698.75 + $812</a:t>
            </a:r>
          </a:p>
          <a:p>
            <a:pPr>
              <a:buFont typeface="Wingdings 2" pitchFamily="18" charset="2"/>
              <a:buNone/>
            </a:pPr>
            <a:r>
              <a:rPr lang="en-US" altLang="en-US" sz="2400" b="1" smtClean="0"/>
              <a:t>    </a:t>
            </a:r>
          </a:p>
          <a:p>
            <a:r>
              <a:rPr lang="en-US" altLang="en-US" sz="2400" b="1" smtClean="0"/>
              <a:t>Total Federal Income Tax Paid = $ 16,510 </a:t>
            </a:r>
          </a:p>
          <a:p>
            <a:pPr>
              <a:buFont typeface="Wingdings 2" pitchFamily="18" charset="2"/>
              <a:buNone/>
            </a:pPr>
            <a:r>
              <a:rPr lang="en-US" altLang="en-US" sz="240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447800"/>
            <a:ext cx="8229600" cy="1143000"/>
          </a:xfrm>
        </p:spPr>
        <p:txBody>
          <a:bodyPr/>
          <a:lstStyle/>
          <a:p>
            <a:pPr algn="ct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3200" b="1" u="sng" smtClean="0">
                <a:solidFill>
                  <a:schemeClr val="tx1"/>
                </a:solidFill>
              </a:rPr>
              <a:t>$80,000 Salary with 10% in Retirement Account </a:t>
            </a:r>
            <a:r>
              <a:rPr lang="en-US" altLang="en-US" sz="3600" b="1" u="sng" smtClean="0">
                <a:solidFill>
                  <a:schemeClr val="tx1"/>
                </a:solidFill>
              </a:rPr>
              <a:t/>
            </a:r>
            <a:br>
              <a:rPr lang="en-US" altLang="en-US" sz="3600" b="1" u="sng" smtClean="0">
                <a:solidFill>
                  <a:schemeClr val="tx1"/>
                </a:solidFill>
              </a:rPr>
            </a:br>
            <a:endParaRPr lang="en-US" altLang="en-US" sz="3600" u="sng" smtClean="0">
              <a:solidFill>
                <a:schemeClr val="tx1"/>
              </a:solidFill>
            </a:endParaRPr>
          </a:p>
        </p:txBody>
      </p:sp>
      <p:sp>
        <p:nvSpPr>
          <p:cNvPr id="19459" name="Content Placeholder 2"/>
          <p:cNvSpPr>
            <a:spLocks noGrp="1"/>
          </p:cNvSpPr>
          <p:nvPr>
            <p:ph idx="1"/>
          </p:nvPr>
        </p:nvSpPr>
        <p:spPr>
          <a:xfrm>
            <a:off x="457200" y="2057400"/>
            <a:ext cx="8229600" cy="4267200"/>
          </a:xfrm>
        </p:spPr>
        <p:txBody>
          <a:bodyPr/>
          <a:lstStyle/>
          <a:p>
            <a:pPr algn="ctr">
              <a:buFont typeface="Wingdings 2" pitchFamily="18" charset="2"/>
              <a:buNone/>
            </a:pPr>
            <a:r>
              <a:rPr lang="en-US" altLang="en-US" b="1" smtClean="0"/>
              <a:t>$80,000 - $8,000 = $72,000</a:t>
            </a:r>
          </a:p>
          <a:p>
            <a:pPr algn="ctr">
              <a:buFont typeface="Wingdings 2" pitchFamily="18" charset="2"/>
              <a:buNone/>
            </a:pPr>
            <a:r>
              <a:rPr lang="en-US" altLang="en-US" smtClean="0"/>
              <a:t> 28% - Federal Tax Rate $77,100 - $160,850</a:t>
            </a:r>
          </a:p>
          <a:p>
            <a:pPr algn="ctr">
              <a:buFont typeface="Wingdings 2" pitchFamily="18" charset="2"/>
              <a:buNone/>
            </a:pPr>
            <a:r>
              <a:rPr lang="en-US" altLang="en-US" smtClean="0"/>
              <a:t> </a:t>
            </a:r>
            <a:r>
              <a:rPr lang="en-US" altLang="en-US" b="1" smtClean="0"/>
              <a:t>25% - Federal Tax Rate $31,850 - $77,100</a:t>
            </a:r>
          </a:p>
          <a:p>
            <a:pPr algn="ctr">
              <a:buFont typeface="Wingdings 2" pitchFamily="18" charset="2"/>
              <a:buNone/>
            </a:pPr>
            <a:endParaRPr lang="en-US" altLang="en-US" sz="1000" b="1" smtClean="0"/>
          </a:p>
          <a:p>
            <a:r>
              <a:rPr lang="en-US" altLang="en-US" sz="2400" b="1" smtClean="0"/>
              <a:t>$4,386.25 plus 25% of the amount over 31,850</a:t>
            </a:r>
          </a:p>
          <a:p>
            <a:pPr>
              <a:buFont typeface="Wingdings 2" pitchFamily="18" charset="2"/>
              <a:buNone/>
            </a:pPr>
            <a:r>
              <a:rPr lang="en-US" altLang="en-US" sz="2400" b="1" smtClean="0"/>
              <a:t>    Federal Income Tax = $4,386.25 + ($72,000 – 31,850)*.25 </a:t>
            </a:r>
          </a:p>
          <a:p>
            <a:pPr>
              <a:buFont typeface="Wingdings 2" pitchFamily="18" charset="2"/>
              <a:buNone/>
            </a:pPr>
            <a:r>
              <a:rPr lang="en-US" altLang="en-US" sz="2400" b="1" smtClean="0"/>
              <a:t>    Federal Income Tax = $4,386.25 + $10,037.50</a:t>
            </a:r>
          </a:p>
          <a:p>
            <a:pPr>
              <a:buFont typeface="Wingdings 2" pitchFamily="18" charset="2"/>
              <a:buNone/>
            </a:pPr>
            <a:r>
              <a:rPr lang="en-US" altLang="en-US" sz="2400" b="1" smtClean="0"/>
              <a:t>    Total Federal Income Tax =  $14,423.75</a:t>
            </a:r>
          </a:p>
          <a:p>
            <a:pPr>
              <a:buFont typeface="Wingdings 2" pitchFamily="18" charset="2"/>
              <a:buNone/>
            </a:pPr>
            <a:r>
              <a:rPr lang="en-US" altLang="en-US" sz="2400" smtClean="0"/>
              <a:t>    </a:t>
            </a:r>
          </a:p>
        </p:txBody>
      </p:sp>
      <p:sp>
        <p:nvSpPr>
          <p:cNvPr id="19460" name="Rectangle 3"/>
          <p:cNvSpPr>
            <a:spLocks noChangeArrowheads="1"/>
          </p:cNvSpPr>
          <p:nvPr/>
        </p:nvSpPr>
        <p:spPr bwMode="auto">
          <a:xfrm>
            <a:off x="304800" y="685800"/>
            <a:ext cx="8610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ctr" eaLnBrk="1" hangingPunct="1"/>
            <a:r>
              <a:rPr lang="en-US" altLang="en-US" sz="4400">
                <a:solidFill>
                  <a:schemeClr val="tx2"/>
                </a:solidFill>
              </a:rPr>
              <a:t>Taxes on $80,000 Salary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447800"/>
            <a:ext cx="8229600" cy="1143000"/>
          </a:xfrm>
        </p:spPr>
        <p:txBody>
          <a:bodyPr/>
          <a:lstStyle/>
          <a:p>
            <a:pPr algn="ct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2800" smtClean="0"/>
              <a:t/>
            </a:r>
            <a:br>
              <a:rPr lang="en-US" altLang="en-US" sz="2800" smtClean="0"/>
            </a:br>
            <a:r>
              <a:rPr lang="en-US" altLang="en-US" sz="4000" b="1" smtClean="0"/>
              <a:t>Example </a:t>
            </a:r>
            <a:r>
              <a:rPr lang="en-US" altLang="en-US" sz="2800" smtClean="0"/>
              <a:t/>
            </a:r>
            <a:br>
              <a:rPr lang="en-US" altLang="en-US" sz="2800" smtClean="0"/>
            </a:br>
            <a:r>
              <a:rPr lang="en-US" altLang="en-US" sz="3200" b="1" smtClean="0"/>
              <a:t>Salary - $80,000 &amp; Retirement Account (10%)</a:t>
            </a:r>
            <a:r>
              <a:rPr lang="en-US" altLang="en-US" sz="3600" b="1" smtClean="0"/>
              <a:t/>
            </a:r>
            <a:br>
              <a:rPr lang="en-US" altLang="en-US" sz="3600" b="1" smtClean="0"/>
            </a:br>
            <a:endParaRPr lang="en-US" altLang="en-US" sz="3600" smtClean="0"/>
          </a:p>
        </p:txBody>
      </p:sp>
      <p:sp>
        <p:nvSpPr>
          <p:cNvPr id="20483" name="Content Placeholder 2"/>
          <p:cNvSpPr>
            <a:spLocks noGrp="1"/>
          </p:cNvSpPr>
          <p:nvPr>
            <p:ph idx="1"/>
          </p:nvPr>
        </p:nvSpPr>
        <p:spPr>
          <a:xfrm>
            <a:off x="457200" y="2057400"/>
            <a:ext cx="8229600" cy="4267200"/>
          </a:xfrm>
        </p:spPr>
        <p:txBody>
          <a:bodyPr/>
          <a:lstStyle/>
          <a:p>
            <a:pPr algn="ctr">
              <a:buFont typeface="Wingdings 2" pitchFamily="18" charset="2"/>
              <a:buNone/>
            </a:pPr>
            <a:endParaRPr lang="en-US" altLang="en-US" sz="2400" smtClean="0"/>
          </a:p>
          <a:p>
            <a:pPr algn="ctr">
              <a:buFont typeface="Wingdings 2" pitchFamily="18" charset="2"/>
              <a:buNone/>
            </a:pPr>
            <a:endParaRPr lang="en-US" altLang="en-US" sz="2400" smtClean="0"/>
          </a:p>
          <a:p>
            <a:pPr>
              <a:buFont typeface="Wingdings 2" pitchFamily="18" charset="2"/>
              <a:buNone/>
            </a:pPr>
            <a:r>
              <a:rPr lang="en-US" altLang="en-US" sz="2400" smtClean="0"/>
              <a:t>    </a:t>
            </a:r>
          </a:p>
        </p:txBody>
      </p:sp>
      <p:graphicFrame>
        <p:nvGraphicFramePr>
          <p:cNvPr id="4" name="Table 3"/>
          <p:cNvGraphicFramePr>
            <a:graphicFrameLocks noGrp="1"/>
          </p:cNvGraphicFramePr>
          <p:nvPr/>
        </p:nvGraphicFramePr>
        <p:xfrm>
          <a:off x="1143000" y="2590800"/>
          <a:ext cx="6400800" cy="2879887"/>
        </p:xfrm>
        <a:graphic>
          <a:graphicData uri="http://schemas.openxmlformats.org/drawingml/2006/table">
            <a:tbl>
              <a:tblPr firstRow="1" bandRow="1">
                <a:tableStyleId>{5C22544A-7EE6-4342-B048-85BDC9FD1C3A}</a:tableStyleId>
              </a:tblPr>
              <a:tblGrid>
                <a:gridCol w="3200400"/>
                <a:gridCol w="3200400"/>
              </a:tblGrid>
              <a:tr h="685649">
                <a:tc>
                  <a:txBody>
                    <a:bodyPr/>
                    <a:lstStyle/>
                    <a:p>
                      <a:pPr algn="ctr"/>
                      <a:r>
                        <a:rPr lang="en-US" sz="2000" dirty="0" smtClean="0"/>
                        <a:t>Salary</a:t>
                      </a:r>
                      <a:r>
                        <a:rPr lang="en-US" sz="2000" baseline="0" dirty="0" smtClean="0"/>
                        <a:t> Taxed</a:t>
                      </a:r>
                      <a:endParaRPr lang="en-US" sz="2000" dirty="0"/>
                    </a:p>
                  </a:txBody>
                  <a:tcPr marT="45710" marB="45710"/>
                </a:tc>
                <a:tc>
                  <a:txBody>
                    <a:bodyPr/>
                    <a:lstStyle/>
                    <a:p>
                      <a:pPr algn="ctr"/>
                      <a:r>
                        <a:rPr lang="en-US" sz="2000" dirty="0" smtClean="0"/>
                        <a:t>Federal Income Tax  Paid</a:t>
                      </a:r>
                      <a:endParaRPr lang="en-US" sz="2000" dirty="0"/>
                    </a:p>
                  </a:txBody>
                  <a:tcPr marT="45710" marB="45710"/>
                </a:tc>
              </a:tr>
              <a:tr h="685649">
                <a:tc>
                  <a:txBody>
                    <a:bodyPr/>
                    <a:lstStyle/>
                    <a:p>
                      <a:r>
                        <a:rPr lang="en-US" sz="2400" b="1" dirty="0" smtClean="0"/>
                        <a:t>$80,000</a:t>
                      </a:r>
                      <a:endParaRPr lang="en-US" sz="2400" b="1" dirty="0"/>
                    </a:p>
                  </a:txBody>
                  <a:tcPr marT="45710" marB="45710"/>
                </a:tc>
                <a:tc>
                  <a:txBody>
                    <a:bodyPr/>
                    <a:lstStyle/>
                    <a:p>
                      <a:r>
                        <a:rPr lang="en-US" sz="2400" b="1" dirty="0" smtClean="0"/>
                        <a:t>$16,510</a:t>
                      </a:r>
                      <a:endParaRPr lang="en-US" sz="2400" b="1" dirty="0"/>
                    </a:p>
                  </a:txBody>
                  <a:tcPr marT="45710" marB="45710"/>
                </a:tc>
              </a:tr>
              <a:tr h="685649">
                <a:tc>
                  <a:txBody>
                    <a:bodyPr/>
                    <a:lstStyle/>
                    <a:p>
                      <a:r>
                        <a:rPr lang="en-US" sz="2400" b="1" dirty="0" smtClean="0"/>
                        <a:t>$72,000</a:t>
                      </a:r>
                      <a:endParaRPr lang="en-US" sz="2400" b="1" dirty="0"/>
                    </a:p>
                  </a:txBody>
                  <a:tcPr marT="45710" marB="45710"/>
                </a:tc>
                <a:tc>
                  <a:txBody>
                    <a:bodyPr/>
                    <a:lstStyle/>
                    <a:p>
                      <a:r>
                        <a:rPr lang="en-US" sz="2400" b="1" dirty="0" smtClean="0"/>
                        <a:t>$14. 423.75</a:t>
                      </a:r>
                      <a:endParaRPr lang="en-US" sz="2400" b="1" dirty="0"/>
                    </a:p>
                  </a:txBody>
                  <a:tcPr marT="45710" marB="45710"/>
                </a:tc>
              </a:tr>
              <a:tr h="822779">
                <a:tc>
                  <a:txBody>
                    <a:bodyPr/>
                    <a:lstStyle/>
                    <a:p>
                      <a:r>
                        <a:rPr lang="en-US" sz="2400" b="1" dirty="0" smtClean="0"/>
                        <a:t>Amount Saved</a:t>
                      </a:r>
                    </a:p>
                    <a:p>
                      <a:r>
                        <a:rPr lang="en-US" sz="2400" b="1" dirty="0" smtClean="0"/>
                        <a:t>In taxes</a:t>
                      </a:r>
                      <a:endParaRPr lang="en-US" sz="2400" b="1" dirty="0"/>
                    </a:p>
                  </a:txBody>
                  <a:tcPr marT="45710" marB="45710"/>
                </a:tc>
                <a:tc>
                  <a:txBody>
                    <a:bodyPr/>
                    <a:lstStyle/>
                    <a:p>
                      <a:r>
                        <a:rPr lang="en-US" sz="2400" b="1" dirty="0" smtClean="0"/>
                        <a:t>$2,086.25</a:t>
                      </a:r>
                      <a:endParaRPr lang="en-US" sz="2400" b="1" dirty="0"/>
                    </a:p>
                  </a:txBody>
                  <a:tcPr marT="45710" marB="4571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04850"/>
            <a:ext cx="8229600" cy="895350"/>
          </a:xfrm>
        </p:spPr>
        <p:txBody>
          <a:bodyPr/>
          <a:lstStyle/>
          <a:p>
            <a:pPr eaLnBrk="1" hangingPunct="1"/>
            <a:r>
              <a:rPr lang="en-US" altLang="en-US" b="1" smtClean="0"/>
              <a:t>Types of Retirement Plans</a:t>
            </a:r>
          </a:p>
        </p:txBody>
      </p:sp>
      <p:sp>
        <p:nvSpPr>
          <p:cNvPr id="21507" name="Rectangle 3"/>
          <p:cNvSpPr>
            <a:spLocks noGrp="1" noChangeArrowheads="1"/>
          </p:cNvSpPr>
          <p:nvPr>
            <p:ph idx="1"/>
          </p:nvPr>
        </p:nvSpPr>
        <p:spPr>
          <a:xfrm>
            <a:off x="457200" y="1600200"/>
            <a:ext cx="7772400" cy="4419600"/>
          </a:xfrm>
        </p:spPr>
        <p:txBody>
          <a:bodyPr/>
          <a:lstStyle/>
          <a:p>
            <a:pPr eaLnBrk="1" hangingPunct="1">
              <a:lnSpc>
                <a:spcPct val="90000"/>
              </a:lnSpc>
              <a:buFontTx/>
              <a:buNone/>
            </a:pPr>
            <a:endParaRPr lang="en-US" altLang="en-US" sz="1200" b="1" dirty="0" smtClean="0"/>
          </a:p>
          <a:p>
            <a:pPr eaLnBrk="1" hangingPunct="1">
              <a:lnSpc>
                <a:spcPct val="90000"/>
              </a:lnSpc>
              <a:buFontTx/>
              <a:buNone/>
            </a:pPr>
            <a:r>
              <a:rPr lang="en-US" altLang="en-US" sz="3200" b="1" dirty="0" smtClean="0"/>
              <a:t>Individual Retirement Account (IRA)</a:t>
            </a:r>
          </a:p>
          <a:p>
            <a:pPr eaLnBrk="1" hangingPunct="1">
              <a:lnSpc>
                <a:spcPct val="90000"/>
              </a:lnSpc>
            </a:pPr>
            <a:r>
              <a:rPr lang="en-US" altLang="en-US" sz="3200" dirty="0" smtClean="0"/>
              <a:t>Allows a person to contribute up to $5,000 of pre-tax earnings per year. Contributions can be made in installments or in a lump sum.</a:t>
            </a:r>
          </a:p>
          <a:p>
            <a:pPr eaLnBrk="1" hangingPunct="1">
              <a:lnSpc>
                <a:spcPct val="90000"/>
              </a:lnSpc>
              <a:buFontTx/>
              <a:buNone/>
            </a:pPr>
            <a:endParaRPr lang="en-US" altLang="en-US" sz="1800" dirty="0" smtClean="0"/>
          </a:p>
        </p:txBody>
      </p:sp>
      <p:sp>
        <p:nvSpPr>
          <p:cNvPr id="21508" name="Text Box 4"/>
          <p:cNvSpPr txBox="1">
            <a:spLocks noChangeArrowheads="1"/>
          </p:cNvSpPr>
          <p:nvPr/>
        </p:nvSpPr>
        <p:spPr bwMode="auto">
          <a:xfrm>
            <a:off x="6850063" y="6324600"/>
            <a:ext cx="19542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400" b="1">
                <a:solidFill>
                  <a:schemeClr val="tx1"/>
                </a:solidFill>
                <a:latin typeface="Verdana" pitchFamily="34" charset="0"/>
                <a:ea typeface="ＭＳ Ｐゴシック" pitchFamily="34" charset="-128"/>
              </a:defRPr>
            </a:lvl1pPr>
            <a:lvl2pPr marL="742950" indent="-285750" eaLnBrk="0" hangingPunct="0">
              <a:defRPr sz="1400" b="1">
                <a:solidFill>
                  <a:schemeClr val="tx1"/>
                </a:solidFill>
                <a:latin typeface="Verdana" pitchFamily="34" charset="0"/>
                <a:ea typeface="ＭＳ Ｐゴシック" pitchFamily="34" charset="-128"/>
              </a:defRPr>
            </a:lvl2pPr>
            <a:lvl3pPr marL="1143000" indent="-228600" eaLnBrk="0" hangingPunct="0">
              <a:defRPr sz="1400" b="1">
                <a:solidFill>
                  <a:schemeClr val="tx1"/>
                </a:solidFill>
                <a:latin typeface="Verdana" pitchFamily="34" charset="0"/>
                <a:ea typeface="ＭＳ Ｐゴシック" pitchFamily="34" charset="-128"/>
              </a:defRPr>
            </a:lvl3pPr>
            <a:lvl4pPr marL="1600200" indent="-228600" eaLnBrk="0" hangingPunct="0">
              <a:defRPr sz="1400" b="1">
                <a:solidFill>
                  <a:schemeClr val="tx1"/>
                </a:solidFill>
                <a:latin typeface="Verdana" pitchFamily="34" charset="0"/>
                <a:ea typeface="ＭＳ Ｐゴシック" pitchFamily="34" charset="-128"/>
              </a:defRPr>
            </a:lvl4pPr>
            <a:lvl5pPr marL="2057400" indent="-228600" eaLnBrk="0" hangingPunct="0">
              <a:defRPr sz="1400" b="1">
                <a:solidFill>
                  <a:schemeClr val="tx1"/>
                </a:solidFill>
                <a:latin typeface="Verdana" pitchFamily="34" charset="0"/>
                <a:ea typeface="ＭＳ Ｐゴシック" pitchFamily="34" charset="-128"/>
              </a:defRPr>
            </a:lvl5pPr>
            <a:lvl6pPr marL="25146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6pPr>
            <a:lvl7pPr marL="29718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7pPr>
            <a:lvl8pPr marL="34290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8pPr>
            <a:lvl9pPr marL="3886200" indent="-228600" eaLnBrk="0" fontAlgn="base" hangingPunct="0">
              <a:spcBef>
                <a:spcPct val="20000"/>
              </a:spcBef>
              <a:spcAft>
                <a:spcPct val="0"/>
              </a:spcAft>
              <a:defRPr sz="1400" b="1">
                <a:solidFill>
                  <a:schemeClr val="tx1"/>
                </a:solidFill>
                <a:latin typeface="Verdana" pitchFamily="34" charset="0"/>
                <a:ea typeface="ＭＳ Ｐゴシック" pitchFamily="34" charset="-128"/>
              </a:defRPr>
            </a:lvl9pPr>
          </a:lstStyle>
          <a:p>
            <a:pPr algn="r">
              <a:spcBef>
                <a:spcPct val="0"/>
              </a:spcBef>
            </a:pPr>
            <a:r>
              <a:rPr lang="en-US" altLang="en-US" sz="900" b="0">
                <a:solidFill>
                  <a:srgbClr val="30797B"/>
                </a:solidFill>
              </a:rPr>
              <a:t>teens – lesson 12 - slide</a:t>
            </a:r>
            <a:r>
              <a:rPr lang="en-US" altLang="en-US" sz="900">
                <a:solidFill>
                  <a:srgbClr val="30797B"/>
                </a:solidFill>
              </a:rPr>
              <a:t> 12-M</a:t>
            </a:r>
            <a:endParaRPr lang="en-US" altLang="en-US" sz="900" b="0">
              <a:solidFill>
                <a:srgbClr val="30797B"/>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87025"/>
      </a:dk2>
      <a:lt2>
        <a:srgbClr val="DBF5F9"/>
      </a:lt2>
      <a:accent1>
        <a:srgbClr val="54A838"/>
      </a:accent1>
      <a:accent2>
        <a:srgbClr val="54A838"/>
      </a:accent2>
      <a:accent3>
        <a:srgbClr val="7CCA62"/>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387025"/>
    </a:dk2>
    <a:lt2>
      <a:srgbClr val="DBF5F9"/>
    </a:lt2>
    <a:accent1>
      <a:srgbClr val="54A838"/>
    </a:accent1>
    <a:accent2>
      <a:srgbClr val="54A838"/>
    </a:accent2>
    <a:accent3>
      <a:srgbClr val="7CCA62"/>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Custom 3">
    <a:dk1>
      <a:sysClr val="windowText" lastClr="000000"/>
    </a:dk1>
    <a:lt1>
      <a:sysClr val="window" lastClr="FFFFFF"/>
    </a:lt1>
    <a:dk2>
      <a:srgbClr val="387025"/>
    </a:dk2>
    <a:lt2>
      <a:srgbClr val="DBF5F9"/>
    </a:lt2>
    <a:accent1>
      <a:srgbClr val="54A838"/>
    </a:accent1>
    <a:accent2>
      <a:srgbClr val="54A838"/>
    </a:accent2>
    <a:accent3>
      <a:srgbClr val="7CCA62"/>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2921</TotalTime>
  <Words>1068</Words>
  <Application>Microsoft Office PowerPoint</Application>
  <PresentationFormat>On-screen Show (4:3)</PresentationFormat>
  <Paragraphs>198</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Verdana</vt:lpstr>
      <vt:lpstr>ＭＳ Ｐゴシック</vt:lpstr>
      <vt:lpstr>Arial</vt:lpstr>
      <vt:lpstr>Calibri</vt:lpstr>
      <vt:lpstr>Constantia</vt:lpstr>
      <vt:lpstr>Wingdings 2</vt:lpstr>
      <vt:lpstr>Times</vt:lpstr>
      <vt:lpstr>Flow</vt:lpstr>
      <vt:lpstr>III.   INVESTING </vt:lpstr>
      <vt:lpstr> Ways to invest in real-estate?</vt:lpstr>
      <vt:lpstr>$$  CAPITAL GAINS  $$</vt:lpstr>
      <vt:lpstr>Real Estate</vt:lpstr>
      <vt:lpstr>Retirement Plans</vt:lpstr>
      <vt:lpstr>Taxes on $80,000 Salary</vt:lpstr>
      <vt:lpstr>       $80,000 Salary with 10% in Retirement Account  </vt:lpstr>
      <vt:lpstr>      Example  Salary - $80,000 &amp; Retirement Account (10%) </vt:lpstr>
      <vt:lpstr>Types of Retirement Plans</vt:lpstr>
      <vt:lpstr>Types of Retirement Plans</vt:lpstr>
      <vt:lpstr>Types of Retirement Plans</vt:lpstr>
      <vt:lpstr>Types of Retirement Plans</vt:lpstr>
      <vt:lpstr>IRAs – return on investment</vt:lpstr>
      <vt:lpstr>PowerPoint Presentation</vt:lpstr>
      <vt:lpstr>Truth in Savings Law</vt:lpstr>
      <vt:lpstr>Avoiding Investment Fraud</vt:lpstr>
      <vt:lpstr>Avoiding  Investment Fraud</vt:lpstr>
      <vt:lpstr>ASSIGNMENT </vt:lpstr>
    </vt:vector>
  </TitlesOfParts>
  <Company>Digiknow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three</dc:title>
  <dc:creator>Derek Oyen</dc:creator>
  <cp:lastModifiedBy>Administrator</cp:lastModifiedBy>
  <cp:revision>193</cp:revision>
  <dcterms:created xsi:type="dcterms:W3CDTF">2004-02-26T15:31:30Z</dcterms:created>
  <dcterms:modified xsi:type="dcterms:W3CDTF">2013-12-12T18:25:34Z</dcterms:modified>
</cp:coreProperties>
</file>