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9"/>
  </p:handout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AA02D2-932D-4ED3-B952-D98607213B39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36F00BF-6967-42CB-8273-667897DCB4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39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203-F3AA-45C0-BC0D-44BC66B78D1F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75911-17F4-49A3-922D-FEB4FFBC87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203-F3AA-45C0-BC0D-44BC66B78D1F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75911-17F4-49A3-922D-FEB4FFBC87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203-F3AA-45C0-BC0D-44BC66B78D1F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75911-17F4-49A3-922D-FEB4FFBC87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203-F3AA-45C0-BC0D-44BC66B78D1F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75911-17F4-49A3-922D-FEB4FFBC87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203-F3AA-45C0-BC0D-44BC66B78D1F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75911-17F4-49A3-922D-FEB4FFBC87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203-F3AA-45C0-BC0D-44BC66B78D1F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75911-17F4-49A3-922D-FEB4FFBC87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203-F3AA-45C0-BC0D-44BC66B78D1F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75911-17F4-49A3-922D-FEB4FFBC87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203-F3AA-45C0-BC0D-44BC66B78D1F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75911-17F4-49A3-922D-FEB4FFBC87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203-F3AA-45C0-BC0D-44BC66B78D1F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75911-17F4-49A3-922D-FEB4FFBC87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203-F3AA-45C0-BC0D-44BC66B78D1F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75911-17F4-49A3-922D-FEB4FFBC87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203-F3AA-45C0-BC0D-44BC66B78D1F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75911-17F4-49A3-922D-FEB4FFBC87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CE203-F3AA-45C0-BC0D-44BC66B78D1F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75911-17F4-49A3-922D-FEB4FFBC87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pload.wikimedia.org/wikipedia/commons/7/72/Austria-Hungary-flag-1869-1914-naval-1786-1869-merchant.sv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outube.com/watch?v=jkp5y3Xul5o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outube.com/watch?v=jkp5y3Xul5o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Opposition to Bismarck 25.3</a:t>
            </a:r>
            <a:endParaRPr lang="en-US" dirty="0"/>
          </a:p>
        </p:txBody>
      </p:sp>
      <p:pic>
        <p:nvPicPr>
          <p:cNvPr id="1026" name="Picture 2" descr="http://my.hrw.com/ss/wh/student/media/wh03onwneebo006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8907" y="1219200"/>
            <a:ext cx="4210493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Unrest in Austria:</a:t>
            </a:r>
            <a:br>
              <a:rPr lang="en-US" dirty="0" smtClean="0"/>
            </a:br>
            <a:r>
              <a:rPr lang="en-US" dirty="0" smtClean="0"/>
              <a:t>Coping with Nationalistic Movements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Chapter 25.5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The Decline of the Austrian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3429000" cy="3738563"/>
          </a:xfrm>
        </p:spPr>
        <p:txBody>
          <a:bodyPr/>
          <a:lstStyle/>
          <a:p>
            <a:r>
              <a:rPr lang="en-US" dirty="0" smtClean="0"/>
              <a:t>Status of Austria very poor:</a:t>
            </a:r>
          </a:p>
          <a:p>
            <a:pPr lvl="1"/>
            <a:r>
              <a:rPr lang="en-US" dirty="0" smtClean="0"/>
              <a:t>Lost HRE</a:t>
            </a:r>
          </a:p>
          <a:p>
            <a:pPr lvl="1"/>
            <a:r>
              <a:rPr lang="en-US" dirty="0" smtClean="0"/>
              <a:t>Italy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evolts broke out</a:t>
            </a:r>
          </a:p>
          <a:p>
            <a:pPr lvl="2"/>
            <a:r>
              <a:rPr lang="en-US" dirty="0" smtClean="0"/>
              <a:t>Hungary</a:t>
            </a:r>
          </a:p>
          <a:p>
            <a:pPr lvl="1"/>
            <a:r>
              <a:rPr lang="en-US" dirty="0" smtClean="0"/>
              <a:t>“The Last Straw” </a:t>
            </a:r>
            <a:endParaRPr lang="en-US" dirty="0"/>
          </a:p>
          <a:p>
            <a:pPr lvl="2"/>
            <a:r>
              <a:rPr lang="en-US" dirty="0"/>
              <a:t>L</a:t>
            </a:r>
            <a:r>
              <a:rPr lang="en-US" dirty="0" smtClean="0"/>
              <a:t>ost 7 Weeks’ War</a:t>
            </a:r>
            <a:endParaRPr lang="en-US" dirty="0"/>
          </a:p>
        </p:txBody>
      </p:sp>
      <p:pic>
        <p:nvPicPr>
          <p:cNvPr id="1026" name="Picture 2" descr="http://www.age-of-the-sage.org/history/1848/Habsburg_Emp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438400"/>
            <a:ext cx="5245382" cy="425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066800" y="672353"/>
            <a:ext cx="7799294" cy="1461247"/>
          </a:xfrm>
        </p:spPr>
        <p:txBody>
          <a:bodyPr/>
          <a:lstStyle/>
          <a:p>
            <a:r>
              <a:rPr lang="en-US" dirty="0" smtClean="0"/>
              <a:t>The Dual Monarchy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52500" y="2667000"/>
            <a:ext cx="7239000" cy="3733800"/>
          </a:xfrm>
        </p:spPr>
        <p:txBody>
          <a:bodyPr/>
          <a:lstStyle/>
          <a:p>
            <a:r>
              <a:rPr lang="en-US" dirty="0" smtClean="0"/>
              <a:t>To save the empire, Austria gave in to Hungarian demands and created a Dual Monarchy (aka Austria-Hungary)</a:t>
            </a:r>
          </a:p>
          <a:p>
            <a:r>
              <a:rPr lang="en-US" dirty="0" smtClean="0"/>
              <a:t>Led by Francis Joseph I</a:t>
            </a:r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71600" y="4917440"/>
          <a:ext cx="60960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Strengths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Weaknesses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-Provided markets for ea.</a:t>
                      </a:r>
                      <a:r>
                        <a:rPr lang="en-US" baseline="0" dirty="0" smtClean="0"/>
                        <a:t> other (A- Ind. &amp; H- Ag.)</a:t>
                      </a:r>
                    </a:p>
                    <a:p>
                      <a:r>
                        <a:rPr lang="en-US" baseline="0" dirty="0" smtClean="0"/>
                        <a:t>-Ended revolts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-Tariffs (A. wanted high taxes)</a:t>
                      </a:r>
                    </a:p>
                    <a:p>
                      <a:r>
                        <a:rPr lang="en-US" dirty="0" smtClean="0"/>
                        <a:t>-Ethnic divisions</a:t>
                      </a:r>
                    </a:p>
                    <a:p>
                      <a:r>
                        <a:rPr lang="en-US" dirty="0" smtClean="0"/>
                        <a:t>-Austria</a:t>
                      </a:r>
                      <a:r>
                        <a:rPr lang="en-US" baseline="0" dirty="0" smtClean="0"/>
                        <a:t> weak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File:Austria-Hungary-flag-1869-1914-naval-1786-1869-merchant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"/>
            <a:ext cx="3657601" cy="2438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Austria-Hungary’s New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Wanted to control the Balkans</a:t>
            </a:r>
          </a:p>
          <a:p>
            <a:pPr lvl="1"/>
            <a:r>
              <a:rPr lang="en-US" dirty="0" smtClean="0"/>
              <a:t>Not an easy task:</a:t>
            </a:r>
          </a:p>
          <a:p>
            <a:pPr lvl="2"/>
            <a:r>
              <a:rPr lang="en-US" dirty="0" smtClean="0"/>
              <a:t>Needed to take away from Ottomans</a:t>
            </a:r>
          </a:p>
          <a:p>
            <a:pPr lvl="2"/>
            <a:r>
              <a:rPr lang="en-US" dirty="0" smtClean="0"/>
              <a:t>Balkan people wanted independence</a:t>
            </a:r>
          </a:p>
          <a:p>
            <a:pPr lvl="2"/>
            <a:r>
              <a:rPr lang="en-US" dirty="0" smtClean="0"/>
              <a:t>European countries also wanted to control Balkans (GB and Russia)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138953"/>
            <a:ext cx="7799294" cy="1461247"/>
          </a:xfrm>
        </p:spPr>
        <p:txBody>
          <a:bodyPr/>
          <a:lstStyle/>
          <a:p>
            <a:r>
              <a:rPr lang="en-US" dirty="0" smtClean="0"/>
              <a:t>Dividing the Balkans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3429000" cy="3738563"/>
          </a:xfrm>
        </p:spPr>
        <p:txBody>
          <a:bodyPr>
            <a:noAutofit/>
          </a:bodyPr>
          <a:lstStyle/>
          <a:p>
            <a:r>
              <a:rPr lang="en-US" sz="2000" dirty="0" smtClean="0"/>
              <a:t>1875 Balkan revolts ended w/ Ottoman defeat</a:t>
            </a:r>
          </a:p>
          <a:p>
            <a:pPr lvl="1"/>
            <a:r>
              <a:rPr lang="en-US" sz="2000" dirty="0" smtClean="0"/>
              <a:t>Treaty of San Stefano</a:t>
            </a:r>
          </a:p>
          <a:p>
            <a:pPr lvl="1"/>
            <a:r>
              <a:rPr lang="en-US" sz="2000" dirty="0" smtClean="0"/>
              <a:t>Romania, Serbia, Montenegro, independence.</a:t>
            </a:r>
          </a:p>
          <a:p>
            <a:pPr lvl="1"/>
            <a:r>
              <a:rPr lang="en-US" sz="2000" dirty="0" smtClean="0"/>
              <a:t>Self-Rule to Bulgaria ( which Russia then occupied for years.</a:t>
            </a:r>
          </a:p>
          <a:p>
            <a:r>
              <a:rPr lang="en-US" sz="2000" dirty="0" smtClean="0"/>
              <a:t>At the Congress of Berlin:</a:t>
            </a:r>
          </a:p>
          <a:p>
            <a:pPr lvl="1"/>
            <a:r>
              <a:rPr lang="en-US" sz="2000" dirty="0" smtClean="0"/>
              <a:t>GB , Russia, Ottomans given some terr.</a:t>
            </a:r>
          </a:p>
          <a:p>
            <a:pPr lvl="1"/>
            <a:r>
              <a:rPr lang="en-US" sz="2000" dirty="0" smtClean="0"/>
              <a:t>A&amp;H governed Bosnia and Herzegovina </a:t>
            </a:r>
          </a:p>
          <a:p>
            <a:pPr lvl="2"/>
            <a:r>
              <a:rPr lang="en-US" dirty="0" smtClean="0"/>
              <a:t>Later A&amp;H took B&amp;H o/</a:t>
            </a:r>
          </a:p>
          <a:p>
            <a:r>
              <a:rPr lang="en-US" sz="2000" dirty="0" smtClean="0"/>
              <a:t>Result:</a:t>
            </a:r>
          </a:p>
          <a:p>
            <a:pPr lvl="1"/>
            <a:r>
              <a:rPr lang="en-US" sz="2000" dirty="0" smtClean="0"/>
              <a:t>Ottoman Empire weak</a:t>
            </a:r>
          </a:p>
          <a:p>
            <a:pPr lvl="1"/>
            <a:r>
              <a:rPr lang="en-US" sz="2000" dirty="0" smtClean="0"/>
              <a:t>Balkan states resent A&amp;H</a:t>
            </a:r>
            <a:endParaRPr lang="en-US" sz="2000" dirty="0"/>
          </a:p>
        </p:txBody>
      </p:sp>
      <p:pic>
        <p:nvPicPr>
          <p:cNvPr id="16386" name="Picture 2" descr="http://academic.evergreen.edu/g/grossmaz/Balkans191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981200"/>
            <a:ext cx="5270980" cy="3773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Dividing the Balkans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At the Congress of Berlin:</a:t>
            </a:r>
          </a:p>
          <a:p>
            <a:pPr lvl="1"/>
            <a:r>
              <a:rPr lang="en-US" sz="2000" dirty="0"/>
              <a:t>GB , Russia, Ottomans given some terr.</a:t>
            </a:r>
          </a:p>
          <a:p>
            <a:pPr lvl="1"/>
            <a:r>
              <a:rPr lang="en-US" sz="2000" dirty="0"/>
              <a:t>A&amp;H governed Bosnia and Herzegovina </a:t>
            </a:r>
          </a:p>
          <a:p>
            <a:pPr lvl="2"/>
            <a:r>
              <a:rPr lang="en-US" dirty="0"/>
              <a:t>Later A&amp;H took B&amp;H o/</a:t>
            </a:r>
          </a:p>
          <a:p>
            <a:endParaRPr lang="en-US" dirty="0"/>
          </a:p>
        </p:txBody>
      </p:sp>
      <p:pic>
        <p:nvPicPr>
          <p:cNvPr id="5" name="Picture 2" descr="http://academic.evergreen.edu/g/grossmaz/Balkans1913.jp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447800"/>
            <a:ext cx="4800600" cy="510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5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235</Words>
  <Application>Microsoft Office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Opposition to Bismarck 25.3</vt:lpstr>
      <vt:lpstr>Unrest in Austria: Coping with Nationalistic Movements</vt:lpstr>
      <vt:lpstr>The Decline of the Austrian Empire</vt:lpstr>
      <vt:lpstr>The Dual Monarchy</vt:lpstr>
      <vt:lpstr>Austria-Hungary’s New Focus</vt:lpstr>
      <vt:lpstr>Dividing the Balkans</vt:lpstr>
      <vt:lpstr>Dividing the Balkans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Unrest in Austria-Hungary</dc:title>
  <dc:creator>randyrhodes</dc:creator>
  <cp:lastModifiedBy>Administrator</cp:lastModifiedBy>
  <cp:revision>33</cp:revision>
  <dcterms:created xsi:type="dcterms:W3CDTF">2010-02-01T12:54:01Z</dcterms:created>
  <dcterms:modified xsi:type="dcterms:W3CDTF">2013-02-20T15:04:50Z</dcterms:modified>
</cp:coreProperties>
</file>