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8" r:id="rId10"/>
    <p:sldId id="269" r:id="rId11"/>
    <p:sldId id="270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11/7/2016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Protestant Reformation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67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9" y="94860"/>
            <a:ext cx="9613861" cy="1080938"/>
          </a:xfrm>
        </p:spPr>
        <p:txBody>
          <a:bodyPr/>
          <a:lstStyle/>
          <a:p>
            <a:r>
              <a:rPr lang="en-US" dirty="0" smtClean="0"/>
              <a:t>Ignatius of Loyola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9456" y="1175798"/>
            <a:ext cx="11631168" cy="5420074"/>
          </a:xfrm>
        </p:spPr>
        <p:txBody>
          <a:bodyPr/>
          <a:lstStyle/>
          <a:p>
            <a:r>
              <a:rPr lang="en-US" dirty="0" smtClean="0"/>
              <a:t>Injured in a war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Thought about his past sins and about the life of Jesus (Cleansed his soul)</a:t>
            </a:r>
          </a:p>
          <a:p>
            <a:r>
              <a:rPr lang="en-US" i="1" dirty="0" smtClean="0"/>
              <a:t>Wrote “Spiritual Expectations”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Day by day plan of meditation, prayer, and study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Followers were called </a:t>
            </a:r>
            <a:r>
              <a:rPr lang="en-US" u="sng" dirty="0" smtClean="0"/>
              <a:t>Jesuits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Focused on three activities: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Founded schools throughout Europe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Convert non-Christians to Catholicism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Stop spread of Protestantism</a:t>
            </a:r>
            <a:endParaRPr lang="en-US" dirty="0"/>
          </a:p>
        </p:txBody>
      </p:sp>
      <p:pic>
        <p:nvPicPr>
          <p:cNvPr id="8194" name="Picture 2" descr="http://ignatiansolidarity.net/wp-content/uploads/2011/08/Ignatius-Loyol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9911" y="4094988"/>
            <a:ext cx="30480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72.67.130.213/sbs/portals/0/Images/general_images/Schoolwide_Learning_Expecta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0103" y="1999488"/>
            <a:ext cx="3660521" cy="472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77341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065" y="94860"/>
            <a:ext cx="9613861" cy="1080938"/>
          </a:xfrm>
        </p:spPr>
        <p:txBody>
          <a:bodyPr/>
          <a:lstStyle/>
          <a:p>
            <a:r>
              <a:rPr lang="en-US" dirty="0" smtClean="0"/>
              <a:t>Reforming Popes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6555" y="1140873"/>
            <a:ext cx="11670175" cy="5444458"/>
          </a:xfrm>
        </p:spPr>
        <p:txBody>
          <a:bodyPr/>
          <a:lstStyle/>
          <a:p>
            <a:r>
              <a:rPr lang="en-US" dirty="0" smtClean="0"/>
              <a:t>Two popes take lead in reforming the Church: 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Paul III:  takes Three steps in doing so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Directs council of cardinals to investigate indulgences and other abuses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Approved the Jesuit order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Inquisition to seek out heresy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u="sng" dirty="0" smtClean="0"/>
              <a:t>Council of Trent:</a:t>
            </a:r>
            <a:r>
              <a:rPr lang="en-US" dirty="0" smtClean="0"/>
              <a:t>  bishop and cardinals agreed on</a:t>
            </a:r>
          </a:p>
          <a:p>
            <a:pPr marL="1828800" lvl="3" indent="-457200">
              <a:buFont typeface="+mj-lt"/>
              <a:buAutoNum type="romanLcPeriod"/>
            </a:pPr>
            <a:r>
              <a:rPr lang="en-US" dirty="0" smtClean="0"/>
              <a:t>Church interpretation of Bible was final</a:t>
            </a:r>
          </a:p>
          <a:p>
            <a:pPr marL="1828800" lvl="3" indent="-457200">
              <a:buFont typeface="+mj-lt"/>
              <a:buAutoNum type="romanLcPeriod"/>
            </a:pPr>
            <a:r>
              <a:rPr lang="en-US" dirty="0" smtClean="0"/>
              <a:t>Faith and good works for salvation</a:t>
            </a:r>
          </a:p>
          <a:p>
            <a:pPr marL="1828800" lvl="3" indent="-457200">
              <a:buFont typeface="+mj-lt"/>
              <a:buAutoNum type="romanLcPeriod"/>
            </a:pPr>
            <a:r>
              <a:rPr lang="en-US" dirty="0" smtClean="0"/>
              <a:t>Bible and Church religion were equal for Christian life</a:t>
            </a:r>
          </a:p>
          <a:p>
            <a:pPr marL="1828800" lvl="3" indent="-457200">
              <a:buFont typeface="+mj-lt"/>
              <a:buAutoNum type="romanLcPeriod"/>
            </a:pPr>
            <a:r>
              <a:rPr lang="en-US" dirty="0" smtClean="0"/>
              <a:t>Selling of indulgences were banned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Paul IV:  carried out council’s decrees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u="sng" dirty="0" smtClean="0"/>
              <a:t>Index of Forbidden Books:</a:t>
            </a:r>
            <a:r>
              <a:rPr lang="en-US" dirty="0" smtClean="0"/>
              <a:t>  </a:t>
            </a:r>
          </a:p>
          <a:p>
            <a:pPr marL="1828800" lvl="3" indent="-457200">
              <a:buFont typeface="+mj-lt"/>
              <a:buAutoNum type="romanLcPeriod"/>
            </a:pPr>
            <a:r>
              <a:rPr lang="en-US" dirty="0" smtClean="0"/>
              <a:t>Books forbidden b/c of danger to Catholic faith</a:t>
            </a:r>
          </a:p>
          <a:p>
            <a:pPr marL="1828800" lvl="3" indent="-457200">
              <a:buFont typeface="+mj-lt"/>
              <a:buAutoNum type="romanLcPeriod"/>
            </a:pPr>
            <a:r>
              <a:rPr lang="en-US" dirty="0" smtClean="0"/>
              <a:t>Burned books in bonfires</a:t>
            </a:r>
            <a:endParaRPr lang="en-US" dirty="0"/>
          </a:p>
          <a:p>
            <a:pPr marL="1371600" lvl="2" indent="-457200">
              <a:buFont typeface="+mj-lt"/>
              <a:buAutoNum type="alphaLcParenR"/>
            </a:pPr>
            <a:endParaRPr lang="en-US" u="sng" dirty="0" smtClean="0"/>
          </a:p>
          <a:p>
            <a:pPr marL="1828800" lvl="3" indent="-457200">
              <a:buFont typeface="+mj-lt"/>
              <a:buAutoNum type="romanLcPeriod"/>
            </a:pPr>
            <a:endParaRPr lang="en-US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1857" y="2256736"/>
            <a:ext cx="4486847" cy="2315264"/>
          </a:xfrm>
          <a:prstGeom prst="rect">
            <a:avLst/>
          </a:prstGeom>
        </p:spPr>
      </p:pic>
      <p:pic>
        <p:nvPicPr>
          <p:cNvPr id="9220" name="Picture 4" descr="https://encrypted-tbn1.gstatic.com/images?q=tbn:ANd9GcRmUx3sC3mdoF75oDI_jWrzJgpQvl7u1Sufor_pQNvR0Rr8WAWYZAvs9zy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1857" y="4596383"/>
            <a:ext cx="4486847" cy="198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9394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5793" y="168012"/>
            <a:ext cx="9613861" cy="1080938"/>
          </a:xfrm>
        </p:spPr>
        <p:txBody>
          <a:bodyPr/>
          <a:lstStyle/>
          <a:p>
            <a:r>
              <a:rPr lang="en-US" dirty="0" smtClean="0"/>
              <a:t>Causes of the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793" y="1085088"/>
            <a:ext cx="11170303" cy="563270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Social: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Renaissance:  Values of humanism and secularism (People question the church)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Printing Press:  Spread ideas critical of Church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Political: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Monarchs challenged Church as supreme power in Europe (Why?)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View of Pope:  Foreign leader and challenged his authority (Why?)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Economic: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European princes and kings jealous of Church wealth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Merchants:  sick of paying taxes to Church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Religious: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Church leaders:  worldly and corruption</a:t>
            </a:r>
          </a:p>
          <a:p>
            <a:pPr marL="1371600" lvl="2" indent="-457200">
              <a:buFont typeface="+mj-lt"/>
              <a:buAutoNum type="romanLcPeriod"/>
            </a:pPr>
            <a:r>
              <a:rPr lang="en-US" dirty="0" smtClean="0"/>
              <a:t>Ex:  Worldly affairs instead of spiritual duties</a:t>
            </a:r>
          </a:p>
          <a:p>
            <a:pPr marL="1371600" lvl="2" indent="-457200">
              <a:buFont typeface="+mj-lt"/>
              <a:buAutoNum type="romanLcPeriod"/>
            </a:pPr>
            <a:r>
              <a:rPr lang="en-US" dirty="0" smtClean="0"/>
              <a:t>Ex:  Priests and monks (Scarcely read, marriage, drank, gambling)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Church practices unacceptable Ex:  indulgences</a:t>
            </a:r>
          </a:p>
          <a:p>
            <a:r>
              <a:rPr lang="en-US" dirty="0" smtClean="0"/>
              <a:t>Influenced by reformers, people expect higher standards from priests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5244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873" y="289932"/>
            <a:ext cx="9613861" cy="1080938"/>
          </a:xfrm>
        </p:spPr>
        <p:txBody>
          <a:bodyPr/>
          <a:lstStyle/>
          <a:p>
            <a:r>
              <a:rPr lang="en-US" dirty="0" smtClean="0"/>
              <a:t>Martin Luther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873" y="1370870"/>
            <a:ext cx="11645791" cy="5200618"/>
          </a:xfrm>
        </p:spPr>
        <p:txBody>
          <a:bodyPr/>
          <a:lstStyle/>
          <a:p>
            <a:r>
              <a:rPr lang="en-US" dirty="0" smtClean="0"/>
              <a:t>Monk and teacher</a:t>
            </a:r>
          </a:p>
          <a:p>
            <a:r>
              <a:rPr lang="en-US" dirty="0" smtClean="0"/>
              <a:t>University of Wittenberg:  teaches scripture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John Tetzel: Selling </a:t>
            </a:r>
            <a:r>
              <a:rPr lang="en-US" u="sng" dirty="0" smtClean="0"/>
              <a:t>Indulgence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“Buy this indulgence, you will go to heaven.”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Does this show God’s </a:t>
            </a:r>
            <a:r>
              <a:rPr lang="en-US" dirty="0" err="1" smtClean="0"/>
              <a:t>judgement</a:t>
            </a:r>
            <a:r>
              <a:rPr lang="en-US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95 Theses:  formal statements attacking </a:t>
            </a:r>
          </a:p>
          <a:p>
            <a:pPr marL="0" indent="0">
              <a:buNone/>
            </a:pPr>
            <a:r>
              <a:rPr lang="en-US" dirty="0" smtClean="0"/>
              <a:t>“pardon merchants”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Post statements on door of Wittenberg church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Copied and printed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dirty="0" smtClean="0"/>
              <a:t>Known all over Germany</a:t>
            </a:r>
          </a:p>
          <a:p>
            <a:pPr marL="914400" lvl="1" indent="-457200">
              <a:buFont typeface="+mj-lt"/>
              <a:buAutoNum type="alphaLcParenR"/>
            </a:pPr>
            <a:r>
              <a:rPr lang="en-US" u="sng" dirty="0" smtClean="0"/>
              <a:t>Beginning of Reformation:</a:t>
            </a:r>
            <a:r>
              <a:rPr lang="en-US" dirty="0" smtClean="0"/>
              <a:t>  religious reform</a:t>
            </a:r>
            <a:endParaRPr lang="en-US" u="sng" dirty="0" smtClean="0"/>
          </a:p>
          <a:p>
            <a:pPr marL="914400" lvl="1" indent="-457200">
              <a:buFont typeface="+mj-lt"/>
              <a:buAutoNum type="alphaLcParenR"/>
            </a:pPr>
            <a:endParaRPr lang="en-US" dirty="0" smtClean="0"/>
          </a:p>
          <a:p>
            <a:pPr marL="914400" lvl="1" indent="-457200">
              <a:buFont typeface="+mj-lt"/>
              <a:buAutoNum type="alphaLcParenR"/>
            </a:pPr>
            <a:endParaRPr lang="en-US" dirty="0"/>
          </a:p>
        </p:txBody>
      </p:sp>
      <p:pic>
        <p:nvPicPr>
          <p:cNvPr id="2050" name="Picture 2" descr="http://3.bp.blogspot.com/-F_wfzrq3a0M/UJFWqoSskOI/AAAAAAAACP4/cnahYvx-d1w/s1600/luther_wittenberg_15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073" y="621792"/>
            <a:ext cx="4200955" cy="623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14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17" y="119244"/>
            <a:ext cx="9613861" cy="636660"/>
          </a:xfrm>
        </p:spPr>
        <p:txBody>
          <a:bodyPr/>
          <a:lstStyle/>
          <a:p>
            <a:r>
              <a:rPr lang="en-US" dirty="0" smtClean="0"/>
              <a:t>Luther’s Teachings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17" y="755904"/>
            <a:ext cx="11304415" cy="580339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Three main ideas: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Salvation=faith in God’s forgiveness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Faith and good works were needed for salvation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Church teachings=based on word of Bible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Pope and Church=false authorities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Faith=equality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No need for priests to interpret Bible</a:t>
            </a:r>
          </a:p>
          <a:p>
            <a:r>
              <a:rPr lang="en-US" dirty="0" smtClean="0"/>
              <a:t>Pope’s Threat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Pope Leo X threatened excommunication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Martin Luther must take back his works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Martin Luther refuses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Pope excommunicates him</a:t>
            </a:r>
          </a:p>
          <a:p>
            <a:r>
              <a:rPr lang="en-US" dirty="0" smtClean="0"/>
              <a:t>Emperor’s Opposition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Town of Worms:  Luther put on trial (take back works)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Edict of Worms:  Luther outlaw (No food or shelter)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Prince Frederick of Saxony:  disobeys and helps for a year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Luther translates NT into German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Becomes new religious group called </a:t>
            </a:r>
            <a:r>
              <a:rPr lang="en-US" u="sng" dirty="0" smtClean="0"/>
              <a:t>Lutherans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3074" name="Picture 2" descr="http://www.bethellutheran.net/wp-content/uploads/Page%20Graphics/lu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947" y="616204"/>
            <a:ext cx="5377053" cy="409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497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7800" y="152400"/>
            <a:ext cx="11760199" cy="6553200"/>
          </a:xfrm>
        </p:spPr>
        <p:txBody>
          <a:bodyPr/>
          <a:lstStyle/>
          <a:p>
            <a:r>
              <a:rPr lang="en-US" dirty="0" smtClean="0"/>
              <a:t>The Peasant’s Revolt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Luther’s ideas compared to society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Demanded end to serfdom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Raided </a:t>
            </a:r>
            <a:r>
              <a:rPr lang="en-US" dirty="0" err="1" smtClean="0"/>
              <a:t>monstaries</a:t>
            </a:r>
            <a:endParaRPr lang="en-US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German princes army crushes revolt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100,000 people killed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Luther urged German prince</a:t>
            </a:r>
          </a:p>
          <a:p>
            <a:r>
              <a:rPr lang="en-US" dirty="0" smtClean="0"/>
              <a:t>Germany at War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German princes support Lutheranism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Excuse for independence from Charles V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Some support pope and agree to join forces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u="sng" dirty="0" smtClean="0"/>
              <a:t>Protestants:</a:t>
            </a:r>
            <a:r>
              <a:rPr lang="en-US" dirty="0" smtClean="0"/>
              <a:t>  support Luther and signed protest</a:t>
            </a:r>
          </a:p>
          <a:p>
            <a:pPr marL="457200" lvl="1" indent="0">
              <a:buNone/>
            </a:pPr>
            <a:r>
              <a:rPr lang="en-US" dirty="0" smtClean="0"/>
              <a:t>Against agreement.</a:t>
            </a:r>
          </a:p>
          <a:p>
            <a:pPr marL="1257300" lvl="2" indent="-342900">
              <a:buFont typeface="+mj-lt"/>
              <a:buAutoNum type="alphaLcParenR"/>
            </a:pPr>
            <a:r>
              <a:rPr lang="en-US" dirty="0" smtClean="0"/>
              <a:t>Non-Catholic Churches</a:t>
            </a:r>
          </a:p>
          <a:p>
            <a:pPr marL="914400" lvl="1" indent="-457200">
              <a:buAutoNum type="arabicPeriod" startAt="5"/>
            </a:pPr>
            <a:r>
              <a:rPr lang="en-US" dirty="0" smtClean="0"/>
              <a:t>Protestants vs. Catholics</a:t>
            </a:r>
          </a:p>
          <a:p>
            <a:pPr marL="914400" lvl="1" indent="-457200">
              <a:buAutoNum type="arabicPeriod" startAt="5"/>
            </a:pPr>
            <a:r>
              <a:rPr lang="en-US" dirty="0" smtClean="0"/>
              <a:t>Catholics win war but Protestants still do not convert</a:t>
            </a:r>
          </a:p>
          <a:p>
            <a:pPr marL="914400" lvl="1" indent="-457200">
              <a:buAutoNum type="arabicPeriod" startAt="5"/>
            </a:pPr>
            <a:r>
              <a:rPr lang="en-US" u="sng" dirty="0" smtClean="0"/>
              <a:t>Peace of Augsburg:</a:t>
            </a:r>
            <a:r>
              <a:rPr lang="en-US" dirty="0" smtClean="0"/>
              <a:t>  Ruler would decide religion in state.</a:t>
            </a:r>
            <a:endParaRPr lang="en-US" u="sng" dirty="0" smtClean="0"/>
          </a:p>
          <a:p>
            <a:pPr marL="914400" lvl="1" indent="-457200">
              <a:buFont typeface="+mj-lt"/>
              <a:buAutoNum type="arabicPeriod"/>
            </a:pPr>
            <a:endParaRPr lang="en-US" dirty="0" smtClean="0"/>
          </a:p>
        </p:txBody>
      </p:sp>
      <p:pic>
        <p:nvPicPr>
          <p:cNvPr id="4098" name="Picture 2" descr="http://upload.wikimedia.org/wikipedia/en/8/8d/Peace-of-augsburg_15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604044"/>
            <a:ext cx="5232400" cy="4602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2806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265" y="143628"/>
            <a:ext cx="9635814" cy="624468"/>
          </a:xfrm>
        </p:spPr>
        <p:txBody>
          <a:bodyPr/>
          <a:lstStyle/>
          <a:p>
            <a:r>
              <a:rPr lang="en-US" dirty="0" smtClean="0"/>
              <a:t>Henry VIII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265" y="768096"/>
            <a:ext cx="11667743" cy="5949696"/>
          </a:xfrm>
        </p:spPr>
        <p:txBody>
          <a:bodyPr/>
          <a:lstStyle/>
          <a:p>
            <a:r>
              <a:rPr lang="en-US" dirty="0" smtClean="0"/>
              <a:t>King of England (1509):  Catholic </a:t>
            </a:r>
          </a:p>
          <a:p>
            <a:r>
              <a:rPr lang="en-US" dirty="0" smtClean="0"/>
              <a:t>“Defender of the Faith”</a:t>
            </a:r>
          </a:p>
          <a:p>
            <a:r>
              <a:rPr lang="en-US" dirty="0" smtClean="0"/>
              <a:t>Wanted a son Why?</a:t>
            </a:r>
            <a:endParaRPr lang="en-US" dirty="0"/>
          </a:p>
          <a:p>
            <a:r>
              <a:rPr lang="en-US" dirty="0" smtClean="0"/>
              <a:t>Wife:  Catherine of Aragon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One living child:  daughter (woman never took throne)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Wanted to divorce her and take a younger queen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What is the problem?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dirty="0" smtClean="0"/>
              <a:t>Divorce was not allowed in Catholic Church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Annul:  set aside marriage</a:t>
            </a:r>
          </a:p>
          <a:p>
            <a:pPr marL="1371600" lvl="2" indent="-457200">
              <a:buFont typeface="+mj-lt"/>
              <a:buAutoNum type="romanUcPeriod"/>
            </a:pPr>
            <a:r>
              <a:rPr lang="en-US" dirty="0" smtClean="0"/>
              <a:t>If it had never been legal in first place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Pope turned him down</a:t>
            </a:r>
          </a:p>
        </p:txBody>
      </p:sp>
      <p:pic>
        <p:nvPicPr>
          <p:cNvPr id="5122" name="Picture 2" descr="http://www.luminarium.org/renlit/henry8154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572" y="0"/>
            <a:ext cx="2542827" cy="374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upload.wikimedia.org/wikipedia/commons/d/d6/Catherine_arag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3379" y="3747565"/>
            <a:ext cx="2369114" cy="3110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8601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409" y="0"/>
            <a:ext cx="9613861" cy="1080938"/>
          </a:xfrm>
        </p:spPr>
        <p:txBody>
          <a:bodyPr/>
          <a:lstStyle/>
          <a:p>
            <a:r>
              <a:rPr lang="en-US" dirty="0" smtClean="0"/>
              <a:t>Reformation Parliament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1409" y="1080938"/>
            <a:ext cx="11328799" cy="5502742"/>
          </a:xfrm>
        </p:spPr>
        <p:txBody>
          <a:bodyPr/>
          <a:lstStyle/>
          <a:p>
            <a:pPr lvl="1"/>
            <a:r>
              <a:rPr lang="en-US" dirty="0" smtClean="0"/>
              <a:t>Henry VIII asks Parliament to end pope’s power (Reformation Parliament)</a:t>
            </a:r>
          </a:p>
          <a:p>
            <a:pPr lvl="1"/>
            <a:r>
              <a:rPr lang="en-US" dirty="0" smtClean="0"/>
              <a:t>Who becomes head of religion?</a:t>
            </a:r>
          </a:p>
          <a:p>
            <a:pPr lvl="1"/>
            <a:r>
              <a:rPr lang="en-US" dirty="0" smtClean="0"/>
              <a:t>Henry VIII marries Anne Boleyn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Parliament legalizes Henry’s divorce from Catherine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u="sng" dirty="0" smtClean="0"/>
              <a:t>Act of Supremacy</a:t>
            </a:r>
            <a:r>
              <a:rPr lang="en-US" dirty="0" smtClean="0"/>
              <a:t>:  recognize the divorce and accepting Henry, not the pope as head of England’s church.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smtClean="0"/>
              <a:t>Start of the </a:t>
            </a:r>
            <a:r>
              <a:rPr lang="en-US" u="sng" dirty="0" smtClean="0"/>
              <a:t>Anglican Church:</a:t>
            </a:r>
            <a:endParaRPr lang="en-US" dirty="0" smtClean="0"/>
          </a:p>
          <a:p>
            <a:pPr lvl="1"/>
            <a:r>
              <a:rPr lang="en-US" dirty="0" smtClean="0"/>
              <a:t>Ann Boleyn gives birth to daughter (Treason and beheaded)</a:t>
            </a:r>
          </a:p>
          <a:p>
            <a:pPr lvl="1"/>
            <a:r>
              <a:rPr lang="en-US" dirty="0" smtClean="0"/>
              <a:t>Jane Seymour gave birth to son Edward (Wife dies)</a:t>
            </a:r>
          </a:p>
          <a:p>
            <a:pPr lvl="1"/>
            <a:r>
              <a:rPr lang="en-US" dirty="0" smtClean="0"/>
              <a:t>He marries three more times (no more boys)</a:t>
            </a:r>
          </a:p>
          <a:p>
            <a:pPr lvl="1"/>
            <a:r>
              <a:rPr lang="en-US" dirty="0" smtClean="0"/>
              <a:t>After he dies: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smtClean="0"/>
              <a:t>Edward:  9 years old and had adult advisers (Protestant Reforms)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smtClean="0"/>
              <a:t>Mary, daughter of COA:  returned religion rule to pope (Bloody Mary) Why is she referred as this?  Also, who does she marry?  Why is this significant?</a:t>
            </a:r>
          </a:p>
          <a:p>
            <a:pPr marL="1257300" lvl="2" indent="-342900">
              <a:buFont typeface="+mj-lt"/>
              <a:buAutoNum type="arabicPeriod"/>
            </a:pPr>
            <a:r>
              <a:rPr lang="en-US" dirty="0" smtClean="0"/>
              <a:t>Elizabeth (Anne Boleyn’s daughter):  Return </a:t>
            </a:r>
            <a:r>
              <a:rPr lang="en-US" dirty="0"/>
              <a:t>her kingdom to Protestantism (Anglican Church)-only legal church in England.</a:t>
            </a:r>
          </a:p>
          <a:p>
            <a:pPr marL="1257300" lvl="2" indent="-342900">
              <a:buFont typeface="+mj-lt"/>
              <a:buAutoNum type="arabicPeriod"/>
            </a:pPr>
            <a:endParaRPr lang="en-US" dirty="0" smtClean="0"/>
          </a:p>
          <a:p>
            <a:pPr marL="1257300" lvl="2" indent="-342900">
              <a:buFont typeface="+mj-lt"/>
              <a:buAutoNum type="arabicPeriod"/>
            </a:pPr>
            <a:endParaRPr lang="en-US" dirty="0" smtClean="0"/>
          </a:p>
          <a:p>
            <a:pPr marL="1257300" lvl="2" indent="-342900">
              <a:buFont typeface="+mj-lt"/>
              <a:buAutoNum type="arabicPeriod"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906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" y="119244"/>
            <a:ext cx="9587046" cy="746388"/>
          </a:xfrm>
        </p:spPr>
        <p:txBody>
          <a:bodyPr/>
          <a:lstStyle/>
          <a:p>
            <a:r>
              <a:rPr lang="en-US" dirty="0" smtClean="0"/>
              <a:t>Calvinism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865632"/>
            <a:ext cx="11375136" cy="5803392"/>
          </a:xfrm>
        </p:spPr>
        <p:txBody>
          <a:bodyPr/>
          <a:lstStyle/>
          <a:p>
            <a:r>
              <a:rPr lang="en-US" dirty="0" smtClean="0"/>
              <a:t>John Calvin:  Saw Spread of Protestantism as child</a:t>
            </a:r>
          </a:p>
          <a:p>
            <a:r>
              <a:rPr lang="en-US" i="1" dirty="0" smtClean="0"/>
              <a:t>Wrote “Institutes of the Christian Religion” </a:t>
            </a:r>
            <a:r>
              <a:rPr lang="en-US" i="1" u="sng" dirty="0" smtClean="0"/>
              <a:t>Calvinism</a:t>
            </a:r>
            <a:endParaRPr lang="en-US" i="1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Not just God, salvation, but also nature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smtClean="0"/>
              <a:t>Sinful by nature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u="sng" dirty="0" smtClean="0"/>
              <a:t>Predestination:</a:t>
            </a:r>
            <a:r>
              <a:rPr lang="en-US" dirty="0" smtClean="0"/>
              <a:t>  God chooses who to save and he has known since </a:t>
            </a:r>
          </a:p>
          <a:p>
            <a:pPr marL="457200" lvl="1" indent="0">
              <a:buNone/>
            </a:pPr>
            <a:r>
              <a:rPr lang="en-US" dirty="0" smtClean="0"/>
              <a:t>the beginning of time.</a:t>
            </a:r>
          </a:p>
          <a:p>
            <a:pPr marL="457200" lvl="1" indent="0">
              <a:buNone/>
            </a:pPr>
            <a:r>
              <a:rPr lang="en-US" dirty="0" smtClean="0"/>
              <a:t>4.   </a:t>
            </a:r>
            <a:r>
              <a:rPr lang="en-US" u="sng" dirty="0" smtClean="0"/>
              <a:t>Theocracy:</a:t>
            </a:r>
            <a:r>
              <a:rPr lang="en-US" dirty="0" smtClean="0"/>
              <a:t>  Government was controlled by religious leaders</a:t>
            </a:r>
          </a:p>
          <a:p>
            <a:pPr marL="457200" lvl="1" indent="0">
              <a:buNone/>
            </a:pPr>
            <a:r>
              <a:rPr lang="en-US" dirty="0" smtClean="0"/>
              <a:t>5.   Takes control of Geneva (20,000 people)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Religion class mandatory 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No bright clothing or card games</a:t>
            </a:r>
          </a:p>
          <a:p>
            <a:pPr marL="1371600" lvl="2" indent="-457200">
              <a:buFont typeface="+mj-lt"/>
              <a:buAutoNum type="alphaLcParenR"/>
            </a:pPr>
            <a:r>
              <a:rPr lang="en-US" dirty="0" smtClean="0"/>
              <a:t>Imprisonment, excommunicate, or ban if rules broken</a:t>
            </a:r>
          </a:p>
          <a:p>
            <a:r>
              <a:rPr lang="en-US" dirty="0"/>
              <a:t>John Knox:  Admired Calvin’s ideas </a:t>
            </a:r>
          </a:p>
          <a:p>
            <a:r>
              <a:rPr lang="en-US" dirty="0"/>
              <a:t>Returned to Scotland and used Calvin’s ideas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u="sng" dirty="0"/>
              <a:t>Presbyterians:</a:t>
            </a:r>
            <a:r>
              <a:rPr lang="en-US" dirty="0"/>
              <a:t>  Group of laymen such as elders or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smtClean="0"/>
              <a:t>presbyters </a:t>
            </a:r>
            <a:r>
              <a:rPr lang="en-US" dirty="0"/>
              <a:t>govern each community church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776" y="1962912"/>
            <a:ext cx="3100959" cy="4620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12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217" y="94860"/>
            <a:ext cx="9613861" cy="1080938"/>
          </a:xfrm>
        </p:spPr>
        <p:txBody>
          <a:bodyPr/>
          <a:lstStyle/>
          <a:p>
            <a:r>
              <a:rPr lang="en-US" dirty="0" smtClean="0"/>
              <a:t>Catholic Reformation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9217" y="1175798"/>
            <a:ext cx="11048383" cy="5432266"/>
          </a:xfrm>
        </p:spPr>
        <p:txBody>
          <a:bodyPr/>
          <a:lstStyle/>
          <a:p>
            <a:r>
              <a:rPr lang="en-US" dirty="0" smtClean="0"/>
              <a:t>Movement of the Catholic Church to reform itself</a:t>
            </a:r>
          </a:p>
          <a:p>
            <a:r>
              <a:rPr lang="en-US" dirty="0" smtClean="0"/>
              <a:t>Millions remain loyal to Catholic Church</a:t>
            </a:r>
          </a:p>
          <a:p>
            <a:r>
              <a:rPr lang="en-US" dirty="0" smtClean="0"/>
              <a:t>Once Referred to as the </a:t>
            </a:r>
            <a:r>
              <a:rPr lang="en-US" u="sng" dirty="0" smtClean="0"/>
              <a:t>Counter Reformation</a:t>
            </a:r>
          </a:p>
          <a:p>
            <a:endParaRPr lang="en-US" dirty="0"/>
          </a:p>
        </p:txBody>
      </p:sp>
      <p:pic>
        <p:nvPicPr>
          <p:cNvPr id="7170" name="Picture 2" descr="http://glorioustruth.com/wp/wp-content/uploads/2008/01/gc-tour-1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015" y="1944972"/>
            <a:ext cx="4940681" cy="4431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256" y="2823120"/>
            <a:ext cx="6379728" cy="3553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18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TC104033917[[fn=Berlin]]</Template>
  <TotalTime>287</TotalTime>
  <Words>902</Words>
  <Application>Microsoft Office PowerPoint</Application>
  <PresentationFormat>Widescreen</PresentationFormat>
  <Paragraphs>140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Trebuchet MS</vt:lpstr>
      <vt:lpstr>Berlin</vt:lpstr>
      <vt:lpstr>Protestant Reformation</vt:lpstr>
      <vt:lpstr>Causes of the Reformation</vt:lpstr>
      <vt:lpstr>Martin Luther</vt:lpstr>
      <vt:lpstr>Luther’s Teachings</vt:lpstr>
      <vt:lpstr>PowerPoint Presentation</vt:lpstr>
      <vt:lpstr>Henry VIII</vt:lpstr>
      <vt:lpstr>Reformation Parliament</vt:lpstr>
      <vt:lpstr>Calvinism</vt:lpstr>
      <vt:lpstr>Catholic Reformation</vt:lpstr>
      <vt:lpstr>Ignatius of Loyola</vt:lpstr>
      <vt:lpstr>Reforming Popes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Protestant Reformation</dc:title>
  <dc:creator>Bisco, Matthew</dc:creator>
  <cp:lastModifiedBy>Lelko, Garrett</cp:lastModifiedBy>
  <cp:revision>26</cp:revision>
  <dcterms:created xsi:type="dcterms:W3CDTF">2014-10-13T14:03:49Z</dcterms:created>
  <dcterms:modified xsi:type="dcterms:W3CDTF">2016-11-07T13:12:28Z</dcterms:modified>
</cp:coreProperties>
</file>