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Protestant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9" y="94860"/>
            <a:ext cx="9613861" cy="1080938"/>
          </a:xfrm>
        </p:spPr>
        <p:txBody>
          <a:bodyPr/>
          <a:lstStyle/>
          <a:p>
            <a:r>
              <a:rPr lang="en-US" dirty="0" smtClean="0"/>
              <a:t>Ignatius of Loyola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175798"/>
            <a:ext cx="11631168" cy="5420074"/>
          </a:xfrm>
        </p:spPr>
        <p:txBody>
          <a:bodyPr/>
          <a:lstStyle/>
          <a:p>
            <a:r>
              <a:rPr lang="en-US" dirty="0" smtClean="0"/>
              <a:t>Injured in a war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Thought about his past sins and about the life of Jesus (Cleansed his soul)</a:t>
            </a:r>
          </a:p>
          <a:p>
            <a:r>
              <a:rPr lang="en-US" i="1" dirty="0" smtClean="0"/>
              <a:t>Wrote “Spiritual Expectations”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Day by day plan of meditation, prayer, and study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Followers were called </a:t>
            </a:r>
            <a:r>
              <a:rPr lang="en-US" u="sng" dirty="0" smtClean="0"/>
              <a:t>Jesuits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Focused on three activities: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Founded schools throughout Europe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Convert non-Christians to Catholicism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Stop spread of Protestantism</a:t>
            </a:r>
            <a:endParaRPr lang="en-US" dirty="0"/>
          </a:p>
        </p:txBody>
      </p:sp>
      <p:pic>
        <p:nvPicPr>
          <p:cNvPr id="8194" name="Picture 2" descr="http://ignatiansolidarity.net/wp-content/uploads/2011/08/Ignatius-Loy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11" y="4094988"/>
            <a:ext cx="3048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72.67.130.213/sbs/portals/0/Images/general_images/Schoolwide_Learning_Expect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103" y="1999488"/>
            <a:ext cx="366052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3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65" y="94860"/>
            <a:ext cx="9613861" cy="1080938"/>
          </a:xfrm>
        </p:spPr>
        <p:txBody>
          <a:bodyPr/>
          <a:lstStyle/>
          <a:p>
            <a:r>
              <a:rPr lang="en-US" dirty="0" smtClean="0"/>
              <a:t>Reforming Popes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55" y="1140873"/>
            <a:ext cx="11670175" cy="5444458"/>
          </a:xfrm>
        </p:spPr>
        <p:txBody>
          <a:bodyPr/>
          <a:lstStyle/>
          <a:p>
            <a:r>
              <a:rPr lang="en-US" dirty="0" smtClean="0"/>
              <a:t>Two popes take lead in reforming the Church: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Paul III:  takes Three steps in doing so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Directs council of cardinals to investigate indulgences and other abuses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Approved the Jesuit order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Inquisition to seek out heresy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u="sng" dirty="0" smtClean="0"/>
              <a:t>Council of Trent:</a:t>
            </a:r>
            <a:r>
              <a:rPr lang="en-US" dirty="0" smtClean="0"/>
              <a:t>  bishop and cardinals agreed on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Church interpretation of Bible was final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Faith and good works for salvation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Bible and Church religion were equal for Christian life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Selling of indulgences were banned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Paul IV:  carried out council’s decrees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u="sng" dirty="0" smtClean="0"/>
              <a:t>Index of Forbidden Books:</a:t>
            </a:r>
            <a:r>
              <a:rPr lang="en-US" dirty="0" smtClean="0"/>
              <a:t>  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Books forbidden b/c of danger to Catholic faith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Burned books in bonfires</a:t>
            </a:r>
            <a:endParaRPr lang="en-US" dirty="0"/>
          </a:p>
          <a:p>
            <a:pPr marL="1371600" lvl="2" indent="-457200">
              <a:buFont typeface="+mj-lt"/>
              <a:buAutoNum type="alphaLcParenR"/>
            </a:pPr>
            <a:endParaRPr lang="en-US" u="sng" dirty="0" smtClean="0"/>
          </a:p>
          <a:p>
            <a:pPr marL="1828800" lvl="3" indent="-457200">
              <a:buFont typeface="+mj-lt"/>
              <a:buAutoNum type="romanLcPeriod"/>
            </a:pP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857" y="2256736"/>
            <a:ext cx="4486847" cy="2315264"/>
          </a:xfrm>
          <a:prstGeom prst="rect">
            <a:avLst/>
          </a:prstGeom>
        </p:spPr>
      </p:pic>
      <p:pic>
        <p:nvPicPr>
          <p:cNvPr id="9220" name="Picture 4" descr="https://encrypted-tbn1.gstatic.com/images?q=tbn:ANd9GcRmUx3sC3mdoF75oDI_jWrzJgpQvl7u1Sufor_pQNvR0Rr8WAWYZAvs9z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57" y="4596383"/>
            <a:ext cx="4486847" cy="19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9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93" y="168012"/>
            <a:ext cx="9613861" cy="1080938"/>
          </a:xfrm>
        </p:spPr>
        <p:txBody>
          <a:bodyPr/>
          <a:lstStyle/>
          <a:p>
            <a:r>
              <a:rPr lang="en-US" dirty="0" smtClean="0"/>
              <a:t>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93" y="1085088"/>
            <a:ext cx="11170303" cy="56327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Social: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Renaissance:  Values of humanism and secularism (People question the church)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Printing Press:  Spread ideas critical of Church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Political: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Monarchs challenged </a:t>
            </a:r>
            <a:r>
              <a:rPr lang="en-US" dirty="0" smtClean="0"/>
              <a:t>Church power\authority </a:t>
            </a:r>
            <a:endParaRPr lang="en-US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Pope a foreign leader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Economic:</a:t>
            </a:r>
          </a:p>
          <a:p>
            <a:pPr marL="457200" lvl="1" indent="0">
              <a:buNone/>
            </a:pPr>
            <a:r>
              <a:rPr lang="en-US" dirty="0" smtClean="0"/>
              <a:t>a) </a:t>
            </a:r>
            <a:r>
              <a:rPr lang="en-US" dirty="0" smtClean="0"/>
              <a:t> </a:t>
            </a:r>
            <a:r>
              <a:rPr lang="en-US" dirty="0" smtClean="0"/>
              <a:t>kings jealous of Church wealth</a:t>
            </a:r>
          </a:p>
          <a:p>
            <a:pPr marL="457200" lvl="1" indent="0">
              <a:buNone/>
            </a:pPr>
            <a:r>
              <a:rPr lang="en-US" dirty="0" smtClean="0"/>
              <a:t>b) sick </a:t>
            </a:r>
            <a:r>
              <a:rPr lang="en-US" dirty="0" smtClean="0"/>
              <a:t>of paying taxes to Church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Religious: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Church </a:t>
            </a:r>
            <a:r>
              <a:rPr lang="en-US" dirty="0" smtClean="0"/>
              <a:t>worldly </a:t>
            </a:r>
            <a:r>
              <a:rPr lang="en-US" dirty="0" smtClean="0"/>
              <a:t>and </a:t>
            </a:r>
            <a:r>
              <a:rPr lang="en-US" dirty="0" smtClean="0"/>
              <a:t>corruption not spiritual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Scarcely </a:t>
            </a:r>
            <a:r>
              <a:rPr lang="en-US" dirty="0" smtClean="0"/>
              <a:t>read, marriage, drank, gambling)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indulgences</a:t>
            </a:r>
            <a:endParaRPr lang="en-US" dirty="0" smtClean="0"/>
          </a:p>
          <a:p>
            <a:r>
              <a:rPr lang="en-US" dirty="0" smtClean="0"/>
              <a:t>People expected more from the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73" y="289932"/>
            <a:ext cx="9613861" cy="1080938"/>
          </a:xfrm>
        </p:spPr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73" y="1370870"/>
            <a:ext cx="11645791" cy="5200618"/>
          </a:xfrm>
        </p:spPr>
        <p:txBody>
          <a:bodyPr/>
          <a:lstStyle/>
          <a:p>
            <a:r>
              <a:rPr lang="en-US" dirty="0" smtClean="0"/>
              <a:t>Monk and </a:t>
            </a:r>
            <a:r>
              <a:rPr lang="en-US" dirty="0" smtClean="0"/>
              <a:t>teacher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Against the selling of indulgences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95 Theses:  formal statements attacking </a:t>
            </a:r>
          </a:p>
          <a:p>
            <a:pPr marL="0" indent="0">
              <a:buNone/>
            </a:pPr>
            <a:r>
              <a:rPr lang="en-US" dirty="0" smtClean="0"/>
              <a:t>“pardon merchants”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Post </a:t>
            </a:r>
            <a:r>
              <a:rPr lang="en-US" dirty="0" smtClean="0"/>
              <a:t>on the church door</a:t>
            </a:r>
            <a:endParaRPr lang="en-US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Copied and printed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Known all over Germany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u="sng" dirty="0" smtClean="0"/>
              <a:t>Beginning of Reformation:</a:t>
            </a:r>
            <a:r>
              <a:rPr lang="en-US" dirty="0" smtClean="0"/>
              <a:t>  religious reform</a:t>
            </a:r>
            <a:endParaRPr lang="en-US" u="sng" dirty="0" smtClean="0"/>
          </a:p>
          <a:p>
            <a:pPr marL="914400" lvl="1" indent="-457200">
              <a:buFont typeface="+mj-lt"/>
              <a:buAutoNum type="alphaLcParenR"/>
            </a:pPr>
            <a:endParaRPr lang="en-US" dirty="0" smtClean="0"/>
          </a:p>
          <a:p>
            <a:pPr marL="914400" lvl="1" indent="-457200">
              <a:buFont typeface="+mj-lt"/>
              <a:buAutoNum type="alphaLcParenR"/>
            </a:pPr>
            <a:endParaRPr lang="en-US" dirty="0"/>
          </a:p>
        </p:txBody>
      </p:sp>
      <p:pic>
        <p:nvPicPr>
          <p:cNvPr id="2050" name="Picture 2" descr="http://3.bp.blogspot.com/-F_wfzrq3a0M/UJFWqoSskOI/AAAAAAAACP4/cnahYvx-d1w/s1600/luther_wittenberg_1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73" y="621792"/>
            <a:ext cx="4200955" cy="62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17" y="119244"/>
            <a:ext cx="9613861" cy="636660"/>
          </a:xfrm>
        </p:spPr>
        <p:txBody>
          <a:bodyPr/>
          <a:lstStyle/>
          <a:p>
            <a:r>
              <a:rPr lang="en-US" dirty="0" smtClean="0"/>
              <a:t>Luther’s Teachings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7" y="755904"/>
            <a:ext cx="11304415" cy="5803392"/>
          </a:xfrm>
        </p:spPr>
        <p:txBody>
          <a:bodyPr>
            <a:normAutofit/>
          </a:bodyPr>
          <a:lstStyle/>
          <a:p>
            <a:r>
              <a:rPr lang="en-US" dirty="0" smtClean="0"/>
              <a:t>Three main ideas: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Salvation=faith in God’s </a:t>
            </a:r>
            <a:r>
              <a:rPr lang="en-US" dirty="0" smtClean="0"/>
              <a:t>forgiveness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Bible the authority</a:t>
            </a:r>
            <a:endParaRPr lang="en-US" dirty="0" smtClean="0"/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Pope and Church=false </a:t>
            </a:r>
            <a:r>
              <a:rPr lang="en-US" dirty="0" smtClean="0"/>
              <a:t>authorities</a:t>
            </a:r>
            <a:endParaRPr lang="en-US" dirty="0" smtClean="0"/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No need for priests to interpret </a:t>
            </a:r>
            <a:r>
              <a:rPr lang="en-US" dirty="0" smtClean="0"/>
              <a:t>Bible</a:t>
            </a:r>
            <a:endParaRPr lang="en-US" dirty="0" smtClean="0"/>
          </a:p>
          <a:p>
            <a:r>
              <a:rPr lang="en-US" dirty="0" smtClean="0"/>
              <a:t>Emperor’s Opposition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Luther </a:t>
            </a:r>
            <a:r>
              <a:rPr lang="en-US" dirty="0" smtClean="0"/>
              <a:t>put on trial </a:t>
            </a:r>
            <a:r>
              <a:rPr lang="en-US" dirty="0" smtClean="0"/>
              <a:t>due to Pope Leo X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Edict of Worms:  Luther outlaw (No food or shelter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a) Luther excommunicated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     b) Prince </a:t>
            </a:r>
            <a:r>
              <a:rPr lang="en-US" dirty="0" smtClean="0"/>
              <a:t>Frederick of Saxony:  disobeys and helps for a </a:t>
            </a:r>
            <a:r>
              <a:rPr lang="en-US" dirty="0" smtClean="0"/>
              <a:t>year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c)  </a:t>
            </a:r>
            <a:r>
              <a:rPr lang="en-US" u="sng" dirty="0" smtClean="0"/>
              <a:t>Lutherans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www.bethellutheran.net/wp-content/uploads/Page%20Graphics/lu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47" y="616204"/>
            <a:ext cx="5377053" cy="40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52400"/>
            <a:ext cx="11760199" cy="6553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Germany at War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German princes support Lutheranism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Excuse for independence from Charles V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Some support </a:t>
            </a:r>
            <a:r>
              <a:rPr lang="en-US" dirty="0" smtClean="0"/>
              <a:t>Pope </a:t>
            </a:r>
            <a:r>
              <a:rPr lang="en-US" dirty="0" smtClean="0"/>
              <a:t>and agree to join forces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 smtClean="0"/>
              <a:t>Protestants:</a:t>
            </a:r>
            <a:r>
              <a:rPr lang="en-US" dirty="0" smtClean="0"/>
              <a:t>  support Luther and signed protest</a:t>
            </a:r>
          </a:p>
          <a:p>
            <a:pPr marL="457200" lvl="1" indent="0">
              <a:buNone/>
            </a:pPr>
            <a:r>
              <a:rPr lang="en-US" dirty="0" smtClean="0"/>
              <a:t>Against agreement</a:t>
            </a:r>
            <a:r>
              <a:rPr lang="en-US" dirty="0" smtClean="0"/>
              <a:t>.</a:t>
            </a:r>
            <a:endParaRPr lang="en-US" dirty="0" smtClean="0"/>
          </a:p>
          <a:p>
            <a:pPr marL="914400" lvl="1" indent="-457200">
              <a:buAutoNum type="arabicPeriod" startAt="5"/>
            </a:pPr>
            <a:r>
              <a:rPr lang="en-US" u="sng" dirty="0" smtClean="0"/>
              <a:t>Peace of Augsburg:</a:t>
            </a:r>
            <a:r>
              <a:rPr lang="en-US" dirty="0" smtClean="0"/>
              <a:t>  Ruler would decide religion in state.</a:t>
            </a:r>
            <a:endParaRPr lang="en-US" u="sng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098" name="Picture 2" descr="http://upload.wikimedia.org/wikipedia/en/8/8d/Peace-of-augsburg_1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090930"/>
            <a:ext cx="5232400" cy="37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5" y="143628"/>
            <a:ext cx="9635814" cy="624468"/>
          </a:xfrm>
        </p:spPr>
        <p:txBody>
          <a:bodyPr/>
          <a:lstStyle/>
          <a:p>
            <a:r>
              <a:rPr lang="en-US" dirty="0" smtClean="0"/>
              <a:t>Henry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5" y="768096"/>
            <a:ext cx="11667743" cy="5949696"/>
          </a:xfrm>
        </p:spPr>
        <p:txBody>
          <a:bodyPr/>
          <a:lstStyle/>
          <a:p>
            <a:r>
              <a:rPr lang="en-US" dirty="0" smtClean="0"/>
              <a:t>King of England (1509):  Catholic </a:t>
            </a:r>
          </a:p>
          <a:p>
            <a:r>
              <a:rPr lang="en-US" dirty="0" smtClean="0"/>
              <a:t>“Defender of the Faith”</a:t>
            </a:r>
          </a:p>
          <a:p>
            <a:r>
              <a:rPr lang="en-US" dirty="0" smtClean="0"/>
              <a:t>Wanted a son </a:t>
            </a:r>
            <a:endParaRPr lang="en-US" dirty="0" smtClean="0"/>
          </a:p>
          <a:p>
            <a:r>
              <a:rPr lang="en-US" dirty="0" smtClean="0"/>
              <a:t>Wife does not deliver a son so he wants a divorce</a:t>
            </a:r>
          </a:p>
          <a:p>
            <a:r>
              <a:rPr lang="en-US" dirty="0" smtClean="0"/>
              <a:t>Asks Pope for divorce but Pope says no - illegal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http://www.luminarium.org/renlit/henry8154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72" y="0"/>
            <a:ext cx="2542827" cy="37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d/d6/Catherine_ara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79" y="3747565"/>
            <a:ext cx="2369114" cy="31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09" y="0"/>
            <a:ext cx="9613861" cy="1080938"/>
          </a:xfrm>
        </p:spPr>
        <p:txBody>
          <a:bodyPr/>
          <a:lstStyle/>
          <a:p>
            <a:r>
              <a:rPr lang="en-US" dirty="0" smtClean="0"/>
              <a:t>Reformation Parliament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9" y="1080938"/>
            <a:ext cx="11328799" cy="5502742"/>
          </a:xfrm>
        </p:spPr>
        <p:txBody>
          <a:bodyPr/>
          <a:lstStyle/>
          <a:p>
            <a:pPr lvl="1"/>
            <a:r>
              <a:rPr lang="en-US" dirty="0" smtClean="0"/>
              <a:t>Henry VIII asks Parliament to end pope’s power (Reformation Parliament)</a:t>
            </a:r>
          </a:p>
          <a:p>
            <a:pPr lvl="1"/>
            <a:r>
              <a:rPr lang="en-US" u="sng" dirty="0" smtClean="0"/>
              <a:t>Act </a:t>
            </a:r>
            <a:r>
              <a:rPr lang="en-US" u="sng" dirty="0" smtClean="0"/>
              <a:t>of Supremacy</a:t>
            </a:r>
            <a:r>
              <a:rPr lang="en-US" dirty="0" smtClean="0"/>
              <a:t>:  recognize the divorce and accepting Henry, not the pope as head of England’s church.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Start of the </a:t>
            </a:r>
            <a:r>
              <a:rPr lang="en-US" u="sng" dirty="0" smtClean="0"/>
              <a:t>Anglican Church</a:t>
            </a:r>
            <a:r>
              <a:rPr lang="en-US" u="sng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 smtClean="0"/>
              <a:t>Henry VIII</a:t>
            </a:r>
            <a:r>
              <a:rPr lang="en-US" dirty="0" smtClean="0"/>
              <a:t> </a:t>
            </a:r>
            <a:r>
              <a:rPr lang="en-US" dirty="0" smtClean="0"/>
              <a:t>dies: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Edward:  9 years old and had adult advisers (Protestant Reforms)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Mary </a:t>
            </a:r>
            <a:r>
              <a:rPr lang="en-US" dirty="0" smtClean="0"/>
              <a:t>returned religion rule to pope </a:t>
            </a:r>
            <a:r>
              <a:rPr lang="en-US" dirty="0" smtClean="0"/>
              <a:t>and becomes known as Bloody Mary</a:t>
            </a: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Elizabeth returns </a:t>
            </a:r>
            <a:r>
              <a:rPr lang="en-US" dirty="0"/>
              <a:t>her kingdom to Protestantism (Anglican Church)-only legal church in England.</a:t>
            </a:r>
          </a:p>
          <a:p>
            <a:pPr marL="1257300" lvl="2" indent="-342900">
              <a:buFont typeface="+mj-lt"/>
              <a:buAutoNum type="arabicPeriod"/>
            </a:pP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119244"/>
            <a:ext cx="9587046" cy="746388"/>
          </a:xfrm>
        </p:spPr>
        <p:txBody>
          <a:bodyPr/>
          <a:lstStyle/>
          <a:p>
            <a:r>
              <a:rPr lang="en-US" dirty="0" smtClean="0"/>
              <a:t>Calvinism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865632"/>
            <a:ext cx="11375136" cy="58033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Calvin wrote </a:t>
            </a:r>
            <a:r>
              <a:rPr lang="en-US" i="1" dirty="0" smtClean="0"/>
              <a:t>“Institutes of the Christian Religion” </a:t>
            </a:r>
            <a:r>
              <a:rPr lang="en-US" i="1" u="sng" dirty="0" smtClean="0"/>
              <a:t>Calvinism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u="sng" dirty="0" smtClean="0"/>
              <a:t>Predestination:</a:t>
            </a:r>
            <a:r>
              <a:rPr lang="en-US" dirty="0" smtClean="0"/>
              <a:t>  God chooses who to save and he has known since </a:t>
            </a:r>
          </a:p>
          <a:p>
            <a:pPr marL="457200" lvl="1" indent="0">
              <a:buNone/>
            </a:pPr>
            <a:r>
              <a:rPr lang="en-US" dirty="0" smtClean="0"/>
              <a:t>the beginning of time.</a:t>
            </a:r>
          </a:p>
          <a:p>
            <a:pPr marL="457200" lvl="1" indent="0">
              <a:buNone/>
            </a:pPr>
            <a:r>
              <a:rPr lang="en-US" dirty="0" smtClean="0"/>
              <a:t>2</a:t>
            </a:r>
            <a:r>
              <a:rPr lang="en-US" dirty="0" smtClean="0"/>
              <a:t>.   </a:t>
            </a:r>
            <a:r>
              <a:rPr lang="en-US" u="sng" dirty="0" smtClean="0"/>
              <a:t>Theocracy:</a:t>
            </a:r>
            <a:r>
              <a:rPr lang="en-US" dirty="0" smtClean="0"/>
              <a:t>  Government was controlled by religious </a:t>
            </a:r>
            <a:r>
              <a:rPr lang="en-US" dirty="0" smtClean="0"/>
              <a:t>leaders</a:t>
            </a:r>
            <a:endParaRPr lang="en-US" dirty="0" smtClean="0"/>
          </a:p>
          <a:p>
            <a:r>
              <a:rPr lang="en-US" dirty="0"/>
              <a:t>John Knox: </a:t>
            </a:r>
            <a:r>
              <a:rPr lang="en-US" dirty="0" smtClean="0"/>
              <a:t>Returned </a:t>
            </a:r>
            <a:r>
              <a:rPr lang="en-US" dirty="0"/>
              <a:t>to Scotland and used Calvin’s ideas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Presbyterians:</a:t>
            </a:r>
            <a:r>
              <a:rPr lang="en-US" dirty="0"/>
              <a:t>  Group of laymen such as elders or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presbyters </a:t>
            </a:r>
            <a:r>
              <a:rPr lang="en-US" dirty="0"/>
              <a:t>govern each community church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776" y="1962912"/>
            <a:ext cx="3100959" cy="46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17" y="94860"/>
            <a:ext cx="9613861" cy="1080938"/>
          </a:xfrm>
        </p:spPr>
        <p:txBody>
          <a:bodyPr/>
          <a:lstStyle/>
          <a:p>
            <a:r>
              <a:rPr lang="en-US" dirty="0" smtClean="0"/>
              <a:t>Catholic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7" y="1175798"/>
            <a:ext cx="11048383" cy="5432266"/>
          </a:xfrm>
        </p:spPr>
        <p:txBody>
          <a:bodyPr/>
          <a:lstStyle/>
          <a:p>
            <a:r>
              <a:rPr lang="en-US" dirty="0" smtClean="0"/>
              <a:t>Movement of the Catholic Church to reform itself</a:t>
            </a:r>
          </a:p>
          <a:p>
            <a:r>
              <a:rPr lang="en-US" dirty="0" smtClean="0"/>
              <a:t>Millions remain loyal to Catholic Church</a:t>
            </a:r>
          </a:p>
          <a:p>
            <a:r>
              <a:rPr lang="en-US" dirty="0" smtClean="0"/>
              <a:t>Once Referred to as the </a:t>
            </a:r>
            <a:r>
              <a:rPr lang="en-US" u="sng" dirty="0" smtClean="0"/>
              <a:t>Counter Reformation</a:t>
            </a:r>
          </a:p>
          <a:p>
            <a:endParaRPr lang="en-US" dirty="0"/>
          </a:p>
        </p:txBody>
      </p:sp>
      <p:pic>
        <p:nvPicPr>
          <p:cNvPr id="7170" name="Picture 2" descr="http://glorioustruth.com/wp/wp-content/uploads/2008/01/gc-tour-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5" y="1944972"/>
            <a:ext cx="4940681" cy="44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56" y="2823120"/>
            <a:ext cx="6379728" cy="35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304</TotalTime>
  <Words>576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Protestant Reformation</vt:lpstr>
      <vt:lpstr>Causes of the Reformation</vt:lpstr>
      <vt:lpstr>Martin Luther</vt:lpstr>
      <vt:lpstr>Luther’s Teachings</vt:lpstr>
      <vt:lpstr>PowerPoint Presentation</vt:lpstr>
      <vt:lpstr>Henry VIII</vt:lpstr>
      <vt:lpstr>Reformation Parliament</vt:lpstr>
      <vt:lpstr>Calvinism</vt:lpstr>
      <vt:lpstr>Catholic Reformation</vt:lpstr>
      <vt:lpstr>Ignatius of Loyola</vt:lpstr>
      <vt:lpstr>Reforming Popes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</dc:title>
  <dc:creator>Bisco, Matthew</dc:creator>
  <cp:lastModifiedBy>Lelko, Garrett</cp:lastModifiedBy>
  <cp:revision>28</cp:revision>
  <dcterms:created xsi:type="dcterms:W3CDTF">2014-10-13T14:03:49Z</dcterms:created>
  <dcterms:modified xsi:type="dcterms:W3CDTF">2016-11-15T12:32:42Z</dcterms:modified>
</cp:coreProperties>
</file>