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7008813" cy="92948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7152" cy="4647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970039" y="0"/>
            <a:ext cx="3037152" cy="4647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79512" y="696912"/>
            <a:ext cx="4649787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700881" y="4415035"/>
            <a:ext cx="5607049" cy="418266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828459"/>
            <a:ext cx="3037152" cy="4647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970039" y="8828459"/>
            <a:ext cx="3037152" cy="464740"/>
          </a:xfrm>
          <a:prstGeom prst="rect">
            <a:avLst/>
          </a:prstGeom>
          <a:noFill/>
          <a:ln>
            <a:noFill/>
          </a:ln>
        </p:spPr>
        <p:txBody>
          <a:bodyPr lIns="93150" tIns="46575" rIns="93150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1789485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700881" y="4415035"/>
            <a:ext cx="5607049" cy="41826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696913"/>
            <a:ext cx="4649787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900731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700881" y="4415035"/>
            <a:ext cx="5607049" cy="41826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696913"/>
            <a:ext cx="4649787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013513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700881" y="4415035"/>
            <a:ext cx="5607049" cy="41826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7" name="Shape 177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696913"/>
            <a:ext cx="4649787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38735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696913"/>
            <a:ext cx="4649787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700881" y="4415035"/>
            <a:ext cx="5607000" cy="418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sldNum" idx="12"/>
          </p:nvPr>
        </p:nvSpPr>
        <p:spPr>
          <a:xfrm>
            <a:off x="3970039" y="8828459"/>
            <a:ext cx="3037200" cy="464700"/>
          </a:xfrm>
          <a:prstGeom prst="rect">
            <a:avLst/>
          </a:prstGeom>
        </p:spPr>
        <p:txBody>
          <a:bodyPr lIns="93150" tIns="46575" rIns="93150" bIns="46575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388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700881" y="4415035"/>
            <a:ext cx="5607049" cy="41826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696913"/>
            <a:ext cx="4649787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11149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700881" y="4415035"/>
            <a:ext cx="5607049" cy="41826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696913"/>
            <a:ext cx="4649787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9661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700881" y="4415035"/>
            <a:ext cx="5607049" cy="41826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696913"/>
            <a:ext cx="4649787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58878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700881" y="4415035"/>
            <a:ext cx="5607049" cy="41826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696913"/>
            <a:ext cx="4649787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40063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700881" y="4415035"/>
            <a:ext cx="5607049" cy="41826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696913"/>
            <a:ext cx="4649787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966482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700881" y="4415035"/>
            <a:ext cx="5607049" cy="41826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696913"/>
            <a:ext cx="4649787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581008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700881" y="4415035"/>
            <a:ext cx="5607049" cy="41826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5" name="Shape 165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696913"/>
            <a:ext cx="4649787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96473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Shape 20"/>
          <p:cNvGrpSpPr/>
          <p:nvPr/>
        </p:nvGrpSpPr>
        <p:grpSpPr>
          <a:xfrm>
            <a:off x="381000" y="457200"/>
            <a:ext cx="8397875" cy="5562600"/>
            <a:chOff x="240" y="288"/>
            <a:chExt cx="5290" cy="3504"/>
          </a:xfrm>
        </p:grpSpPr>
        <p:sp>
          <p:nvSpPr>
            <p:cNvPr id="21" name="Shape 21"/>
            <p:cNvSpPr/>
            <p:nvPr/>
          </p:nvSpPr>
          <p:spPr>
            <a:xfrm>
              <a:off x="240" y="288"/>
              <a:ext cx="5290" cy="3504"/>
            </a:xfrm>
            <a:prstGeom prst="rect">
              <a:avLst/>
            </a:prstGeom>
            <a:solidFill>
              <a:schemeClr val="dk2"/>
            </a:solidFill>
            <a:ln w="50800" cap="flat" cmpd="sng">
              <a:solidFill>
                <a:schemeClr val="folHlink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" name="Shape 22"/>
            <p:cNvSpPr/>
            <p:nvPr/>
          </p:nvSpPr>
          <p:spPr>
            <a:xfrm>
              <a:off x="284" y="335"/>
              <a:ext cx="5184" cy="3408"/>
            </a:xfrm>
            <a:prstGeom prst="rect">
              <a:avLst/>
            </a:prstGeom>
            <a:noFill/>
            <a:ln w="9525" cap="flat" cmpd="sng">
              <a:solidFill>
                <a:schemeClr val="folHlink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23" name="Shape 23"/>
            <p:cNvCxnSpPr/>
            <p:nvPr/>
          </p:nvCxnSpPr>
          <p:spPr>
            <a:xfrm>
              <a:off x="576" y="2255"/>
              <a:ext cx="4608" cy="0"/>
            </a:xfrm>
            <a:prstGeom prst="straightConnector1">
              <a:avLst/>
            </a:pr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4" name="Shape 24"/>
          <p:cNvSpPr txBox="1">
            <a:spLocks noGrp="1"/>
          </p:cNvSpPr>
          <p:nvPr>
            <p:ph type="ctrTitle"/>
          </p:nvPr>
        </p:nvSpPr>
        <p:spPr>
          <a:xfrm>
            <a:off x="1219200" y="838200"/>
            <a:ext cx="6781800" cy="25590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1"/>
          <a:lstStyle>
            <a:lvl1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62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ubTitle" idx="1"/>
          </p:nvPr>
        </p:nvSpPr>
        <p:spPr>
          <a:xfrm>
            <a:off x="1371600" y="3733800"/>
            <a:ext cx="6400799" cy="1873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sz="3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78434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64999"/>
              <a:buFont typeface="Noto Sans Symbols"/>
              <a:buChar char="■"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4478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ct val="55000"/>
              <a:buFont typeface="Noto Sans Symbols"/>
              <a:buChar char="■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536575" y="6248400"/>
            <a:ext cx="2054225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3251200" y="6248400"/>
            <a:ext cx="2887663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6788150" y="6257925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0" name="Shape 8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hlink"/>
              </a:buClr>
              <a:buFont typeface="Noto Sans Symbols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533400" y="6248400"/>
            <a:ext cx="20574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32385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6781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533400" y="473075"/>
            <a:ext cx="81533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 rot="5400000">
            <a:off x="2590800" y="-228599"/>
            <a:ext cx="4038599" cy="8153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5262" algn="l" rtl="0">
              <a:spcBef>
                <a:spcPts val="62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Char char="■"/>
              <a:defRPr sz="3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78434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64999"/>
              <a:buFont typeface="Noto Sans Symbols"/>
              <a:buChar char="■"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4478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ct val="55000"/>
              <a:buFont typeface="Noto Sans Symbols"/>
              <a:buChar char="■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dt" idx="10"/>
          </p:nvPr>
        </p:nvSpPr>
        <p:spPr>
          <a:xfrm>
            <a:off x="533400" y="6248400"/>
            <a:ext cx="20574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ftr" idx="11"/>
          </p:nvPr>
        </p:nvSpPr>
        <p:spPr>
          <a:xfrm>
            <a:off x="32385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sldNum" idx="12"/>
          </p:nvPr>
        </p:nvSpPr>
        <p:spPr>
          <a:xfrm>
            <a:off x="6781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 rot="5400000">
            <a:off x="4970462" y="2151062"/>
            <a:ext cx="5394325" cy="20383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 rot="5400000">
            <a:off x="817562" y="188912"/>
            <a:ext cx="5394325" cy="59626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5262" algn="l" rtl="0">
              <a:spcBef>
                <a:spcPts val="62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Char char="■"/>
              <a:defRPr sz="3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78434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64999"/>
              <a:buFont typeface="Noto Sans Symbols"/>
              <a:buChar char="■"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4478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ct val="55000"/>
              <a:buFont typeface="Noto Sans Symbols"/>
              <a:buChar char="■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dt" idx="10"/>
          </p:nvPr>
        </p:nvSpPr>
        <p:spPr>
          <a:xfrm>
            <a:off x="533400" y="6248400"/>
            <a:ext cx="20574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ftr" idx="11"/>
          </p:nvPr>
        </p:nvSpPr>
        <p:spPr>
          <a:xfrm>
            <a:off x="32385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6781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533400" y="473075"/>
            <a:ext cx="81533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533400" y="1828800"/>
            <a:ext cx="4000500" cy="4038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5262" algn="l" rtl="0">
              <a:spcBef>
                <a:spcPts val="62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Char char="■"/>
              <a:defRPr sz="3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78434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64999"/>
              <a:buFont typeface="Noto Sans Symbols"/>
              <a:buChar char="■"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4478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ct val="55000"/>
              <a:buFont typeface="Noto Sans Symbols"/>
              <a:buChar char="■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body" idx="2"/>
          </p:nvPr>
        </p:nvSpPr>
        <p:spPr>
          <a:xfrm>
            <a:off x="4686300" y="1828800"/>
            <a:ext cx="4000500" cy="4038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5262" algn="l" rtl="0">
              <a:spcBef>
                <a:spcPts val="62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Char char="■"/>
              <a:defRPr sz="3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78434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64999"/>
              <a:buFont typeface="Noto Sans Symbols"/>
              <a:buChar char="■"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4478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ct val="55000"/>
              <a:buFont typeface="Noto Sans Symbols"/>
              <a:buChar char="■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dt" idx="10"/>
          </p:nvPr>
        </p:nvSpPr>
        <p:spPr>
          <a:xfrm>
            <a:off x="533400" y="6248400"/>
            <a:ext cx="20574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ftr" idx="11"/>
          </p:nvPr>
        </p:nvSpPr>
        <p:spPr>
          <a:xfrm>
            <a:off x="32385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sldNum" idx="12"/>
          </p:nvPr>
        </p:nvSpPr>
        <p:spPr>
          <a:xfrm>
            <a:off x="6781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xfrm>
            <a:off x="533400" y="473075"/>
            <a:ext cx="81533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533400" y="1828800"/>
            <a:ext cx="4000500" cy="1943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5262" algn="l" rtl="0">
              <a:spcBef>
                <a:spcPts val="62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Char char="■"/>
              <a:defRPr sz="3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78434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64999"/>
              <a:buFont typeface="Noto Sans Symbols"/>
              <a:buChar char="■"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4478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ct val="55000"/>
              <a:buFont typeface="Noto Sans Symbols"/>
              <a:buChar char="■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body" idx="2"/>
          </p:nvPr>
        </p:nvSpPr>
        <p:spPr>
          <a:xfrm>
            <a:off x="4686300" y="1828800"/>
            <a:ext cx="4000500" cy="1943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5262" algn="l" rtl="0">
              <a:spcBef>
                <a:spcPts val="62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Char char="■"/>
              <a:defRPr sz="3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78434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64999"/>
              <a:buFont typeface="Noto Sans Symbols"/>
              <a:buChar char="■"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4478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ct val="55000"/>
              <a:buFont typeface="Noto Sans Symbols"/>
              <a:buChar char="■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body" idx="3"/>
          </p:nvPr>
        </p:nvSpPr>
        <p:spPr>
          <a:xfrm>
            <a:off x="533400" y="3924300"/>
            <a:ext cx="4000500" cy="1943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5262" algn="l" rtl="0">
              <a:spcBef>
                <a:spcPts val="62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Char char="■"/>
              <a:defRPr sz="3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78434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64999"/>
              <a:buFont typeface="Noto Sans Symbols"/>
              <a:buChar char="■"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4478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ct val="55000"/>
              <a:buFont typeface="Noto Sans Symbols"/>
              <a:buChar char="■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body" idx="4"/>
          </p:nvPr>
        </p:nvSpPr>
        <p:spPr>
          <a:xfrm>
            <a:off x="4686300" y="3924300"/>
            <a:ext cx="4000500" cy="1943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5262" algn="l" rtl="0">
              <a:spcBef>
                <a:spcPts val="62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Char char="■"/>
              <a:defRPr sz="3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78434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64999"/>
              <a:buFont typeface="Noto Sans Symbols"/>
              <a:buChar char="■"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4478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ct val="55000"/>
              <a:buFont typeface="Noto Sans Symbols"/>
              <a:buChar char="■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dt" idx="10"/>
          </p:nvPr>
        </p:nvSpPr>
        <p:spPr>
          <a:xfrm>
            <a:off x="533400" y="6248400"/>
            <a:ext cx="20574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ftr" idx="11"/>
          </p:nvPr>
        </p:nvSpPr>
        <p:spPr>
          <a:xfrm>
            <a:off x="32385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sldNum" idx="12"/>
          </p:nvPr>
        </p:nvSpPr>
        <p:spPr>
          <a:xfrm>
            <a:off x="6781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533400" y="473075"/>
            <a:ext cx="81533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533400" y="1828800"/>
            <a:ext cx="8153399" cy="4038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5262" algn="l" rtl="0">
              <a:spcBef>
                <a:spcPts val="62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Char char="■"/>
              <a:defRPr sz="3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78434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64999"/>
              <a:buFont typeface="Noto Sans Symbols"/>
              <a:buChar char="■"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4478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ct val="55000"/>
              <a:buFont typeface="Noto Sans Symbols"/>
              <a:buChar char="■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dt" idx="10"/>
          </p:nvPr>
        </p:nvSpPr>
        <p:spPr>
          <a:xfrm>
            <a:off x="533400" y="6248400"/>
            <a:ext cx="20574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ftr" idx="11"/>
          </p:nvPr>
        </p:nvSpPr>
        <p:spPr>
          <a:xfrm>
            <a:off x="32385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6781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533400" y="473075"/>
            <a:ext cx="81533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533400" y="1828800"/>
            <a:ext cx="4000500" cy="4038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09550" algn="l" rtl="0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Char char="■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8669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Noto Sans Symbols"/>
              <a:buChar char="■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5875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▪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31445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31445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31445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31445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31445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4686300" y="1828800"/>
            <a:ext cx="4000500" cy="4038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09550" algn="l" rtl="0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Char char="■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8669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Noto Sans Symbols"/>
              <a:buChar char="■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5875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55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▪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31445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31445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31445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31445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31445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dt" idx="10"/>
          </p:nvPr>
        </p:nvSpPr>
        <p:spPr>
          <a:xfrm>
            <a:off x="533400" y="6248400"/>
            <a:ext cx="20574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ftr" idx="11"/>
          </p:nvPr>
        </p:nvSpPr>
        <p:spPr>
          <a:xfrm>
            <a:off x="32385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6781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457200" y="274637"/>
            <a:ext cx="8229600" cy="58515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5262" algn="l" rtl="0">
              <a:spcBef>
                <a:spcPts val="62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Char char="■"/>
              <a:defRPr sz="3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78434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64999"/>
              <a:buFont typeface="Noto Sans Symbols"/>
              <a:buChar char="■"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4478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ct val="55000"/>
              <a:buFont typeface="Noto Sans Symbols"/>
              <a:buChar char="■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533400" y="6248400"/>
            <a:ext cx="20574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2385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781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sz="2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Font typeface="Noto Sans Symbols"/>
              <a:buNone/>
              <a:defRPr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Char char="■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2032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4999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65735" algn="l" rtl="0"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ct val="54999"/>
              <a:buFont typeface="Noto Sans Symbols"/>
              <a:buChar char="■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42239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42239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42239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4224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4224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sz="2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Font typeface="Noto Sans Symbols"/>
              <a:buNone/>
              <a:defRPr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Char char="■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2032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4999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65735" algn="l" rtl="0"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ct val="54999"/>
              <a:buFont typeface="Noto Sans Symbols"/>
              <a:buChar char="■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42239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42239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42239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4224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4224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dt" idx="10"/>
          </p:nvPr>
        </p:nvSpPr>
        <p:spPr>
          <a:xfrm>
            <a:off x="533400" y="6248400"/>
            <a:ext cx="20574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ftr" idx="11"/>
          </p:nvPr>
        </p:nvSpPr>
        <p:spPr>
          <a:xfrm>
            <a:off x="32385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6781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533400" y="473075"/>
            <a:ext cx="81533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533400" y="6248400"/>
            <a:ext cx="20574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32385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6781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533400" y="6248400"/>
            <a:ext cx="20574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32385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6781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Char char="■"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70180" algn="l" rtl="0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Noto Sans Symbols"/>
              <a:buChar char="■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4478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ct val="55000"/>
              <a:buFont typeface="Noto Sans Symbols"/>
              <a:buChar char="■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hlink"/>
              </a:buClr>
              <a:buFont typeface="Noto Sans Symbols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533400" y="6248400"/>
            <a:ext cx="20574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2385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781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228600" y="228600"/>
            <a:ext cx="8686800" cy="5943599"/>
            <a:chOff x="144" y="144"/>
            <a:chExt cx="5472" cy="3743"/>
          </a:xfrm>
        </p:grpSpPr>
        <p:sp>
          <p:nvSpPr>
            <p:cNvPr id="11" name="Shape 11"/>
            <p:cNvSpPr/>
            <p:nvPr/>
          </p:nvSpPr>
          <p:spPr>
            <a:xfrm>
              <a:off x="144" y="144"/>
              <a:ext cx="5472" cy="3743"/>
            </a:xfrm>
            <a:prstGeom prst="rect">
              <a:avLst/>
            </a:prstGeom>
            <a:solidFill>
              <a:schemeClr val="dk2"/>
            </a:solidFill>
            <a:ln w="44450" cap="flat" cmpd="sng">
              <a:solidFill>
                <a:schemeClr val="folHlink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2" name="Shape 12"/>
            <p:cNvSpPr/>
            <p:nvPr/>
          </p:nvSpPr>
          <p:spPr>
            <a:xfrm>
              <a:off x="192" y="192"/>
              <a:ext cx="5373" cy="3634"/>
            </a:xfrm>
            <a:prstGeom prst="rect">
              <a:avLst/>
            </a:prstGeom>
            <a:solidFill>
              <a:schemeClr val="dk2"/>
            </a:solidFill>
            <a:ln w="9525" cap="flat" cmpd="sng">
              <a:solidFill>
                <a:schemeClr val="folHlink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13" name="Shape 13"/>
            <p:cNvCxnSpPr/>
            <p:nvPr/>
          </p:nvCxnSpPr>
          <p:spPr>
            <a:xfrm>
              <a:off x="335" y="1092"/>
              <a:ext cx="5135" cy="0"/>
            </a:xfrm>
            <a:prstGeom prst="straightConnector1">
              <a:avLst/>
            </a:prstGeom>
            <a:noFill/>
            <a:ln w="127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533400" y="473075"/>
            <a:ext cx="81533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533400" y="1828800"/>
            <a:ext cx="8153399" cy="4038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5262" algn="l" rtl="0">
              <a:spcBef>
                <a:spcPts val="62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Char char="■"/>
              <a:defRPr sz="3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78434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64999"/>
              <a:buFont typeface="Noto Sans Symbols"/>
              <a:buChar char="■"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4478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ct val="55000"/>
              <a:buFont typeface="Noto Sans Symbols"/>
              <a:buChar char="■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0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85000"/>
              <a:buFont typeface="Noto Sans Symbols"/>
              <a:buChar char="▪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dt" idx="10"/>
          </p:nvPr>
        </p:nvSpPr>
        <p:spPr>
          <a:xfrm>
            <a:off x="533400" y="6248400"/>
            <a:ext cx="20574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ftr" idx="11"/>
          </p:nvPr>
        </p:nvSpPr>
        <p:spPr>
          <a:xfrm>
            <a:off x="32385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6781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UiWqD5us_E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idDI60nBqw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UOPq61dJ3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tyue8xRS7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" TargetMode="External"/><Relationship Id="rId4" Type="http://schemas.openxmlformats.org/officeDocument/2006/relationships/hyperlink" Target="http://www.youtube.com/user/Erika%20Glover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ctrTitle"/>
          </p:nvPr>
        </p:nvSpPr>
        <p:spPr>
          <a:xfrm>
            <a:off x="1219200" y="838200"/>
            <a:ext cx="6781800" cy="25590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1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62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Chapter 19</a:t>
            </a:r>
          </a:p>
        </p:txBody>
      </p:sp>
      <p:sp>
        <p:nvSpPr>
          <p:cNvPr id="118" name="Shape 118"/>
          <p:cNvSpPr txBox="1">
            <a:spLocks noGrp="1"/>
          </p:cNvSpPr>
          <p:nvPr>
            <p:ph type="subTitle" idx="1"/>
          </p:nvPr>
        </p:nvSpPr>
        <p:spPr>
          <a:xfrm>
            <a:off x="1371600" y="3733800"/>
            <a:ext cx="6400799" cy="1873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Noto Sans Symbols"/>
              <a:buNone/>
            </a:pPr>
            <a:r>
              <a:rPr lang="en-US" sz="3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WORLD WAR I ERA</a:t>
            </a:r>
          </a:p>
          <a:p>
            <a:pPr marL="0" marR="0" lvl="0" indent="0" algn="ctr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Noto Sans Symbols"/>
              <a:buNone/>
            </a:pPr>
            <a:r>
              <a:rPr lang="en-US" sz="3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1914-1920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title"/>
          </p:nvPr>
        </p:nvSpPr>
        <p:spPr>
          <a:xfrm>
            <a:off x="533400" y="473075"/>
            <a:ext cx="81533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STALEMATE &amp; MODERN WARFARE</a:t>
            </a:r>
          </a:p>
        </p:txBody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533400" y="1828800"/>
            <a:ext cx="8153399" cy="4038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Char char="■"/>
            </a:pPr>
            <a:r>
              <a:rPr lang="en-US" sz="3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Two Front War</a:t>
            </a:r>
          </a:p>
          <a:p>
            <a:pPr marL="342900" marR="0" lvl="0" indent="-342900" algn="l" rtl="0">
              <a:spcBef>
                <a:spcPts val="62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Char char="■"/>
            </a:pPr>
            <a:r>
              <a:rPr lang="en-US" u="sng">
                <a:solidFill>
                  <a:schemeClr val="hlink"/>
                </a:solidFill>
                <a:hlinkClick r:id="rId3"/>
              </a:rPr>
              <a:t>Schlieffen</a:t>
            </a:r>
            <a:r>
              <a:rPr lang="en-US" sz="3100" b="0" i="0" u="sng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 Plan</a:t>
            </a:r>
          </a:p>
          <a:p>
            <a:pPr marL="742950" marR="0" lvl="1" indent="-285750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64999"/>
              <a:buFont typeface="Noto Sans Symbols"/>
              <a:buChar char="■"/>
            </a:pPr>
            <a:r>
              <a:rPr lang="en-US"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Number 42</a:t>
            </a:r>
          </a:p>
          <a:p>
            <a:pPr marL="742950" marR="0" lvl="1" indent="-285750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64999"/>
              <a:buFont typeface="Noto Sans Symbols"/>
              <a:buChar char="■"/>
            </a:pPr>
            <a:r>
              <a:rPr lang="en-US"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Big Bertha!</a:t>
            </a:r>
          </a:p>
          <a:p>
            <a:pPr marL="742950" marR="0" lvl="1" indent="-285750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64999"/>
              <a:buFont typeface="Noto Sans Symbols"/>
              <a:buChar char="■"/>
            </a:pPr>
            <a:r>
              <a:rPr lang="en-US"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Defeat France before Russia mobilizes</a:t>
            </a:r>
          </a:p>
          <a:p>
            <a:pPr marL="742950" marR="0" lvl="1" indent="-285750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64999"/>
              <a:buFont typeface="Noto Sans Symbols"/>
              <a:buChar char="■"/>
            </a:pPr>
            <a:r>
              <a:rPr lang="en-US"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Downside?</a:t>
            </a:r>
          </a:p>
          <a:p>
            <a:pPr marL="1143000" marR="0" lvl="2" indent="-2286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ct val="55000"/>
              <a:buFont typeface="Noto Sans Symbols"/>
              <a:buChar char="■"/>
            </a:pPr>
            <a:r>
              <a:rPr lang="en-US"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Hello Great Britain!</a:t>
            </a:r>
          </a:p>
          <a:p>
            <a:pPr marL="342900" marR="0" lvl="0" indent="-342900" algn="l" rtl="0">
              <a:spcBef>
                <a:spcPts val="62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Char char="■"/>
            </a:pPr>
            <a:r>
              <a:rPr lang="en-US" sz="3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Success?</a:t>
            </a:r>
          </a:p>
          <a:p>
            <a:pPr marL="342900" marR="0" lvl="0" indent="-342900" algn="l" rtl="0">
              <a:spcBef>
                <a:spcPts val="62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None/>
            </a:pPr>
            <a:endParaRPr sz="3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title"/>
          </p:nvPr>
        </p:nvSpPr>
        <p:spPr>
          <a:xfrm>
            <a:off x="533400" y="473075"/>
            <a:ext cx="81533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STALEMATE &amp; MODERN WARFARE</a:t>
            </a:r>
          </a:p>
        </p:txBody>
      </p:sp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533400" y="1828800"/>
            <a:ext cx="8610599" cy="4038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Char char="■"/>
            </a:pPr>
            <a:r>
              <a:rPr lang="en-US" sz="2800" b="0" i="0" u="sng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Tannenburg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Noto Sans Symbols"/>
              <a:buChar char="■"/>
            </a:pPr>
            <a:r>
              <a:rPr lang="en-US"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Two Front War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Noto Sans Symbols"/>
              <a:buChar char="■"/>
            </a:pPr>
            <a:r>
              <a:rPr lang="en-US"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Rennenkampf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Noto Sans Symbols"/>
              <a:buChar char="■"/>
            </a:pPr>
            <a:r>
              <a:rPr lang="en-US"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Samsonov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Noto Sans Symbols"/>
              <a:buChar char="■"/>
            </a:pPr>
            <a:r>
              <a:rPr lang="en-US"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Hindenburg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Noto Sans Symbols"/>
              <a:buChar char="■"/>
            </a:pPr>
            <a:r>
              <a:rPr lang="en-US"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Ludendorf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Noto Sans Symbols"/>
              <a:buChar char="■"/>
            </a:pPr>
            <a:r>
              <a:rPr lang="en-US"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Result?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Char char="■"/>
            </a:pPr>
            <a:r>
              <a:rPr lang="en-US"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Clear to everyone now that this wasn’t going to be a short war 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None/>
            </a:pPr>
            <a:endParaRPr sz="2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533400" y="473075"/>
            <a:ext cx="81534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Review - American Foreign Policy</a:t>
            </a: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533400" y="1828800"/>
            <a:ext cx="8153400" cy="4038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-US" sz="2400"/>
              <a:t>1776- Revolution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-US" sz="2400"/>
              <a:t>1796- Washington’s Farewell Address</a:t>
            </a:r>
          </a:p>
          <a:p>
            <a:pPr marL="914400" lvl="1" indent="-381000" rtl="0">
              <a:spcBef>
                <a:spcPts val="0"/>
              </a:spcBef>
              <a:buSzPct val="100000"/>
            </a:pPr>
            <a:r>
              <a:rPr lang="en-US" sz="2400"/>
              <a:t>warning?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-US" sz="2400"/>
              <a:t>1812- Second War for Independence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-US" sz="2400"/>
              <a:t>1823- Monroe Doctrine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-US" sz="2400"/>
              <a:t>1846-1848- US-Mexican War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-US" sz="2400"/>
              <a:t>1898- Spanish American War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-US" sz="2400"/>
              <a:t>1907- The Great White Fleet</a:t>
            </a:r>
          </a:p>
          <a:p>
            <a:pPr marL="914400" lvl="1" indent="-381000" rtl="0">
              <a:spcBef>
                <a:spcPts val="0"/>
              </a:spcBef>
              <a:buSzPct val="100000"/>
            </a:pPr>
            <a:r>
              <a:rPr lang="en-US" sz="2400" u="sng">
                <a:solidFill>
                  <a:schemeClr val="hlink"/>
                </a:solidFill>
                <a:hlinkClick r:id="rId3"/>
              </a:rPr>
              <a:t>https://www.youtube.com/watch?v=zUOPq61dJ3M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-US" sz="2400"/>
              <a:t>And then,,,,,,,,</a:t>
            </a:r>
          </a:p>
          <a:p>
            <a:pPr marL="0" lvl="0" indent="0">
              <a:spcBef>
                <a:spcPts val="0"/>
              </a:spcBef>
              <a:buNone/>
            </a:pPr>
            <a:endParaRPr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2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title"/>
          </p:nvPr>
        </p:nvSpPr>
        <p:spPr>
          <a:xfrm>
            <a:off x="533400" y="473075"/>
            <a:ext cx="81533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ROAD TO WAR</a:t>
            </a:r>
          </a:p>
        </p:txBody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533400" y="1828800"/>
            <a:ext cx="8153399" cy="4038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Char char="■"/>
            </a:pPr>
            <a:r>
              <a:rPr lang="en-US" sz="3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What were the main causes of World War I?</a:t>
            </a:r>
          </a:p>
          <a:p>
            <a:pPr marL="342900" marR="0" lvl="0" indent="-342900" algn="l" rtl="0">
              <a:spcBef>
                <a:spcPts val="62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Char char="■"/>
            </a:pPr>
            <a:r>
              <a:rPr lang="en-US" sz="3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How did the conflict expand to draw in much of Europe?</a:t>
            </a:r>
          </a:p>
          <a:p>
            <a:pPr marL="342900" marR="0" lvl="0" indent="-342900" algn="l" rtl="0">
              <a:spcBef>
                <a:spcPts val="62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Char char="■"/>
            </a:pPr>
            <a:r>
              <a:rPr lang="en-US" sz="3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 what ways did the United States respond to the war in Europe?</a:t>
            </a:r>
          </a:p>
          <a:p>
            <a:pPr marL="342900" marR="0" lvl="0" indent="-342900" algn="l" rtl="0">
              <a:spcBef>
                <a:spcPts val="62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None/>
            </a:pPr>
            <a:endParaRPr sz="3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62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None/>
            </a:pPr>
            <a:endParaRPr sz="3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title"/>
          </p:nvPr>
        </p:nvSpPr>
        <p:spPr>
          <a:xfrm>
            <a:off x="533400" y="473075"/>
            <a:ext cx="81533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ROAD TO WAR</a:t>
            </a:r>
          </a:p>
        </p:txBody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533400" y="1828800"/>
            <a:ext cx="8153399" cy="4038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Char char="■"/>
            </a:pPr>
            <a:r>
              <a:rPr lang="en-US" sz="6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lang="en-US"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ilitarism</a:t>
            </a:r>
          </a:p>
          <a:p>
            <a:pPr marL="342900" marR="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Char char="■"/>
            </a:pPr>
            <a:r>
              <a:rPr lang="en-US" sz="6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en-US"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lliances</a:t>
            </a:r>
          </a:p>
          <a:p>
            <a:pPr marL="342900" marR="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Char char="■"/>
            </a:pPr>
            <a:r>
              <a:rPr lang="en-US" sz="6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lang="en-US"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mperialism</a:t>
            </a:r>
          </a:p>
          <a:p>
            <a:pPr marL="342900" marR="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Char char="■"/>
            </a:pPr>
            <a:r>
              <a:rPr lang="en-US" sz="6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r>
              <a:rPr lang="en-US"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ationalism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>
            <a:off x="533400" y="473075"/>
            <a:ext cx="81533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ROAD TO WAR</a:t>
            </a:r>
          </a:p>
        </p:txBody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533400" y="1828800"/>
            <a:ext cx="8153399" cy="4038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Char char="■"/>
            </a:pPr>
            <a:r>
              <a:rPr lang="en-US" sz="3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Immediate cause ??</a:t>
            </a:r>
          </a:p>
          <a:p>
            <a:pPr marL="742950" marR="0" lvl="1" indent="-285750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64999"/>
              <a:buFont typeface="Noto Sans Symbols"/>
              <a:buChar char="■"/>
            </a:pPr>
            <a:r>
              <a:rPr lang="en-US"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June 28, 1914. </a:t>
            </a:r>
          </a:p>
          <a:p>
            <a:pPr marL="342900" marR="0" lvl="0" indent="-342900" algn="l" rtl="0">
              <a:spcBef>
                <a:spcPts val="62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Char char="■"/>
            </a:pPr>
            <a:r>
              <a:rPr lang="en-US" sz="3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Franz Ferdinand</a:t>
            </a:r>
          </a:p>
          <a:p>
            <a:pPr marL="742950" marR="0" lvl="1" indent="-285750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64999"/>
              <a:buFont typeface="Noto Sans Symbols"/>
              <a:buChar char="■"/>
            </a:pPr>
            <a:r>
              <a:rPr lang="en-US"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heir to the throne of the Austro-Hungarian Empire</a:t>
            </a:r>
          </a:p>
          <a:p>
            <a:pPr marL="742950" marR="0" lvl="1" indent="-285750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64999"/>
              <a:buFont typeface="Noto Sans Symbols"/>
              <a:buChar char="■"/>
            </a:pPr>
            <a:r>
              <a:rPr lang="en-US"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visiting Bosnia, a new Austro-Hungarian province</a:t>
            </a:r>
          </a:p>
          <a:p>
            <a:pPr marL="742950" marR="0" lvl="1" indent="-285750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64999"/>
              <a:buFont typeface="Noto Sans Symbols"/>
              <a:buChar char="■"/>
            </a:pPr>
            <a:r>
              <a:rPr lang="en-US"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shot by Gavrilo Princip</a:t>
            </a:r>
          </a:p>
          <a:p>
            <a:pPr marL="1143000" marR="0" lvl="2" indent="-2286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ct val="55000"/>
              <a:buFont typeface="Noto Sans Symbols"/>
              <a:buChar char="■"/>
            </a:pPr>
            <a:r>
              <a:rPr lang="en-US"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19-year-old Serbian nationalist </a:t>
            </a:r>
          </a:p>
          <a:p>
            <a:pPr marL="1143000" marR="0" lvl="2" indent="-2286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ct val="55000"/>
              <a:buFont typeface="Noto Sans Symbols"/>
              <a:buChar char="■"/>
            </a:pPr>
            <a:r>
              <a:rPr lang="en-US"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believed that Austria-Hungary had no right to rule Bosnia.</a:t>
            </a:r>
          </a:p>
          <a:p>
            <a:pPr marL="342900" marR="0" lvl="0" indent="-342900" algn="l" rtl="0">
              <a:spcBef>
                <a:spcPts val="62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None/>
            </a:pPr>
            <a:endParaRPr sz="3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533400" y="473075"/>
            <a:ext cx="81533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CONFLICT EXPANDS</a:t>
            </a:r>
          </a:p>
        </p:txBody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533400" y="1828800"/>
            <a:ext cx="8153399" cy="4038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Noto Sans Symbols"/>
              <a:buNone/>
            </a:pPr>
            <a:r>
              <a:rPr lang="en-US" sz="1600" b="1" i="0" u="sng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June 28,1914</a:t>
            </a:r>
            <a:r>
              <a:rPr lang="en-US"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Char char="■"/>
            </a:pPr>
            <a:r>
              <a:rPr lang="en-US"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Archduke Franz Ferdinand heir to the throne of the Austro-Hungarian Empire, and his wife are assassinated in Sarajevo.         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Noto Sans Symbols"/>
              <a:buNone/>
            </a:pPr>
            <a:r>
              <a:rPr lang="en-US"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 i="0" u="sng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July 28</a:t>
            </a:r>
            <a:r>
              <a:rPr lang="en-US"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Char char="■"/>
            </a:pPr>
            <a:r>
              <a:rPr lang="en-US"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Emperor Franz Joseph of Austria-Hungary declares war on Serbia.      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Noto Sans Symbols"/>
              <a:buNone/>
            </a:pPr>
            <a:r>
              <a:rPr lang="en-US" sz="1600" b="1" i="0" u="sng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July 31</a:t>
            </a:r>
            <a:r>
              <a:rPr lang="en-US"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Char char="■"/>
            </a:pPr>
            <a:r>
              <a:rPr lang="en-US"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As an ally of Serbia, Russia announces full mobilization of her armed forces.          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Noto Sans Symbols"/>
              <a:buNone/>
            </a:pPr>
            <a:r>
              <a:rPr lang="en-US" sz="1600" b="1" i="0" u="sng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August 1</a:t>
            </a:r>
            <a:r>
              <a:rPr lang="en-US"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Char char="■"/>
            </a:pPr>
            <a:r>
              <a:rPr lang="en-US"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Germany mobilizes her armed forces and declares war on </a:t>
            </a:r>
            <a:r>
              <a:rPr lang="en-US"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Russia</a:t>
            </a:r>
            <a:r>
              <a:rPr lang="en-US"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Noto Sans Symbols"/>
              <a:buNone/>
            </a:pPr>
            <a:r>
              <a:rPr lang="en-US" sz="1600" b="1" i="0" u="sng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August 3</a:t>
            </a:r>
            <a:r>
              <a:rPr lang="en-US"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Char char="■"/>
            </a:pPr>
            <a:r>
              <a:rPr lang="en-US"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Germany declares war on France.          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Noto Sans Symbols"/>
              <a:buNone/>
            </a:pPr>
            <a:r>
              <a:rPr lang="en-US" sz="1600" b="1" i="0" u="sng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August 4</a:t>
            </a:r>
            <a:r>
              <a:rPr lang="en-US"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Char char="■"/>
            </a:pPr>
            <a:r>
              <a:rPr lang="en-US"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Germany </a:t>
            </a:r>
            <a:r>
              <a:rPr lang="en-US"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declares war on </a:t>
            </a:r>
            <a:r>
              <a:rPr lang="en-US"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neutral Belgium and invades in a right flanking move designed to defeat France quickly. 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Char char="■"/>
            </a:pPr>
            <a:r>
              <a:rPr lang="en-US"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As a result of this invasion, Britain declares war on Germany.</a:t>
            </a:r>
          </a:p>
          <a:p>
            <a:pPr marL="342900" marR="0" lvl="0" indent="-342900" algn="l" rtl="0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None/>
            </a:pPr>
            <a:endParaRPr sz="1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533400" y="473075"/>
            <a:ext cx="81533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CONFLICT EXPANDS</a:t>
            </a:r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533400" y="1828800"/>
            <a:ext cx="8153399" cy="4038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Char char="■"/>
            </a:pPr>
            <a:r>
              <a:rPr lang="en-US" sz="3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CENTRAL POWERS</a:t>
            </a:r>
          </a:p>
          <a:p>
            <a:pPr marL="742950" marR="0" lvl="1" indent="-285750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64999"/>
              <a:buFont typeface="Noto Sans Symbols"/>
              <a:buChar char="■"/>
            </a:pPr>
            <a:r>
              <a:rPr lang="en-US"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GERMANY</a:t>
            </a:r>
          </a:p>
          <a:p>
            <a:pPr marL="742950" marR="0" lvl="1" indent="-285750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64999"/>
              <a:buFont typeface="Noto Sans Symbols"/>
              <a:buChar char="■"/>
            </a:pPr>
            <a:r>
              <a:rPr lang="en-US"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AUSTRIA-HUNGARY</a:t>
            </a:r>
          </a:p>
          <a:p>
            <a:pPr marL="742950" marR="0" lvl="1" indent="-285750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64999"/>
              <a:buFont typeface="Noto Sans Symbols"/>
              <a:buChar char="■"/>
            </a:pPr>
            <a:r>
              <a:rPr lang="en-US"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OTTOMAN EMPIRE</a:t>
            </a:r>
          </a:p>
          <a:p>
            <a:pPr marL="342900" marR="0" lvl="0" indent="-342900" algn="l" rtl="0">
              <a:spcBef>
                <a:spcPts val="62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Char char="■"/>
            </a:pPr>
            <a:r>
              <a:rPr lang="en-US" sz="3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ALLIED POWERS</a:t>
            </a:r>
          </a:p>
          <a:p>
            <a:pPr marL="742950" marR="0" lvl="1" indent="-285750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64999"/>
              <a:buFont typeface="Noto Sans Symbols"/>
              <a:buChar char="■"/>
            </a:pPr>
            <a:r>
              <a:rPr lang="en-US"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GREAT BRITAIN</a:t>
            </a:r>
          </a:p>
          <a:p>
            <a:pPr marL="742950" marR="0" lvl="1" indent="-285750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64999"/>
              <a:buFont typeface="Noto Sans Symbols"/>
              <a:buChar char="■"/>
            </a:pPr>
            <a:r>
              <a:rPr lang="en-US"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FRANCE</a:t>
            </a:r>
          </a:p>
          <a:p>
            <a:pPr marL="742950" marR="0" lvl="1" indent="-285750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64999"/>
              <a:buFont typeface="Noto Sans Symbols"/>
              <a:buChar char="■"/>
            </a:pPr>
            <a:r>
              <a:rPr lang="en-US"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RUSSIA</a:t>
            </a:r>
          </a:p>
          <a:p>
            <a:pPr marL="742950" marR="0" lvl="1" indent="-285750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64999"/>
              <a:buFont typeface="Noto Sans Symbols"/>
              <a:buChar char="■"/>
            </a:pPr>
            <a:r>
              <a:rPr lang="en-US"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SERBIA</a:t>
            </a:r>
          </a:p>
          <a:p>
            <a:pPr marL="457200" marR="0" lvl="1" indent="0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2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title"/>
          </p:nvPr>
        </p:nvSpPr>
        <p:spPr>
          <a:xfrm>
            <a:off x="533400" y="473075"/>
            <a:ext cx="81533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/>
              <a:t>CAUSES OF WWI	</a:t>
            </a:r>
          </a:p>
        </p:txBody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533400" y="1828800"/>
            <a:ext cx="8153399" cy="4038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None/>
            </a:pPr>
            <a:r>
              <a:rPr lang="en-US" u="sng">
                <a:solidFill>
                  <a:schemeClr val="hlink"/>
                </a:solidFill>
                <a:hlinkClick r:id="rId3"/>
              </a:rPr>
              <a:t>The Causes of WWI</a:t>
            </a:r>
          </a:p>
        </p:txBody>
      </p:sp>
      <p:sp>
        <p:nvSpPr>
          <p:cNvPr id="162" name="Shape 162"/>
          <p:cNvSpPr txBox="1"/>
          <p:nvPr/>
        </p:nvSpPr>
        <p:spPr>
          <a:xfrm>
            <a:off x="2286000" y="5121275"/>
            <a:ext cx="2070099" cy="247649"/>
          </a:xfrm>
          <a:prstGeom prst="rect">
            <a:avLst/>
          </a:prstGeom>
          <a:solidFill>
            <a:srgbClr val="D3D3D3">
              <a:alpha val="69803"/>
            </a:srgbClr>
          </a:solidFill>
          <a:ln>
            <a:noFill/>
          </a:ln>
        </p:spPr>
        <p:txBody>
          <a:bodyPr lIns="0" tIns="45700" rIns="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ans Symbols"/>
              <a:buNone/>
            </a:pPr>
            <a:r>
              <a:rPr lang="en-US"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*Video by </a:t>
            </a:r>
            <a:r>
              <a:rPr lang="en-US" sz="1000" b="0" i="0" u="sng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Erika Glover</a:t>
            </a:r>
            <a:r>
              <a:rPr lang="en-US"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via </a:t>
            </a:r>
            <a:r>
              <a:rPr lang="en-US" sz="1000" b="0" i="0" u="sng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YouTube</a:t>
            </a:r>
            <a:r>
              <a:rPr lang="en-US"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title"/>
          </p:nvPr>
        </p:nvSpPr>
        <p:spPr>
          <a:xfrm>
            <a:off x="533400" y="473075"/>
            <a:ext cx="81533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STALEMATE &amp; MODERN WARFARE</a:t>
            </a:r>
          </a:p>
        </p:txBody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533400" y="1616075"/>
            <a:ext cx="8153399" cy="42513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Char char="■"/>
            </a:pPr>
            <a:r>
              <a:rPr lang="en-US"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September 1914</a:t>
            </a:r>
          </a:p>
          <a:p>
            <a:pPr marL="742950" marR="0" lvl="1" indent="-285750" algn="l" rtl="0">
              <a:spcBef>
                <a:spcPts val="460"/>
              </a:spcBef>
              <a:spcAft>
                <a:spcPts val="0"/>
              </a:spcAft>
              <a:buClr>
                <a:schemeClr val="accent1"/>
              </a:buClr>
              <a:buSzPct val="64999"/>
              <a:buFont typeface="Noto Sans Symbols"/>
              <a:buChar char="■"/>
            </a:pPr>
            <a:r>
              <a:rPr lang="en-US" sz="23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war had reached a </a:t>
            </a:r>
            <a:r>
              <a:rPr lang="en-US" sz="2300" b="0" i="0" u="none" strike="noStrike" cap="none">
                <a:solidFill>
                  <a:srgbClr val="F3F3F3"/>
                </a:solidFill>
                <a:latin typeface="Arial"/>
                <a:ea typeface="Arial"/>
                <a:cs typeface="Arial"/>
                <a:sym typeface="Arial"/>
              </a:rPr>
              <a:t>stalemate</a:t>
            </a:r>
            <a:r>
              <a:rPr lang="en-US" sz="23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a situation in which neither side is able to gain an advantage.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Char char="■"/>
            </a:pPr>
            <a:r>
              <a:rPr lang="en-US"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French and British forces stopped a German advance near Paris</a:t>
            </a:r>
          </a:p>
          <a:p>
            <a:pPr marL="742950" marR="0" lvl="1" indent="-285750" algn="l" rtl="0">
              <a:spcBef>
                <a:spcPts val="460"/>
              </a:spcBef>
              <a:spcAft>
                <a:spcPts val="0"/>
              </a:spcAft>
              <a:buClr>
                <a:schemeClr val="accent1"/>
              </a:buClr>
              <a:buSzPct val="64999"/>
              <a:buFont typeface="Noto Sans Symbols"/>
              <a:buChar char="■"/>
            </a:pPr>
            <a:r>
              <a:rPr lang="en-US" sz="23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both sides holed up in trenches separated by an empty “no man’s land.”</a:t>
            </a:r>
          </a:p>
          <a:p>
            <a:pPr marL="742950" marR="0" lvl="1" indent="-285750" algn="l" rtl="0">
              <a:spcBef>
                <a:spcPts val="460"/>
              </a:spcBef>
              <a:spcAft>
                <a:spcPts val="0"/>
              </a:spcAft>
              <a:buClr>
                <a:schemeClr val="accent1"/>
              </a:buClr>
              <a:buSzPct val="64999"/>
              <a:buFont typeface="Noto Sans Symbols"/>
              <a:buChar char="■"/>
            </a:pPr>
            <a:r>
              <a:rPr lang="en-US" sz="23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Small gains in land resulted in huge numbers of human casualties.  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Char char="■"/>
            </a:pPr>
            <a:r>
              <a:rPr lang="en-US"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Both sides continued to add new allies, hoping to gain an advantage.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75000"/>
              <a:buFont typeface="Noto Sans Symbols"/>
              <a:buNone/>
            </a:pPr>
            <a:endParaRPr sz="2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fined">
  <a:themeElements>
    <a:clrScheme name="Refined 1">
      <a:dk1>
        <a:srgbClr val="666633"/>
      </a:dk1>
      <a:lt1>
        <a:srgbClr val="FFFFFF"/>
      </a:lt1>
      <a:dk2>
        <a:srgbClr val="000000"/>
      </a:dk2>
      <a:lt2>
        <a:srgbClr val="FFFFFF"/>
      </a:lt2>
      <a:accent1>
        <a:srgbClr val="666699"/>
      </a:accent1>
      <a:accent2>
        <a:srgbClr val="990000"/>
      </a:accent2>
      <a:accent3>
        <a:srgbClr val="AAAAAA"/>
      </a:accent3>
      <a:accent4>
        <a:srgbClr val="DADADA"/>
      </a:accent4>
      <a:accent5>
        <a:srgbClr val="B8B8CA"/>
      </a:accent5>
      <a:accent6>
        <a:srgbClr val="8A0000"/>
      </a:accent6>
      <a:hlink>
        <a:srgbClr val="999900"/>
      </a:hlink>
      <a:folHlink>
        <a:srgbClr val="FFFF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412</Words>
  <Application>Microsoft Office PowerPoint</Application>
  <PresentationFormat>On-screen Show (4:3)</PresentationFormat>
  <Paragraphs>85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Noto Sans Symbols</vt:lpstr>
      <vt:lpstr>Times New Roman</vt:lpstr>
      <vt:lpstr>Refined</vt:lpstr>
      <vt:lpstr>Chapter 19</vt:lpstr>
      <vt:lpstr>Review - American Foreign Policy</vt:lpstr>
      <vt:lpstr>THE ROAD TO WAR</vt:lpstr>
      <vt:lpstr>THE ROAD TO WAR</vt:lpstr>
      <vt:lpstr>THE ROAD TO WAR</vt:lpstr>
      <vt:lpstr>THE CONFLICT EXPANDS</vt:lpstr>
      <vt:lpstr>THE CONFLICT EXPANDS</vt:lpstr>
      <vt:lpstr>CAUSES OF WWI </vt:lpstr>
      <vt:lpstr>STALEMATE &amp; MODERN WARFARE</vt:lpstr>
      <vt:lpstr>STALEMATE &amp; MODERN WARFARE</vt:lpstr>
      <vt:lpstr>STALEMATE &amp; MODERN WARFARE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19</dc:title>
  <dc:creator>Lelko, Garrett</dc:creator>
  <cp:lastModifiedBy>Lelko, Garrett</cp:lastModifiedBy>
  <cp:revision>1</cp:revision>
  <dcterms:modified xsi:type="dcterms:W3CDTF">2016-09-06T13:24:01Z</dcterms:modified>
</cp:coreProperties>
</file>