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8" r:id="rId3"/>
    <p:sldId id="324" r:id="rId4"/>
    <p:sldId id="325" r:id="rId5"/>
    <p:sldId id="327" r:id="rId6"/>
    <p:sldId id="328" r:id="rId7"/>
    <p:sldId id="326" r:id="rId8"/>
    <p:sldId id="263" r:id="rId9"/>
    <p:sldId id="291" r:id="rId10"/>
    <p:sldId id="295" r:id="rId11"/>
    <p:sldId id="432" r:id="rId12"/>
    <p:sldId id="433" r:id="rId13"/>
    <p:sldId id="434" r:id="rId14"/>
    <p:sldId id="435" r:id="rId15"/>
    <p:sldId id="436" r:id="rId16"/>
    <p:sldId id="437" r:id="rId17"/>
    <p:sldId id="438" r:id="rId18"/>
    <p:sldId id="439" r:id="rId19"/>
    <p:sldId id="301" r:id="rId20"/>
    <p:sldId id="440" r:id="rId21"/>
    <p:sldId id="374" r:id="rId22"/>
    <p:sldId id="441" r:id="rId23"/>
    <p:sldId id="375" r:id="rId24"/>
    <p:sldId id="442" r:id="rId25"/>
    <p:sldId id="376" r:id="rId26"/>
    <p:sldId id="443" r:id="rId27"/>
    <p:sldId id="377" r:id="rId28"/>
    <p:sldId id="533" r:id="rId29"/>
    <p:sldId id="444" r:id="rId30"/>
    <p:sldId id="306" r:id="rId31"/>
    <p:sldId id="381" r:id="rId32"/>
    <p:sldId id="445" r:id="rId33"/>
    <p:sldId id="380" r:id="rId34"/>
    <p:sldId id="446" r:id="rId35"/>
    <p:sldId id="379" r:id="rId36"/>
    <p:sldId id="447" r:id="rId37"/>
    <p:sldId id="378" r:id="rId38"/>
    <p:sldId id="448" r:id="rId39"/>
    <p:sldId id="312" r:id="rId40"/>
    <p:sldId id="449" r:id="rId41"/>
    <p:sldId id="385" r:id="rId42"/>
    <p:sldId id="450" r:id="rId43"/>
    <p:sldId id="384" r:id="rId44"/>
    <p:sldId id="451" r:id="rId45"/>
    <p:sldId id="383" r:id="rId46"/>
    <p:sldId id="452" r:id="rId47"/>
    <p:sldId id="382" r:id="rId48"/>
    <p:sldId id="453" r:id="rId49"/>
    <p:sldId id="318" r:id="rId50"/>
    <p:sldId id="454" r:id="rId51"/>
    <p:sldId id="388" r:id="rId52"/>
    <p:sldId id="455" r:id="rId53"/>
    <p:sldId id="387" r:id="rId54"/>
    <p:sldId id="456" r:id="rId55"/>
    <p:sldId id="386" r:id="rId56"/>
    <p:sldId id="457" r:id="rId57"/>
    <p:sldId id="370" r:id="rId58"/>
    <p:sldId id="389" r:id="rId59"/>
    <p:sldId id="458" r:id="rId60"/>
    <p:sldId id="320" r:id="rId61"/>
    <p:sldId id="459" r:id="rId62"/>
    <p:sldId id="393" r:id="rId63"/>
    <p:sldId id="460" r:id="rId64"/>
    <p:sldId id="392" r:id="rId65"/>
    <p:sldId id="461" r:id="rId66"/>
    <p:sldId id="391" r:id="rId67"/>
    <p:sldId id="462" r:id="rId68"/>
    <p:sldId id="390" r:id="rId69"/>
    <p:sldId id="463" r:id="rId70"/>
    <p:sldId id="369" r:id="rId71"/>
    <p:sldId id="464" r:id="rId72"/>
    <p:sldId id="465" r:id="rId73"/>
    <p:sldId id="466" r:id="rId74"/>
    <p:sldId id="467" r:id="rId75"/>
    <p:sldId id="468" r:id="rId76"/>
    <p:sldId id="469" r:id="rId77"/>
    <p:sldId id="470" r:id="rId78"/>
    <p:sldId id="471" r:id="rId79"/>
    <p:sldId id="472" r:id="rId80"/>
    <p:sldId id="473" r:id="rId81"/>
    <p:sldId id="474" r:id="rId82"/>
    <p:sldId id="475" r:id="rId83"/>
    <p:sldId id="476" r:id="rId84"/>
    <p:sldId id="477" r:id="rId85"/>
    <p:sldId id="478" r:id="rId86"/>
    <p:sldId id="479" r:id="rId87"/>
    <p:sldId id="480" r:id="rId88"/>
    <p:sldId id="481" r:id="rId89"/>
    <p:sldId id="482" r:id="rId90"/>
    <p:sldId id="483" r:id="rId91"/>
    <p:sldId id="484" r:id="rId92"/>
    <p:sldId id="485" r:id="rId93"/>
    <p:sldId id="486" r:id="rId94"/>
    <p:sldId id="487" r:id="rId95"/>
    <p:sldId id="488" r:id="rId96"/>
    <p:sldId id="489" r:id="rId97"/>
    <p:sldId id="490" r:id="rId98"/>
    <p:sldId id="532" r:id="rId99"/>
    <p:sldId id="491" r:id="rId100"/>
    <p:sldId id="492" r:id="rId101"/>
    <p:sldId id="493" r:id="rId102"/>
    <p:sldId id="494" r:id="rId103"/>
    <p:sldId id="495" r:id="rId104"/>
    <p:sldId id="496" r:id="rId105"/>
    <p:sldId id="497" r:id="rId106"/>
    <p:sldId id="498" r:id="rId107"/>
    <p:sldId id="499" r:id="rId108"/>
    <p:sldId id="500" r:id="rId109"/>
    <p:sldId id="535" r:id="rId110"/>
    <p:sldId id="502" r:id="rId111"/>
    <p:sldId id="536" r:id="rId112"/>
    <p:sldId id="504" r:id="rId113"/>
    <p:sldId id="537" r:id="rId114"/>
    <p:sldId id="506" r:id="rId115"/>
    <p:sldId id="538" r:id="rId116"/>
    <p:sldId id="508" r:id="rId117"/>
    <p:sldId id="539" r:id="rId118"/>
    <p:sldId id="510" r:id="rId119"/>
    <p:sldId id="511" r:id="rId120"/>
    <p:sldId id="512" r:id="rId121"/>
    <p:sldId id="513" r:id="rId122"/>
    <p:sldId id="514" r:id="rId123"/>
    <p:sldId id="515" r:id="rId124"/>
    <p:sldId id="516" r:id="rId125"/>
    <p:sldId id="517" r:id="rId126"/>
    <p:sldId id="518" r:id="rId127"/>
    <p:sldId id="519" r:id="rId128"/>
    <p:sldId id="520" r:id="rId129"/>
    <p:sldId id="521" r:id="rId130"/>
    <p:sldId id="522" r:id="rId131"/>
    <p:sldId id="523" r:id="rId132"/>
    <p:sldId id="524" r:id="rId133"/>
    <p:sldId id="525" r:id="rId134"/>
    <p:sldId id="526" r:id="rId135"/>
    <p:sldId id="527" r:id="rId136"/>
    <p:sldId id="528" r:id="rId137"/>
    <p:sldId id="529" r:id="rId138"/>
    <p:sldId id="530" r:id="rId139"/>
    <p:sldId id="531" r:id="rId140"/>
    <p:sldId id="329" r:id="rId141"/>
    <p:sldId id="330" r:id="rId142"/>
    <p:sldId id="534" r:id="rId1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94660" autoAdjust="0"/>
  </p:normalViewPr>
  <p:slideViewPr>
    <p:cSldViewPr>
      <p:cViewPr varScale="1">
        <p:scale>
          <a:sx n="74" d="100"/>
          <a:sy n="74" d="100"/>
        </p:scale>
        <p:origin x="12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E23C2-083B-4938-8A47-59CDE5DA49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240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E0B11-0103-4D14-8D78-D3D6DA252B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0792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509C8-9FE0-46A8-B7A9-E030AFDF2D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615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DE91E-3899-4455-82FF-465C99FF5A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7023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0DD63-13E6-4EC6-A962-8CD14A459C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1288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62DA1-F9EB-4FA5-92CD-5DC0386AB0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189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53CF2-C581-42D1-9709-E48C8B9FD5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6536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EF872-9C29-4762-917F-FED5CB3FC6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69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00471-3C74-49F5-864A-60E21AB22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9299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3691B-777B-4B07-B18D-1C71895683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321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45C5E-79B7-487C-B984-83904E79C4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6762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C5CC2B-60A6-4702-BD84-CCEA132997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microsoft.com/office/2007/relationships/media" Target="../media/media2.WAV"/><Relationship Id="rId7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audio" Target="../media/media3.WAV"/><Relationship Id="rId5" Type="http://schemas.microsoft.com/office/2007/relationships/media" Target="../media/media3.WAV"/><Relationship Id="rId4" Type="http://schemas.openxmlformats.org/officeDocument/2006/relationships/audio" Target="../media/media2.WAV"/><Relationship Id="rId9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5" Type="http://schemas.openxmlformats.org/officeDocument/2006/relationships/image" Target="../media/image3.png"/><Relationship Id="rId4" Type="http://schemas.openxmlformats.org/officeDocument/2006/relationships/slide" Target="slide34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6" Type="http://schemas.openxmlformats.org/officeDocument/2006/relationships/audio" Target="../media/audio1.wav"/><Relationship Id="rId5" Type="http://schemas.openxmlformats.org/officeDocument/2006/relationships/slide" Target="slide142.xml"/><Relationship Id="rId4" Type="http://schemas.openxmlformats.org/officeDocument/2006/relationships/image" Target="../media/image3.png"/></Relationships>
</file>

<file path=ppt/slides/_rels/slide1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5" Type="http://schemas.openxmlformats.org/officeDocument/2006/relationships/image" Target="../media/image3.png"/><Relationship Id="rId4" Type="http://schemas.openxmlformats.org/officeDocument/2006/relationships/slide" Target="slide3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WINDOWS\MEDIA\TADA.WAV" TargetMode="External"/><Relationship Id="rId1" Type="http://schemas.microsoft.com/office/2007/relationships/media" Target="file:///C:\WINDOWS\MEDIA\TADA.WAV" TargetMode="External"/><Relationship Id="rId5" Type="http://schemas.openxmlformats.org/officeDocument/2006/relationships/image" Target="../media/image3.png"/><Relationship Id="rId4" Type="http://schemas.openxmlformats.org/officeDocument/2006/relationships/slide" Target="slide40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4" Type="http://schemas.openxmlformats.org/officeDocument/2006/relationships/image" Target="../media/image3.png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8" Type="http://schemas.openxmlformats.org/officeDocument/2006/relationships/slide" Target="slide87.xml"/><Relationship Id="rId13" Type="http://schemas.openxmlformats.org/officeDocument/2006/relationships/slide" Target="slide97.xml"/><Relationship Id="rId18" Type="http://schemas.openxmlformats.org/officeDocument/2006/relationships/slide" Target="slide107.xml"/><Relationship Id="rId26" Type="http://schemas.openxmlformats.org/officeDocument/2006/relationships/slide" Target="slide123.xml"/><Relationship Id="rId3" Type="http://schemas.openxmlformats.org/officeDocument/2006/relationships/image" Target="../media/image4.png"/><Relationship Id="rId21" Type="http://schemas.openxmlformats.org/officeDocument/2006/relationships/slide" Target="slide113.xml"/><Relationship Id="rId34" Type="http://schemas.openxmlformats.org/officeDocument/2006/relationships/slide" Target="slide140.xml"/><Relationship Id="rId7" Type="http://schemas.openxmlformats.org/officeDocument/2006/relationships/slide" Target="slide85.xml"/><Relationship Id="rId12" Type="http://schemas.openxmlformats.org/officeDocument/2006/relationships/slide" Target="slide95.xml"/><Relationship Id="rId17" Type="http://schemas.openxmlformats.org/officeDocument/2006/relationships/slide" Target="slide105.xml"/><Relationship Id="rId25" Type="http://schemas.openxmlformats.org/officeDocument/2006/relationships/slide" Target="slide121.xml"/><Relationship Id="rId33" Type="http://schemas.openxmlformats.org/officeDocument/2006/relationships/slide" Target="slide138.xml"/><Relationship Id="rId2" Type="http://schemas.openxmlformats.org/officeDocument/2006/relationships/slideLayout" Target="../slideLayouts/slideLayout7.xml"/><Relationship Id="rId16" Type="http://schemas.openxmlformats.org/officeDocument/2006/relationships/slide" Target="slide103.xml"/><Relationship Id="rId20" Type="http://schemas.openxmlformats.org/officeDocument/2006/relationships/slide" Target="slide111.xml"/><Relationship Id="rId29" Type="http://schemas.openxmlformats.org/officeDocument/2006/relationships/slide" Target="slide130.xml"/><Relationship Id="rId1" Type="http://schemas.openxmlformats.org/officeDocument/2006/relationships/themeOverride" Target="../theme/themeOverride2.xml"/><Relationship Id="rId6" Type="http://schemas.openxmlformats.org/officeDocument/2006/relationships/slide" Target="slide83.xml"/><Relationship Id="rId11" Type="http://schemas.openxmlformats.org/officeDocument/2006/relationships/slide" Target="slide93.xml"/><Relationship Id="rId24" Type="http://schemas.openxmlformats.org/officeDocument/2006/relationships/slide" Target="slide119.xml"/><Relationship Id="rId32" Type="http://schemas.openxmlformats.org/officeDocument/2006/relationships/slide" Target="slide136.xml"/><Relationship Id="rId5" Type="http://schemas.openxmlformats.org/officeDocument/2006/relationships/slide" Target="slide81.xml"/><Relationship Id="rId15" Type="http://schemas.openxmlformats.org/officeDocument/2006/relationships/slide" Target="slide101.xml"/><Relationship Id="rId23" Type="http://schemas.openxmlformats.org/officeDocument/2006/relationships/slide" Target="slide117.xml"/><Relationship Id="rId28" Type="http://schemas.openxmlformats.org/officeDocument/2006/relationships/slide" Target="slide128.xml"/><Relationship Id="rId10" Type="http://schemas.openxmlformats.org/officeDocument/2006/relationships/slide" Target="slide91.xml"/><Relationship Id="rId19" Type="http://schemas.openxmlformats.org/officeDocument/2006/relationships/slide" Target="slide109.xml"/><Relationship Id="rId31" Type="http://schemas.openxmlformats.org/officeDocument/2006/relationships/slide" Target="slide134.xml"/><Relationship Id="rId4" Type="http://schemas.openxmlformats.org/officeDocument/2006/relationships/slide" Target="slide79.xml"/><Relationship Id="rId9" Type="http://schemas.openxmlformats.org/officeDocument/2006/relationships/slide" Target="slide89.xml"/><Relationship Id="rId14" Type="http://schemas.openxmlformats.org/officeDocument/2006/relationships/slide" Target="slide99.xml"/><Relationship Id="rId22" Type="http://schemas.openxmlformats.org/officeDocument/2006/relationships/slide" Target="slide115.xml"/><Relationship Id="rId27" Type="http://schemas.openxmlformats.org/officeDocument/2006/relationships/slide" Target="slide125.xml"/><Relationship Id="rId30" Type="http://schemas.openxmlformats.org/officeDocument/2006/relationships/slide" Target="slide13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slide" Target="slide27.xml"/><Relationship Id="rId18" Type="http://schemas.openxmlformats.org/officeDocument/2006/relationships/slide" Target="slide37.xml"/><Relationship Id="rId26" Type="http://schemas.openxmlformats.org/officeDocument/2006/relationships/slide" Target="slide53.xml"/><Relationship Id="rId3" Type="http://schemas.openxmlformats.org/officeDocument/2006/relationships/image" Target="../media/image4.png"/><Relationship Id="rId21" Type="http://schemas.openxmlformats.org/officeDocument/2006/relationships/slide" Target="slide43.xml"/><Relationship Id="rId34" Type="http://schemas.openxmlformats.org/officeDocument/2006/relationships/slide" Target="slide70.xml"/><Relationship Id="rId7" Type="http://schemas.openxmlformats.org/officeDocument/2006/relationships/slide" Target="slide15.xml"/><Relationship Id="rId12" Type="http://schemas.openxmlformats.org/officeDocument/2006/relationships/slide" Target="slide25.xml"/><Relationship Id="rId17" Type="http://schemas.openxmlformats.org/officeDocument/2006/relationships/slide" Target="slide35.xml"/><Relationship Id="rId25" Type="http://schemas.openxmlformats.org/officeDocument/2006/relationships/slide" Target="slide51.xml"/><Relationship Id="rId33" Type="http://schemas.openxmlformats.org/officeDocument/2006/relationships/slide" Target="slide68.xml"/><Relationship Id="rId2" Type="http://schemas.openxmlformats.org/officeDocument/2006/relationships/slideLayout" Target="../slideLayouts/slideLayout7.xml"/><Relationship Id="rId16" Type="http://schemas.openxmlformats.org/officeDocument/2006/relationships/slide" Target="slide33.xml"/><Relationship Id="rId20" Type="http://schemas.openxmlformats.org/officeDocument/2006/relationships/slide" Target="slide41.xml"/><Relationship Id="rId29" Type="http://schemas.openxmlformats.org/officeDocument/2006/relationships/slide" Target="slide60.xml"/><Relationship Id="rId1" Type="http://schemas.openxmlformats.org/officeDocument/2006/relationships/themeOverride" Target="../theme/themeOverride1.xml"/><Relationship Id="rId6" Type="http://schemas.openxmlformats.org/officeDocument/2006/relationships/slide" Target="slide13.xml"/><Relationship Id="rId11" Type="http://schemas.openxmlformats.org/officeDocument/2006/relationships/slide" Target="slide23.xml"/><Relationship Id="rId24" Type="http://schemas.openxmlformats.org/officeDocument/2006/relationships/slide" Target="slide49.xml"/><Relationship Id="rId32" Type="http://schemas.openxmlformats.org/officeDocument/2006/relationships/slide" Target="slide66.xml"/><Relationship Id="rId5" Type="http://schemas.openxmlformats.org/officeDocument/2006/relationships/slide" Target="slide11.xml"/><Relationship Id="rId15" Type="http://schemas.openxmlformats.org/officeDocument/2006/relationships/slide" Target="slide31.xml"/><Relationship Id="rId23" Type="http://schemas.openxmlformats.org/officeDocument/2006/relationships/slide" Target="slide47.xml"/><Relationship Id="rId28" Type="http://schemas.openxmlformats.org/officeDocument/2006/relationships/slide" Target="slide58.xml"/><Relationship Id="rId10" Type="http://schemas.openxmlformats.org/officeDocument/2006/relationships/slide" Target="slide21.xml"/><Relationship Id="rId19" Type="http://schemas.openxmlformats.org/officeDocument/2006/relationships/slide" Target="slide39.xml"/><Relationship Id="rId31" Type="http://schemas.openxmlformats.org/officeDocument/2006/relationships/slide" Target="slide64.xml"/><Relationship Id="rId4" Type="http://schemas.openxmlformats.org/officeDocument/2006/relationships/slide" Target="slide9.xml"/><Relationship Id="rId9" Type="http://schemas.openxmlformats.org/officeDocument/2006/relationships/slide" Target="slide19.xml"/><Relationship Id="rId14" Type="http://schemas.openxmlformats.org/officeDocument/2006/relationships/slide" Target="slide29.xml"/><Relationship Id="rId22" Type="http://schemas.openxmlformats.org/officeDocument/2006/relationships/slide" Target="slide45.xml"/><Relationship Id="rId27" Type="http://schemas.openxmlformats.org/officeDocument/2006/relationships/slide" Target="slide55.xml"/><Relationship Id="rId30" Type="http://schemas.openxmlformats.org/officeDocument/2006/relationships/slide" Target="slide6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WELC2214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67056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RNDO2214.WAV">
            <a:hlinkClick r:id="" action="ppaction://media"/>
          </p:cNvPr>
          <p:cNvPicPr>
            <a:picLocks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67056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FADE2229.WAV">
            <a:hlinkClick r:id="" action="ppaction://media"/>
          </p:cNvPr>
          <p:cNvPicPr>
            <a:picLocks noChangeAspect="1" noChangeArrowheads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818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69" fill="hold"/>
                                        <p:tgtEl>
                                          <p:spTgt spid="20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469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4671" fill="hold"/>
                                        <p:tgtEl>
                                          <p:spTgt spid="20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14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950" fill="hold"/>
                                        <p:tgtEl>
                                          <p:spTgt spid="20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5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8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7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90600" y="990600"/>
            <a:ext cx="7315200" cy="441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Uneven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distribution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of wealth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1267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38200" y="1524000"/>
            <a:ext cx="76962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“The only thing we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have to fear is fear 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Itself”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03427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90600" y="1219200"/>
            <a:ext cx="7162800" cy="464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Dates for his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“Hundred Days”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514600" y="1524000"/>
            <a:ext cx="39624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March 9</a:t>
            </a:r>
            <a:r>
              <a:rPr lang="en-US" sz="3600" b="1" kern="10" baseline="3000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-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June 16th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05475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066800" y="1524000"/>
            <a:ext cx="7086600" cy="419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The number of additional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j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ustices FDR wanted to add 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 Supreme Court as part of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“court-packing”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895600" y="1676400"/>
            <a:ext cx="38862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07523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38200" y="1524000"/>
            <a:ext cx="77724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He used these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adio addresses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 communicate with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American citizens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38200" y="1524000"/>
            <a:ext cx="74676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Fireside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Chats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09571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066800" y="1524000"/>
            <a:ext cx="70866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He pushed Congress to 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pass this act authorizing the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g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overnment to inspect the financial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ealth of all the banks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514600" y="1524000"/>
            <a:ext cx="39624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Emergency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Banking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Act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11619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066800" y="1524000"/>
            <a:ext cx="7162800" cy="464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This act created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old-age pensions, unemployment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i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nsurance, and aid for dependent, blind 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or handicapped children.</a:t>
            </a:r>
          </a:p>
        </p:txBody>
      </p:sp>
    </p:spTree>
    <p:extLst>
      <p:ext uri="{BB962C8B-B14F-4D97-AF65-F5344CB8AC3E}">
        <p14:creationId xmlns:p14="http://schemas.microsoft.com/office/powerpoint/2010/main" val="243202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14400" y="1219200"/>
            <a:ext cx="7620000" cy="502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227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Investing in a stock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olely based on idea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i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 will raise in value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quickly; high risk/high reward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438400" y="1676400"/>
            <a:ext cx="40386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Social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Security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13667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066800" y="990600"/>
            <a:ext cx="7315200" cy="510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The most famous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it-down strike involved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his 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u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nion in Flint, Michigan</a:t>
            </a:r>
          </a:p>
        </p:txBody>
      </p:sp>
    </p:spTree>
    <p:extLst>
      <p:ext uri="{BB962C8B-B14F-4D97-AF65-F5344CB8AC3E}">
        <p14:creationId xmlns:p14="http://schemas.microsoft.com/office/powerpoint/2010/main" val="68659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438400" y="1676400"/>
            <a:ext cx="40386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United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Auto</a:t>
            </a:r>
            <a:b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</a:b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Workers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15715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066800" y="1524000"/>
            <a:ext cx="70866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Perhaps the greatest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chievement of the New Deal</a:t>
            </a:r>
          </a:p>
        </p:txBody>
      </p:sp>
    </p:spTree>
    <p:extLst>
      <p:ext uri="{BB962C8B-B14F-4D97-AF65-F5344CB8AC3E}">
        <p14:creationId xmlns:p14="http://schemas.microsoft.com/office/powerpoint/2010/main" val="311097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438400" y="1676400"/>
            <a:ext cx="40386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Restoring a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ense of hope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17763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066800" y="1524000"/>
            <a:ext cx="70866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This New Deal agency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continues to monitor the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w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orkings of the Stock Markets</a:t>
            </a:r>
          </a:p>
        </p:txBody>
      </p:sp>
    </p:spTree>
    <p:extLst>
      <p:ext uri="{BB962C8B-B14F-4D97-AF65-F5344CB8AC3E}">
        <p14:creationId xmlns:p14="http://schemas.microsoft.com/office/powerpoint/2010/main" val="304521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438400" y="1676400"/>
            <a:ext cx="40386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Securities &amp;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Exchange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Commission 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(SEC)</a:t>
            </a:r>
          </a:p>
        </p:txBody>
      </p:sp>
      <p:sp>
        <p:nvSpPr>
          <p:cNvPr id="119811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066800" y="1524000"/>
            <a:ext cx="70866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Number of 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m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ajor new laws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assed during first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100 days of the New Deal</a:t>
            </a:r>
          </a:p>
        </p:txBody>
      </p:sp>
    </p:spTree>
    <p:extLst>
      <p:ext uri="{BB962C8B-B14F-4D97-AF65-F5344CB8AC3E}">
        <p14:creationId xmlns:p14="http://schemas.microsoft.com/office/powerpoint/2010/main" val="47918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438400" y="1676400"/>
            <a:ext cx="40386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15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21859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828800" y="2057400"/>
            <a:ext cx="5410200" cy="304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The highest rate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 unemployment during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Great Depression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066800" y="685800"/>
            <a:ext cx="7162800" cy="563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Stock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Speculation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3315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828800" y="2057400"/>
            <a:ext cx="5410200" cy="304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25%</a:t>
            </a:r>
          </a:p>
        </p:txBody>
      </p:sp>
      <p:sp>
        <p:nvSpPr>
          <p:cNvPr id="123907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14400" y="1295400"/>
            <a:ext cx="7467600" cy="480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These 9 individuals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were accused of raping 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two women while riding the rails;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their story influenced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“To Kill a Mockingbird”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828800" y="2133600"/>
            <a:ext cx="5410200" cy="3124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Scottsboro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Boys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25955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09600" y="1752600"/>
            <a:ext cx="78486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During the Depression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w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orking women were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accused of this.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828800" y="1752600"/>
            <a:ext cx="5410200" cy="304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Taking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j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obs away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rom men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28003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5800" y="1981200"/>
            <a:ext cx="7696200" cy="3810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The two long-term effects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hat children suffered the most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from as a result of 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The Great Depression. 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90600" y="1371600"/>
            <a:ext cx="7010400" cy="449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Poor Diet;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Inadequate medical care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30051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WordArt 2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057400" y="1905000"/>
            <a:ext cx="5257800" cy="297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600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cs typeface="Times New Roman" panose="02020603050405020304" pitchFamily="18" charset="0"/>
              </a:rPr>
              <a:t>Daily</a:t>
            </a:r>
          </a:p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600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cs typeface="Times New Roman" panose="02020603050405020304" pitchFamily="18" charset="0"/>
              </a:rPr>
              <a:t>Double!!</a:t>
            </a:r>
          </a:p>
        </p:txBody>
      </p:sp>
      <p:pic>
        <p:nvPicPr>
          <p:cNvPr id="312323" name="CHIM2448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3246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89" fill="hold"/>
                                        <p:tgtEl>
                                          <p:spTgt spid="3123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2323"/>
                </p:tgtEl>
              </p:cMediaNode>
            </p:audio>
          </p:childTnLst>
        </p:cTn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62000" y="990600"/>
            <a:ext cx="7543800" cy="502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The GNP fell from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$103 billion (1929) to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this amount in 1933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828800" y="1752600"/>
            <a:ext cx="5410200" cy="297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$56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Billion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33123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04800" y="990600"/>
            <a:ext cx="8229600" cy="518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solidFill>
                  <a:schemeClr val="bg1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+mj-lt"/>
                <a:ea typeface="+mj-lt"/>
                <a:cs typeface="+mj-lt"/>
              </a:rPr>
              <a:t>Created by</a:t>
            </a:r>
          </a:p>
          <a:p>
            <a:pPr algn="ctr"/>
            <a:r>
              <a:rPr lang="en-US" sz="3600" b="1" kern="10" dirty="0" smtClean="0">
                <a:solidFill>
                  <a:schemeClr val="bg1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+mj-lt"/>
                <a:ea typeface="+mj-lt"/>
                <a:cs typeface="+mj-lt"/>
              </a:rPr>
              <a:t>Installment buying;</a:t>
            </a:r>
          </a:p>
          <a:p>
            <a:pPr algn="ctr"/>
            <a:r>
              <a:rPr lang="en-US" sz="3600" b="1" kern="10" dirty="0" smtClean="0">
                <a:solidFill>
                  <a:schemeClr val="bg1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+mj-lt"/>
                <a:ea typeface="+mj-lt"/>
                <a:cs typeface="+mj-lt"/>
              </a:rPr>
              <a:t>“enjoy now, pay later”</a:t>
            </a:r>
            <a:endParaRPr lang="en-US" sz="3600" b="1" kern="10" dirty="0">
              <a:solidFill>
                <a:schemeClr val="bg1"/>
              </a:solidFill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latin typeface="+mj-lt"/>
              <a:ea typeface="+mj-lt"/>
              <a:cs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295400" y="1600200"/>
            <a:ext cx="7086600" cy="3657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Movies provided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his for people of the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Great Depression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905000" y="1600200"/>
            <a:ext cx="5257800" cy="3657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An escape from their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roblems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35171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5800" y="1600200"/>
            <a:ext cx="7924800" cy="464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The 3 R’s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905000" y="1600200"/>
            <a:ext cx="5257800" cy="3657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Relief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Recovery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Reform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37219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143000" y="1600200"/>
            <a:ext cx="7239000" cy="426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The date of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“Black Tuesday”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905000" y="1600200"/>
            <a:ext cx="5257800" cy="3657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October 29</a:t>
            </a:r>
            <a:r>
              <a:rPr lang="en-US" sz="3600" b="1" kern="10" baseline="3000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</a:t>
            </a:r>
            <a:endParaRPr lang="en-US" sz="3600" b="1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1929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39267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90600" y="1600200"/>
            <a:ext cx="7391400" cy="426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Developer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 the Empire State Building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905000" y="1600200"/>
            <a:ext cx="5257800" cy="3657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John</a:t>
            </a:r>
          </a:p>
          <a:p>
            <a:pPr algn="ctr"/>
            <a:r>
              <a:rPr lang="en-US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Raskob</a:t>
            </a:r>
            <a:endParaRPr lang="en-US" sz="3600" b="1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algn="ctr"/>
            <a:endParaRPr lang="en-US" sz="3600" b="1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41315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90600" y="1600200"/>
            <a:ext cx="7467600" cy="411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The amount of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m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oney in circulation is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regulated by this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905000" y="1600200"/>
            <a:ext cx="5257800" cy="3657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Federal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Reserve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System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43363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90600" y="1066800"/>
            <a:ext cx="7467600" cy="495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Overextension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of credit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5363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WordArt 2"/>
          <p:cNvSpPr>
            <a:spLocks noChangeArrowheads="1" noChangeShapeType="1" noTextEdit="1"/>
          </p:cNvSpPr>
          <p:nvPr/>
        </p:nvSpPr>
        <p:spPr bwMode="auto">
          <a:xfrm>
            <a:off x="2057400" y="1295400"/>
            <a:ext cx="4724400" cy="22717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FFFFFF"/>
                </a:solidFill>
                <a:cs typeface="Times New Roman" panose="02020603050405020304" pitchFamily="18" charset="0"/>
              </a:rPr>
              <a:t>Spanish</a:t>
            </a:r>
          </a:p>
          <a:p>
            <a:pPr algn="ctr"/>
            <a:r>
              <a:rPr lang="en-US" sz="3600" b="1" kern="10">
                <a:solidFill>
                  <a:srgbClr val="FFFFFF"/>
                </a:solidFill>
                <a:cs typeface="Times New Roman" panose="02020603050405020304" pitchFamily="18" charset="0"/>
              </a:rPr>
              <a:t>American</a:t>
            </a:r>
          </a:p>
          <a:p>
            <a:pPr algn="ctr"/>
            <a:r>
              <a:rPr lang="en-US" sz="3600" b="1" kern="10">
                <a:solidFill>
                  <a:srgbClr val="FFFFFF"/>
                </a:solidFill>
                <a:cs typeface="Times New Roman" panose="02020603050405020304" pitchFamily="18" charset="0"/>
              </a:rPr>
              <a:t>War</a:t>
            </a:r>
          </a:p>
        </p:txBody>
      </p:sp>
      <p:sp>
        <p:nvSpPr>
          <p:cNvPr id="77827" name="WordArt 3"/>
          <p:cNvSpPr>
            <a:spLocks noChangeArrowheads="1" noChangeShapeType="1" noTextEdit="1"/>
          </p:cNvSpPr>
          <p:nvPr/>
        </p:nvSpPr>
        <p:spPr bwMode="auto">
          <a:xfrm>
            <a:off x="1295400" y="4572000"/>
            <a:ext cx="6934200" cy="15097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solidFill>
                  <a:srgbClr val="FFFFFF"/>
                </a:solidFill>
                <a:latin typeface="Comic Sans MS" panose="030F0702030302020204" pitchFamily="66" charset="0"/>
              </a:rPr>
              <a:t>Write the Final Topic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WordArt 2"/>
          <p:cNvSpPr>
            <a:spLocks noChangeArrowheads="1" noChangeShapeType="1" noTextEdit="1"/>
          </p:cNvSpPr>
          <p:nvPr/>
        </p:nvSpPr>
        <p:spPr bwMode="auto">
          <a:xfrm>
            <a:off x="1371600" y="1219200"/>
            <a:ext cx="6781800" cy="464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FFFFFF"/>
                </a:solidFill>
                <a:cs typeface="Times New Roman" panose="02020603050405020304" pitchFamily="18" charset="0"/>
              </a:rPr>
              <a:t>List &amp; briefly explain</a:t>
            </a:r>
          </a:p>
          <a:p>
            <a:pPr algn="ctr"/>
            <a:r>
              <a:rPr lang="en-US" sz="3600" b="1" kern="10">
                <a:solidFill>
                  <a:srgbClr val="FFFFFF"/>
                </a:solidFill>
                <a:cs typeface="Times New Roman" panose="02020603050405020304" pitchFamily="18" charset="0"/>
              </a:rPr>
              <a:t>Three causes for</a:t>
            </a:r>
          </a:p>
          <a:p>
            <a:pPr algn="ctr"/>
            <a:r>
              <a:rPr lang="en-US" sz="3600" b="1" kern="10">
                <a:solidFill>
                  <a:srgbClr val="FFFFFF"/>
                </a:solidFill>
                <a:cs typeface="Times New Roman" panose="02020603050405020304" pitchFamily="18" charset="0"/>
              </a:rPr>
              <a:t>American involvement</a:t>
            </a:r>
          </a:p>
        </p:txBody>
      </p:sp>
      <p:pic>
        <p:nvPicPr>
          <p:cNvPr id="78854" name="jeop2463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4008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412" name="AutoShape 11">
            <a:hlinkClick r:id="rId5" action="ppaction://hlinksldjump" highlightClick="1">
              <a:snd r:embed="rId6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4320" fill="hold"/>
                                        <p:tgtEl>
                                          <p:spTgt spid="788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8854"/>
                </p:tgtEl>
              </p:cMediaNode>
            </p:audio>
          </p:childTnLst>
        </p:cTn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WordArt 2"/>
          <p:cNvSpPr>
            <a:spLocks noChangeArrowheads="1" noChangeShapeType="1" noTextEdit="1"/>
          </p:cNvSpPr>
          <p:nvPr/>
        </p:nvSpPr>
        <p:spPr bwMode="auto">
          <a:xfrm>
            <a:off x="1371600" y="1219200"/>
            <a:ext cx="6781800" cy="464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FFFFFF"/>
                </a:solidFill>
                <a:cs typeface="Times New Roman" panose="02020603050405020304" pitchFamily="18" charset="0"/>
              </a:rPr>
              <a:t>Write </a:t>
            </a:r>
          </a:p>
          <a:p>
            <a:pPr algn="ctr"/>
            <a:r>
              <a:rPr lang="en-US" sz="3600" b="1" kern="10">
                <a:solidFill>
                  <a:srgbClr val="FFFFFF"/>
                </a:solidFill>
                <a:cs typeface="Times New Roman" panose="02020603050405020304" pitchFamily="18" charset="0"/>
              </a:rPr>
              <a:t>the Final </a:t>
            </a:r>
          </a:p>
          <a:p>
            <a:pPr algn="ctr"/>
            <a:r>
              <a:rPr lang="en-US" sz="3600" b="1" kern="10">
                <a:solidFill>
                  <a:srgbClr val="FFFFFF"/>
                </a:solidFill>
                <a:cs typeface="Times New Roman" panose="02020603050405020304" pitchFamily="18" charset="0"/>
              </a:rPr>
              <a:t>Question</a:t>
            </a:r>
          </a:p>
          <a:p>
            <a:pPr algn="ctr"/>
            <a:r>
              <a:rPr lang="en-US" sz="3600" b="1" kern="10">
                <a:solidFill>
                  <a:srgbClr val="FFFFFF"/>
                </a:solidFill>
                <a:cs typeface="Times New Roman" panose="02020603050405020304" pitchFamily="18" charset="0"/>
              </a:rPr>
              <a:t> Here</a:t>
            </a:r>
          </a:p>
        </p:txBody>
      </p:sp>
      <p:pic>
        <p:nvPicPr>
          <p:cNvPr id="327683" name="jeop2463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4008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6436" name="AutoShape 4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7683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295400" y="1447800"/>
            <a:ext cx="6324600" cy="426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Investors would purchase  a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stock for only a fraction of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its price and borrow the rest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066800" y="1143000"/>
            <a:ext cx="7010400" cy="426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Buying on Margin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7411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33400" y="609600"/>
            <a:ext cx="8077200" cy="579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The combination of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unpaid loans and many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bank runs led to these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524000" y="2057400"/>
            <a:ext cx="59436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Bank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Failures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9459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447800" y="1371600"/>
            <a:ext cx="6553200" cy="441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Regulates the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tock market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1143000" y="1295400"/>
            <a:ext cx="6858000" cy="426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Causes of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Great Depression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pic>
        <p:nvPicPr>
          <p:cNvPr id="4099" name="WILL2260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800" y="67818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67" fill="hold"/>
                                        <p:tgtEl>
                                          <p:spTgt spid="40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867"/>
                            </p:stCondLst>
                            <p:childTnLst>
                              <p:par>
                                <p:cTn id="8" presetID="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99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90600" y="914400"/>
            <a:ext cx="6629400" cy="510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Securities &amp;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Exchange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Commission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(SEC)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21507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38200" y="990600"/>
            <a:ext cx="7086600" cy="518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Protected bank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accounts of citizens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for up to $5,000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14400" y="838200"/>
            <a:ext cx="7543800" cy="563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Federal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Deposit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Insurance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Corp.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(FDIC)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23555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38200" y="914400"/>
            <a:ext cx="7239000" cy="510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Employed 9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million workers from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construction to the arts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524000" y="1524000"/>
            <a:ext cx="5638800" cy="3810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Works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Progress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Administration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(WPA)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25603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219200" y="1143000"/>
            <a:ext cx="6477000" cy="472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Dams &amp; flood controls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b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uilt across 7 states to 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provide cheap hydro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powered electricity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447800" y="1371600"/>
            <a:ext cx="58674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Tennessee Valley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Authority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(TVA)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27651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14400" y="1371600"/>
            <a:ext cx="7239000" cy="480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Protected the price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of crops; provided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farm subsidies and the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revention of soil erosion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295400" y="1143000"/>
            <a:ext cx="6324600" cy="419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Agricultural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Adjustment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Act (AAA)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29699" name="AutoShape 3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14400" y="1066800"/>
            <a:ext cx="7696200" cy="518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His campaign 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strategy in 1932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990600" y="990600"/>
            <a:ext cx="7086600" cy="457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Alphabet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Agencies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676400" y="1143000"/>
            <a:ext cx="6019800" cy="3657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“stay the course”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“Prosperity is right around the corner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“FDR will make things worse”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31747" name="AutoShape 6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066800" y="990600"/>
            <a:ext cx="7162800" cy="541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551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Name for collection of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man made shacks 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or shantytowns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during the Depression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752600" y="1524000"/>
            <a:ext cx="54864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Hooverville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33795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066800" y="1524000"/>
            <a:ext cx="695325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This created the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highest import 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ax in history 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295400" y="1524000"/>
            <a:ext cx="58674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Hawley-Smoot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Tariff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35843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90600" y="1143000"/>
            <a:ext cx="7010400" cy="434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01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This was set up in 1932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and gave aid to railroad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ompanies and insurance companies;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Provided “indirect aid” to people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90600" y="1524000"/>
            <a:ext cx="66294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Reconstruction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Finance Corp.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37891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62000" y="1066800"/>
            <a:ext cx="7620000" cy="518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His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“theme”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447800" y="1524000"/>
            <a:ext cx="5943600" cy="480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“Brother, can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y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ou spare a dime”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39939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14400" y="1676400"/>
            <a:ext cx="72390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Another name for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l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eaders who manipulate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people with half-truths,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deceptive promises,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and scare tactics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990600" y="1066800"/>
            <a:ext cx="7620000" cy="518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Hoover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0198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Demagogues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41987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62000" y="914400"/>
            <a:ext cx="7848600" cy="548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Critic who believed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nations entire economic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ystem needed reform;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ran for Gov. of California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in 1934 under platform of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“End Poverty in California”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59436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Upton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Sinclair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44035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62000" y="990600"/>
            <a:ext cx="7391400" cy="518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Name 2 criticisms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of the New Deal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5800" y="914400"/>
            <a:ext cx="8001000" cy="541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Gave government too much power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Borrowed too much money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Didn’t do enough for women, 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m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inorities and the elderly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46083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143000" y="914400"/>
            <a:ext cx="6705600" cy="434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Senator from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Louisiana who developed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he “Share Our Wealth” program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066800" y="1295400"/>
            <a:ext cx="67056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Huey Long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48131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5800" y="914400"/>
            <a:ext cx="7620000" cy="510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This “radio priest”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believed in nationalization of banks,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praised Adolf Hitler,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and was eventually ordered to stop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b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roadcasting by Roman Catholic officials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066800" y="1676400"/>
            <a:ext cx="67056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Charles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Coughlin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50179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295400" y="1143000"/>
            <a:ext cx="65532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One of FDR’s most important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colleagues; reported to FDR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n conditions in the country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nd effects of his programs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/>
          <p:cNvSpPr>
            <a:spLocks noChangeArrowheads="1" noChangeShapeType="1" noTextEdit="1"/>
          </p:cNvSpPr>
          <p:nvPr/>
        </p:nvSpPr>
        <p:spPr bwMode="auto">
          <a:xfrm>
            <a:off x="1752600" y="1828800"/>
            <a:ext cx="5257800" cy="3505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New Deal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Critics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400800" cy="3429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Eleanor</a:t>
            </a:r>
          </a:p>
          <a:p>
            <a:pPr algn="ctr"/>
            <a:r>
              <a:rPr lang="en-US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Roosevet</a:t>
            </a:r>
            <a:endParaRPr lang="en-US" sz="3600" b="1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52227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219200" y="1295400"/>
            <a:ext cx="66294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First female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to ever hold a 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Cabinet position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295400" y="1828800"/>
            <a:ext cx="6629400" cy="3429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Frances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Perkins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54275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14400" y="1295400"/>
            <a:ext cx="7315200" cy="487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64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Held the highest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osition of any African-American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w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oman in the New Deal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590800" y="1447800"/>
            <a:ext cx="3733800" cy="434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Mary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McLeod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Bethune</a:t>
            </a:r>
          </a:p>
          <a:p>
            <a:pPr algn="ctr"/>
            <a:endParaRPr lang="en-US" sz="3600" b="1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56323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62000" y="1371600"/>
            <a:ext cx="7772400" cy="457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FDR’s commissioner of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Indian Affairs; used New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Deal fund and Native workers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 build schools, hospitals and irrigation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systems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5800" y="2019300"/>
            <a:ext cx="7772400" cy="361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John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Collier</a:t>
            </a:r>
          </a:p>
          <a:p>
            <a:pPr algn="ctr"/>
            <a:endParaRPr lang="en-US" sz="3600" b="1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58371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057400" y="1905000"/>
            <a:ext cx="5257800" cy="297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600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cs typeface="Times New Roman" panose="02020603050405020304" pitchFamily="18" charset="0"/>
              </a:rPr>
              <a:t>Daily</a:t>
            </a:r>
          </a:p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600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cs typeface="Times New Roman" panose="02020603050405020304" pitchFamily="18" charset="0"/>
              </a:rPr>
              <a:t>Double!!</a:t>
            </a:r>
          </a:p>
        </p:txBody>
      </p:sp>
      <p:pic>
        <p:nvPicPr>
          <p:cNvPr id="119811" name="CHIM2338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3246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89" fill="hold"/>
                                        <p:tgtEl>
                                          <p:spTgt spid="1198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9811"/>
                </p:tgtEl>
              </p:cMediaNode>
            </p:audio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62000" y="1066800"/>
            <a:ext cx="7620000" cy="502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First president of </a:t>
            </a:r>
          </a:p>
          <a:p>
            <a:pPr algn="ctr">
              <a:defRPr/>
            </a:pP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Congress of Industrial</a:t>
            </a:r>
          </a:p>
          <a:p>
            <a:pPr algn="ctr">
              <a:defRPr/>
            </a:pP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Organizations; aimed to</a:t>
            </a:r>
          </a:p>
          <a:p>
            <a:pPr algn="ctr">
              <a:defRPr/>
            </a:pP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challenge conditions in industry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90600" y="1219200"/>
            <a:ext cx="7086600" cy="3505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537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John L. Lewis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61443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914400" y="990600"/>
            <a:ext cx="7391400" cy="434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Important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People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086600" cy="441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 strike in which laborers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top working but refuse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to leave the building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90600" y="1600200"/>
            <a:ext cx="7391400" cy="3657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Sit-down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Strike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63491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162800" cy="449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Paying out more money from 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the annual federal budget than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the government receives in revenue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38200" y="1600200"/>
            <a:ext cx="7543800" cy="411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Deficit-spending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65539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09600" y="990600"/>
            <a:ext cx="7924800" cy="518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General sent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in to remove Bonus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Army from Washington D.C.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14400" y="1295400"/>
            <a:ext cx="72390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General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MacArthur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67587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14400" y="1295400"/>
            <a:ext cx="7086600" cy="449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Name of 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Dorothea Lang’s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m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ost famous photo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71550" y="1200150"/>
            <a:ext cx="6858000" cy="4895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Migrant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Mother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69635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73931" y="1066800"/>
            <a:ext cx="6934200" cy="472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Act that gave </a:t>
            </a:r>
          </a:p>
          <a:p>
            <a:pPr algn="ctr">
              <a:defRPr/>
            </a:pP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workers the right</a:t>
            </a:r>
          </a:p>
          <a:p>
            <a:pPr algn="ctr">
              <a:defRPr/>
            </a:pP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to join unions </a:t>
            </a:r>
          </a:p>
          <a:p>
            <a:pPr algn="ctr">
              <a:defRPr/>
            </a:pP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and collectively</a:t>
            </a:r>
          </a:p>
          <a:p>
            <a:pPr algn="ctr">
              <a:defRPr/>
            </a:pP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bargain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905000" y="1600200"/>
            <a:ext cx="5257800" cy="3657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National Labor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Relations Act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Or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Wagner Act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71683" name="AutoShape 5">
            <a:hlinkClick r:id="rId2" action="ppaction://hlinksldjump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685800" y="54864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1752600" y="1828800"/>
            <a:ext cx="5257800" cy="3505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Hodge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Podge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WordArt 2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295400" y="1447800"/>
            <a:ext cx="6553200" cy="403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900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cs typeface="Times New Roman" panose="02020603050405020304" pitchFamily="18" charset="0"/>
              </a:rPr>
              <a:t>Double</a:t>
            </a:r>
          </a:p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900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cs typeface="Times New Roman" panose="02020603050405020304" pitchFamily="18" charset="0"/>
              </a:rPr>
              <a:t>Jeopardy!!</a:t>
            </a:r>
          </a:p>
        </p:txBody>
      </p:sp>
      <p:pic>
        <p:nvPicPr>
          <p:cNvPr id="118787" name="TADA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4008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39" fill="hold"/>
                                        <p:tgtEl>
                                          <p:spTgt spid="1187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8787"/>
                </p:tgtEl>
              </p:cMediaNode>
            </p:audio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04" name="FADE2354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818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71" fill="hold"/>
                                        <p:tgtEl>
                                          <p:spTgt spid="25600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6004"/>
                </p:tgtEl>
              </p:cMediaNode>
            </p:audio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WordArt 2"/>
          <p:cNvSpPr>
            <a:spLocks noChangeArrowheads="1" noChangeShapeType="1" noTextEdit="1"/>
          </p:cNvSpPr>
          <p:nvPr/>
        </p:nvSpPr>
        <p:spPr bwMode="auto">
          <a:xfrm>
            <a:off x="1143000" y="1295400"/>
            <a:ext cx="6858000" cy="426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Dust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Bowl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pic>
        <p:nvPicPr>
          <p:cNvPr id="257027" name="WILL2370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800" y="67818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67" fill="hold"/>
                                        <p:tgtEl>
                                          <p:spTgt spid="2570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867"/>
                            </p:stCondLst>
                            <p:childTnLst>
                              <p:par>
                                <p:cTn id="8" presetID="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7027"/>
                </p:tgtEl>
              </p:cMediaNode>
            </p:audio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WordArt 2"/>
          <p:cNvSpPr>
            <a:spLocks noChangeArrowheads="1" noChangeShapeType="1" noTextEdit="1"/>
          </p:cNvSpPr>
          <p:nvPr/>
        </p:nvSpPr>
        <p:spPr bwMode="auto">
          <a:xfrm>
            <a:off x="990600" y="990600"/>
            <a:ext cx="7086600" cy="457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Presidential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Elections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WordArt 2"/>
          <p:cNvSpPr>
            <a:spLocks noChangeArrowheads="1" noChangeShapeType="1" noTextEdit="1"/>
          </p:cNvSpPr>
          <p:nvPr/>
        </p:nvSpPr>
        <p:spPr bwMode="auto">
          <a:xfrm>
            <a:off x="990600" y="762000"/>
            <a:ext cx="7239000" cy="541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FDR 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WordArt 2"/>
          <p:cNvSpPr>
            <a:spLocks noChangeArrowheads="1" noChangeShapeType="1" noTextEdit="1"/>
          </p:cNvSpPr>
          <p:nvPr/>
        </p:nvSpPr>
        <p:spPr bwMode="auto">
          <a:xfrm>
            <a:off x="762000" y="914400"/>
            <a:ext cx="7315200" cy="480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Effects of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New Deal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WordArt 2"/>
          <p:cNvSpPr>
            <a:spLocks noChangeArrowheads="1" noChangeShapeType="1" noTextEdit="1"/>
          </p:cNvSpPr>
          <p:nvPr/>
        </p:nvSpPr>
        <p:spPr bwMode="auto">
          <a:xfrm>
            <a:off x="914400" y="1828800"/>
            <a:ext cx="7391400" cy="3505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Effects of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Great Depression</a:t>
            </a: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WordArt 2"/>
          <p:cNvSpPr>
            <a:spLocks noChangeArrowheads="1" noChangeShapeType="1" noTextEdit="1"/>
          </p:cNvSpPr>
          <p:nvPr/>
        </p:nvSpPr>
        <p:spPr bwMode="auto">
          <a:xfrm>
            <a:off x="1752600" y="1828800"/>
            <a:ext cx="5257800" cy="3505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Hodge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Podge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WordArt 2"/>
          <p:cNvSpPr>
            <a:spLocks noChangeArrowheads="1" noChangeShapeType="1" noTextEdit="1"/>
          </p:cNvSpPr>
          <p:nvPr/>
        </p:nvSpPr>
        <p:spPr bwMode="auto">
          <a:xfrm>
            <a:off x="228600" y="304800"/>
            <a:ext cx="11430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Dust</a:t>
            </a:r>
          </a:p>
          <a:p>
            <a:pPr algn="ctr"/>
            <a:r>
              <a:rPr lang="en-US" sz="3600" b="1" kern="1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Bowl</a:t>
            </a:r>
            <a:endParaRPr lang="en-US" sz="3600" b="1" kern="1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0899" name="WordArt 3"/>
          <p:cNvSpPr>
            <a:spLocks noChangeArrowheads="1" noChangeShapeType="1" noTextEdit="1"/>
          </p:cNvSpPr>
          <p:nvPr/>
        </p:nvSpPr>
        <p:spPr bwMode="auto">
          <a:xfrm>
            <a:off x="1752600" y="304800"/>
            <a:ext cx="1133475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solidFill>
                  <a:srgbClr val="FFFFFF"/>
                </a:solidFill>
                <a:cs typeface="Times New Roman" panose="02020603050405020304" pitchFamily="18" charset="0"/>
              </a:rPr>
              <a:t>Presidential</a:t>
            </a:r>
          </a:p>
          <a:p>
            <a:pPr algn="ctr"/>
            <a:r>
              <a:rPr lang="en-US" sz="3600" b="1" kern="10" dirty="0" smtClean="0">
                <a:solidFill>
                  <a:srgbClr val="FFFFFF"/>
                </a:solidFill>
                <a:cs typeface="Times New Roman" panose="02020603050405020304" pitchFamily="18" charset="0"/>
              </a:rPr>
              <a:t>Elections</a:t>
            </a:r>
            <a:endParaRPr lang="en-US" sz="3600" b="1" kern="10" dirty="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80900" name="WordArt 4"/>
          <p:cNvSpPr>
            <a:spLocks noChangeArrowheads="1" noChangeShapeType="1" noTextEdit="1"/>
          </p:cNvSpPr>
          <p:nvPr/>
        </p:nvSpPr>
        <p:spPr bwMode="auto">
          <a:xfrm>
            <a:off x="3276600" y="304800"/>
            <a:ext cx="1143000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solidFill>
                  <a:srgbClr val="FFFFFF"/>
                </a:solidFill>
                <a:cs typeface="Times New Roman" panose="02020603050405020304" pitchFamily="18" charset="0"/>
              </a:rPr>
              <a:t>FDR</a:t>
            </a:r>
            <a:endParaRPr lang="en-US" sz="3600" b="1" kern="10" dirty="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80901" name="WordArt 5"/>
          <p:cNvSpPr>
            <a:spLocks noChangeArrowheads="1" noChangeShapeType="1" noTextEdit="1"/>
          </p:cNvSpPr>
          <p:nvPr/>
        </p:nvSpPr>
        <p:spPr bwMode="auto">
          <a:xfrm>
            <a:off x="4724400" y="304800"/>
            <a:ext cx="1143000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solidFill>
                  <a:srgbClr val="FFFFFF"/>
                </a:solidFill>
                <a:cs typeface="Times New Roman" panose="02020603050405020304" pitchFamily="18" charset="0"/>
              </a:rPr>
              <a:t>Effects</a:t>
            </a:r>
          </a:p>
          <a:p>
            <a:pPr algn="ctr"/>
            <a:r>
              <a:rPr lang="en-US" sz="3600" b="1" kern="10" dirty="0" smtClean="0">
                <a:solidFill>
                  <a:srgbClr val="FFFFFF"/>
                </a:solidFill>
                <a:cs typeface="Times New Roman" panose="02020603050405020304" pitchFamily="18" charset="0"/>
              </a:rPr>
              <a:t>Of New</a:t>
            </a:r>
          </a:p>
          <a:p>
            <a:pPr algn="ctr"/>
            <a:r>
              <a:rPr lang="en-US" sz="3600" b="1" kern="10" dirty="0" smtClean="0">
                <a:solidFill>
                  <a:srgbClr val="FFFFFF"/>
                </a:solidFill>
                <a:cs typeface="Times New Roman" panose="02020603050405020304" pitchFamily="18" charset="0"/>
              </a:rPr>
              <a:t>Deal</a:t>
            </a:r>
            <a:endParaRPr lang="en-US" sz="3600" b="1" kern="10" dirty="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80902" name="WordArt 6"/>
          <p:cNvSpPr>
            <a:spLocks noChangeArrowheads="1" noChangeShapeType="1" noTextEdit="1"/>
          </p:cNvSpPr>
          <p:nvPr/>
        </p:nvSpPr>
        <p:spPr bwMode="auto">
          <a:xfrm>
            <a:off x="6248400" y="304800"/>
            <a:ext cx="1143000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solidFill>
                  <a:srgbClr val="FFFFFF"/>
                </a:solidFill>
                <a:cs typeface="Times New Roman" panose="02020603050405020304" pitchFamily="18" charset="0"/>
              </a:rPr>
              <a:t>Effects of</a:t>
            </a:r>
          </a:p>
          <a:p>
            <a:pPr algn="ctr"/>
            <a:r>
              <a:rPr lang="en-US" sz="3600" b="1" kern="10" dirty="0" smtClean="0">
                <a:solidFill>
                  <a:srgbClr val="FFFFFF"/>
                </a:solidFill>
                <a:cs typeface="Times New Roman" panose="02020603050405020304" pitchFamily="18" charset="0"/>
              </a:rPr>
              <a:t>Great Depression</a:t>
            </a:r>
          </a:p>
        </p:txBody>
      </p:sp>
      <p:sp>
        <p:nvSpPr>
          <p:cNvPr id="80903" name="WordArt 7"/>
          <p:cNvSpPr>
            <a:spLocks noChangeArrowheads="1" noChangeShapeType="1" noTextEdit="1"/>
          </p:cNvSpPr>
          <p:nvPr/>
        </p:nvSpPr>
        <p:spPr bwMode="auto">
          <a:xfrm>
            <a:off x="7848600" y="304800"/>
            <a:ext cx="1143000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solidFill>
                  <a:srgbClr val="FFFFFF"/>
                </a:solidFill>
                <a:cs typeface="Times New Roman" panose="02020603050405020304" pitchFamily="18" charset="0"/>
              </a:rPr>
              <a:t>Hodge</a:t>
            </a:r>
          </a:p>
          <a:p>
            <a:pPr algn="ctr"/>
            <a:r>
              <a:rPr lang="en-US" sz="3600" b="1" kern="10" dirty="0" smtClean="0">
                <a:solidFill>
                  <a:srgbClr val="FFFFFF"/>
                </a:solidFill>
                <a:cs typeface="Times New Roman" panose="02020603050405020304" pitchFamily="18" charset="0"/>
              </a:rPr>
              <a:t>Podge</a:t>
            </a:r>
            <a:endParaRPr lang="en-US" sz="3600" b="1" kern="10" dirty="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161925" y="1295400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4" action="ppaction://hlinksldjump"/>
              </a:rPr>
              <a:t>$200</a:t>
            </a:r>
            <a:endParaRPr lang="en-US" altLang="en-US" sz="4000" b="1"/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161925" y="2438400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5" action="ppaction://hlinksldjump"/>
              </a:rPr>
              <a:t>$400</a:t>
            </a:r>
            <a:endParaRPr lang="en-US" altLang="en-US" sz="4000" b="1"/>
          </a:p>
        </p:txBody>
      </p:sp>
      <p:sp>
        <p:nvSpPr>
          <p:cNvPr id="80906" name="Text Box 10"/>
          <p:cNvSpPr txBox="1">
            <a:spLocks noChangeArrowheads="1"/>
          </p:cNvSpPr>
          <p:nvPr/>
        </p:nvSpPr>
        <p:spPr bwMode="auto">
          <a:xfrm>
            <a:off x="161925" y="3581400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6" action="ppaction://hlinksldjump"/>
              </a:rPr>
              <a:t>$600</a:t>
            </a:r>
            <a:endParaRPr lang="en-US" altLang="en-US" sz="4000" b="1"/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161925" y="4724400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7" action="ppaction://hlinksldjump"/>
              </a:rPr>
              <a:t>$800</a:t>
            </a:r>
            <a:endParaRPr lang="en-US" altLang="en-US" sz="4000" b="1"/>
          </a:p>
        </p:txBody>
      </p:sp>
      <p:sp>
        <p:nvSpPr>
          <p:cNvPr id="80908" name="Text Box 12"/>
          <p:cNvSpPr txBox="1">
            <a:spLocks noChangeArrowheads="1"/>
          </p:cNvSpPr>
          <p:nvPr/>
        </p:nvSpPr>
        <p:spPr bwMode="auto">
          <a:xfrm>
            <a:off x="34925" y="5867400"/>
            <a:ext cx="1454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8" action="ppaction://hlinksldjump"/>
              </a:rPr>
              <a:t>$1000</a:t>
            </a:r>
            <a:endParaRPr lang="en-US" altLang="en-US" sz="4000" b="1"/>
          </a:p>
        </p:txBody>
      </p:sp>
      <p:sp>
        <p:nvSpPr>
          <p:cNvPr id="80909" name="Text Box 13"/>
          <p:cNvSpPr txBox="1">
            <a:spLocks noChangeArrowheads="1"/>
          </p:cNvSpPr>
          <p:nvPr/>
        </p:nvSpPr>
        <p:spPr bwMode="auto">
          <a:xfrm>
            <a:off x="1685925" y="1292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9" action="ppaction://hlinksldjump"/>
              </a:rPr>
              <a:t>$200</a:t>
            </a:r>
            <a:endParaRPr lang="en-US" altLang="en-US" sz="4000" b="1"/>
          </a:p>
        </p:txBody>
      </p:sp>
      <p:sp>
        <p:nvSpPr>
          <p:cNvPr id="80910" name="Text Box 14"/>
          <p:cNvSpPr txBox="1">
            <a:spLocks noChangeArrowheads="1"/>
          </p:cNvSpPr>
          <p:nvPr/>
        </p:nvSpPr>
        <p:spPr bwMode="auto">
          <a:xfrm>
            <a:off x="1695450" y="2435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0" action="ppaction://hlinksldjump"/>
              </a:rPr>
              <a:t>$400</a:t>
            </a:r>
            <a:endParaRPr lang="en-US" altLang="en-US" sz="4000" b="1"/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1685925" y="3578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1" action="ppaction://hlinksldjump"/>
              </a:rPr>
              <a:t>$600</a:t>
            </a:r>
            <a:endParaRPr lang="en-US" altLang="en-US" sz="4000" b="1"/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1685925" y="4721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2" action="ppaction://hlinksldjump"/>
              </a:rPr>
              <a:t>$800</a:t>
            </a:r>
            <a:endParaRPr lang="en-US" altLang="en-US" sz="4000" b="1"/>
          </a:p>
        </p:txBody>
      </p:sp>
      <p:sp>
        <p:nvSpPr>
          <p:cNvPr id="80913" name="Text Box 17"/>
          <p:cNvSpPr txBox="1">
            <a:spLocks noChangeArrowheads="1"/>
          </p:cNvSpPr>
          <p:nvPr/>
        </p:nvSpPr>
        <p:spPr bwMode="auto">
          <a:xfrm>
            <a:off x="1558925" y="5864225"/>
            <a:ext cx="1454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3" action="ppaction://hlinksldjump"/>
              </a:rPr>
              <a:t>$1000</a:t>
            </a:r>
            <a:endParaRPr lang="en-US" altLang="en-US" sz="4000" b="1"/>
          </a:p>
        </p:txBody>
      </p:sp>
      <p:sp>
        <p:nvSpPr>
          <p:cNvPr id="80914" name="Text Box 18"/>
          <p:cNvSpPr txBox="1">
            <a:spLocks noChangeArrowheads="1"/>
          </p:cNvSpPr>
          <p:nvPr/>
        </p:nvSpPr>
        <p:spPr bwMode="auto">
          <a:xfrm>
            <a:off x="3209925" y="12795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4" action="ppaction://hlinksldjump"/>
              </a:rPr>
              <a:t>$200</a:t>
            </a:r>
            <a:endParaRPr lang="en-US" altLang="en-US" sz="4000" b="1"/>
          </a:p>
        </p:txBody>
      </p:sp>
      <p:sp>
        <p:nvSpPr>
          <p:cNvPr id="80915" name="Text Box 19"/>
          <p:cNvSpPr txBox="1">
            <a:spLocks noChangeArrowheads="1"/>
          </p:cNvSpPr>
          <p:nvPr/>
        </p:nvSpPr>
        <p:spPr bwMode="auto">
          <a:xfrm>
            <a:off x="3209925" y="2438400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5" action="ppaction://hlinksldjump"/>
              </a:rPr>
              <a:t>$400</a:t>
            </a:r>
            <a:endParaRPr lang="en-US" altLang="en-US" sz="4000" b="1"/>
          </a:p>
        </p:txBody>
      </p:sp>
      <p:sp>
        <p:nvSpPr>
          <p:cNvPr id="80916" name="Text Box 20"/>
          <p:cNvSpPr txBox="1">
            <a:spLocks noChangeArrowheads="1"/>
          </p:cNvSpPr>
          <p:nvPr/>
        </p:nvSpPr>
        <p:spPr bwMode="auto">
          <a:xfrm>
            <a:off x="3200400" y="35655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6" action="ppaction://hlinksldjump"/>
              </a:rPr>
              <a:t>$600</a:t>
            </a:r>
            <a:endParaRPr lang="en-US" altLang="en-US" sz="4000" b="1"/>
          </a:p>
        </p:txBody>
      </p:sp>
      <p:sp>
        <p:nvSpPr>
          <p:cNvPr id="80917" name="Text Box 21"/>
          <p:cNvSpPr txBox="1">
            <a:spLocks noChangeArrowheads="1"/>
          </p:cNvSpPr>
          <p:nvPr/>
        </p:nvSpPr>
        <p:spPr bwMode="auto">
          <a:xfrm>
            <a:off x="3209925" y="4721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7" action="ppaction://hlinksldjump"/>
              </a:rPr>
              <a:t>$800</a:t>
            </a:r>
            <a:endParaRPr lang="en-US" altLang="en-US" sz="4000" b="1"/>
          </a:p>
        </p:txBody>
      </p:sp>
      <p:sp>
        <p:nvSpPr>
          <p:cNvPr id="80918" name="Text Box 22"/>
          <p:cNvSpPr txBox="1">
            <a:spLocks noChangeArrowheads="1"/>
          </p:cNvSpPr>
          <p:nvPr/>
        </p:nvSpPr>
        <p:spPr bwMode="auto">
          <a:xfrm>
            <a:off x="3082925" y="5864225"/>
            <a:ext cx="1454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8" action="ppaction://hlinksldjump"/>
              </a:rPr>
              <a:t>$1000</a:t>
            </a:r>
            <a:endParaRPr lang="en-US" altLang="en-US" sz="4000" b="1"/>
          </a:p>
        </p:txBody>
      </p:sp>
      <p:sp>
        <p:nvSpPr>
          <p:cNvPr id="80919" name="Text Box 23"/>
          <p:cNvSpPr txBox="1">
            <a:spLocks noChangeArrowheads="1"/>
          </p:cNvSpPr>
          <p:nvPr/>
        </p:nvSpPr>
        <p:spPr bwMode="auto">
          <a:xfrm>
            <a:off x="4724400" y="1292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9" action="ppaction://hlinksldjump"/>
              </a:rPr>
              <a:t>$200</a:t>
            </a:r>
            <a:endParaRPr lang="en-US" altLang="en-US" sz="4000" b="1"/>
          </a:p>
        </p:txBody>
      </p:sp>
      <p:sp>
        <p:nvSpPr>
          <p:cNvPr id="80920" name="Text Box 24"/>
          <p:cNvSpPr txBox="1">
            <a:spLocks noChangeArrowheads="1"/>
          </p:cNvSpPr>
          <p:nvPr/>
        </p:nvSpPr>
        <p:spPr bwMode="auto">
          <a:xfrm>
            <a:off x="4724400" y="2435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0" action="ppaction://hlinksldjump"/>
              </a:rPr>
              <a:t>$400</a:t>
            </a:r>
            <a:endParaRPr lang="en-US" altLang="en-US" sz="4000" b="1"/>
          </a:p>
        </p:txBody>
      </p:sp>
      <p:sp>
        <p:nvSpPr>
          <p:cNvPr id="80921" name="Text Box 25"/>
          <p:cNvSpPr txBox="1">
            <a:spLocks noChangeArrowheads="1"/>
          </p:cNvSpPr>
          <p:nvPr/>
        </p:nvSpPr>
        <p:spPr bwMode="auto">
          <a:xfrm>
            <a:off x="4733925" y="3578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1" action="ppaction://hlinksldjump"/>
              </a:rPr>
              <a:t>$600</a:t>
            </a:r>
            <a:endParaRPr lang="en-US" altLang="en-US" sz="4000" b="1"/>
          </a:p>
        </p:txBody>
      </p:sp>
      <p:sp>
        <p:nvSpPr>
          <p:cNvPr id="80922" name="Text Box 26"/>
          <p:cNvSpPr txBox="1">
            <a:spLocks noChangeArrowheads="1"/>
          </p:cNvSpPr>
          <p:nvPr/>
        </p:nvSpPr>
        <p:spPr bwMode="auto">
          <a:xfrm>
            <a:off x="4733925" y="4721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2" action="ppaction://hlinksldjump"/>
              </a:rPr>
              <a:t>$800</a:t>
            </a:r>
            <a:endParaRPr lang="en-US" altLang="en-US" sz="4000" b="1"/>
          </a:p>
        </p:txBody>
      </p:sp>
      <p:sp>
        <p:nvSpPr>
          <p:cNvPr id="80923" name="Text Box 27"/>
          <p:cNvSpPr txBox="1">
            <a:spLocks noChangeArrowheads="1"/>
          </p:cNvSpPr>
          <p:nvPr/>
        </p:nvSpPr>
        <p:spPr bwMode="auto">
          <a:xfrm>
            <a:off x="4606925" y="5864225"/>
            <a:ext cx="1454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3" action="ppaction://hlinksldjump"/>
              </a:rPr>
              <a:t>$1000</a:t>
            </a:r>
            <a:endParaRPr lang="en-US" altLang="en-US" sz="4000" b="1"/>
          </a:p>
        </p:txBody>
      </p:sp>
      <p:sp>
        <p:nvSpPr>
          <p:cNvPr id="80924" name="Text Box 28"/>
          <p:cNvSpPr txBox="1">
            <a:spLocks noChangeArrowheads="1"/>
          </p:cNvSpPr>
          <p:nvPr/>
        </p:nvSpPr>
        <p:spPr bwMode="auto">
          <a:xfrm>
            <a:off x="6267450" y="1292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4" action="ppaction://hlinksldjump"/>
              </a:rPr>
              <a:t>$200</a:t>
            </a:r>
            <a:endParaRPr lang="en-US" altLang="en-US" sz="4000" b="1"/>
          </a:p>
        </p:txBody>
      </p:sp>
      <p:sp>
        <p:nvSpPr>
          <p:cNvPr id="80925" name="Text Box 29"/>
          <p:cNvSpPr txBox="1">
            <a:spLocks noChangeArrowheads="1"/>
          </p:cNvSpPr>
          <p:nvPr/>
        </p:nvSpPr>
        <p:spPr bwMode="auto">
          <a:xfrm>
            <a:off x="6257925" y="2435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5" action="ppaction://hlinksldjump"/>
              </a:rPr>
              <a:t>$400</a:t>
            </a:r>
            <a:endParaRPr lang="en-US" altLang="en-US" sz="4000" b="1"/>
          </a:p>
        </p:txBody>
      </p:sp>
      <p:sp>
        <p:nvSpPr>
          <p:cNvPr id="80926" name="Text Box 30"/>
          <p:cNvSpPr txBox="1">
            <a:spLocks noChangeArrowheads="1"/>
          </p:cNvSpPr>
          <p:nvPr/>
        </p:nvSpPr>
        <p:spPr bwMode="auto">
          <a:xfrm>
            <a:off x="6267450" y="3578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6" action="ppaction://hlinksldjump"/>
              </a:rPr>
              <a:t>$600</a:t>
            </a:r>
            <a:endParaRPr lang="en-US" altLang="en-US" sz="4000" b="1"/>
          </a:p>
        </p:txBody>
      </p:sp>
      <p:sp>
        <p:nvSpPr>
          <p:cNvPr id="80927" name="Text Box 31"/>
          <p:cNvSpPr txBox="1">
            <a:spLocks noChangeArrowheads="1"/>
          </p:cNvSpPr>
          <p:nvPr/>
        </p:nvSpPr>
        <p:spPr bwMode="auto">
          <a:xfrm>
            <a:off x="6267450" y="4721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7" action="ppaction://hlinksldjump"/>
              </a:rPr>
              <a:t>$800</a:t>
            </a:r>
            <a:endParaRPr lang="en-US" altLang="en-US" sz="4000" b="1"/>
          </a:p>
        </p:txBody>
      </p:sp>
      <p:sp>
        <p:nvSpPr>
          <p:cNvPr id="80928" name="Text Box 32"/>
          <p:cNvSpPr txBox="1">
            <a:spLocks noChangeArrowheads="1"/>
          </p:cNvSpPr>
          <p:nvPr/>
        </p:nvSpPr>
        <p:spPr bwMode="auto">
          <a:xfrm>
            <a:off x="6140450" y="5864225"/>
            <a:ext cx="1454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8" action="ppaction://hlinksldjump"/>
              </a:rPr>
              <a:t>$1000</a:t>
            </a:r>
            <a:endParaRPr lang="en-US" altLang="en-US" sz="4000" b="1"/>
          </a:p>
        </p:txBody>
      </p:sp>
      <p:sp>
        <p:nvSpPr>
          <p:cNvPr id="80929" name="Text Box 33"/>
          <p:cNvSpPr txBox="1">
            <a:spLocks noChangeArrowheads="1"/>
          </p:cNvSpPr>
          <p:nvPr/>
        </p:nvSpPr>
        <p:spPr bwMode="auto">
          <a:xfrm>
            <a:off x="7791450" y="1292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9" action="ppaction://hlinksldjump"/>
              </a:rPr>
              <a:t>$200</a:t>
            </a:r>
            <a:endParaRPr lang="en-US" altLang="en-US" sz="4000" b="1"/>
          </a:p>
        </p:txBody>
      </p:sp>
      <p:sp>
        <p:nvSpPr>
          <p:cNvPr id="80930" name="Text Box 34"/>
          <p:cNvSpPr txBox="1">
            <a:spLocks noChangeArrowheads="1"/>
          </p:cNvSpPr>
          <p:nvPr/>
        </p:nvSpPr>
        <p:spPr bwMode="auto">
          <a:xfrm>
            <a:off x="7791450" y="2435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30" action="ppaction://hlinksldjump"/>
              </a:rPr>
              <a:t>$400</a:t>
            </a:r>
            <a:endParaRPr lang="en-US" altLang="en-US" sz="4000" b="1"/>
          </a:p>
        </p:txBody>
      </p:sp>
      <p:sp>
        <p:nvSpPr>
          <p:cNvPr id="80931" name="Text Box 35"/>
          <p:cNvSpPr txBox="1">
            <a:spLocks noChangeArrowheads="1"/>
          </p:cNvSpPr>
          <p:nvPr/>
        </p:nvSpPr>
        <p:spPr bwMode="auto">
          <a:xfrm>
            <a:off x="7781925" y="3578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31" action="ppaction://hlinksldjump"/>
              </a:rPr>
              <a:t>$600</a:t>
            </a:r>
            <a:endParaRPr lang="en-US" altLang="en-US" sz="4000" b="1"/>
          </a:p>
        </p:txBody>
      </p:sp>
      <p:sp>
        <p:nvSpPr>
          <p:cNvPr id="80932" name="Text Box 36"/>
          <p:cNvSpPr txBox="1">
            <a:spLocks noChangeArrowheads="1"/>
          </p:cNvSpPr>
          <p:nvPr/>
        </p:nvSpPr>
        <p:spPr bwMode="auto">
          <a:xfrm>
            <a:off x="7791450" y="4721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32" action="ppaction://hlinksldjump"/>
              </a:rPr>
              <a:t>$800</a:t>
            </a:r>
            <a:endParaRPr lang="en-US" altLang="en-US" sz="4000" b="1"/>
          </a:p>
        </p:txBody>
      </p:sp>
      <p:sp>
        <p:nvSpPr>
          <p:cNvPr id="80933" name="Text Box 37"/>
          <p:cNvSpPr txBox="1">
            <a:spLocks noChangeArrowheads="1"/>
          </p:cNvSpPr>
          <p:nvPr/>
        </p:nvSpPr>
        <p:spPr bwMode="auto">
          <a:xfrm>
            <a:off x="7664450" y="5864225"/>
            <a:ext cx="1454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33" action="ppaction://hlinksldjump"/>
              </a:rPr>
              <a:t>$1000</a:t>
            </a:r>
            <a:endParaRPr lang="en-US" altLang="en-US" sz="4000" b="1"/>
          </a:p>
        </p:txBody>
      </p:sp>
      <p:sp>
        <p:nvSpPr>
          <p:cNvPr id="263206" name="AutoShape 38">
            <a:hlinkClick r:id="rId34" action="ppaction://hlinksldjump"/>
          </p:cNvPr>
          <p:cNvSpPr>
            <a:spLocks noChangeArrowheads="1"/>
          </p:cNvSpPr>
          <p:nvPr/>
        </p:nvSpPr>
        <p:spPr bwMode="auto">
          <a:xfrm>
            <a:off x="8839200" y="6553200"/>
            <a:ext cx="228600" cy="152400"/>
          </a:xfrm>
          <a:prstGeom prst="star5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38200" y="914400"/>
            <a:ext cx="7696200" cy="533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Farmers believed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hat the storms that 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l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ed to The Dust 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Bowl were  caused by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228600" y="304800"/>
            <a:ext cx="11430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Causes of</a:t>
            </a:r>
          </a:p>
          <a:p>
            <a:pPr algn="ctr"/>
            <a:r>
              <a:rPr lang="en-US" sz="3600" b="1" kern="1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Great Depression</a:t>
            </a:r>
            <a:endParaRPr lang="en-US" sz="3600" b="1" kern="1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9219" name="WordArt 3"/>
          <p:cNvSpPr>
            <a:spLocks noChangeArrowheads="1" noChangeShapeType="1" noTextEdit="1"/>
          </p:cNvSpPr>
          <p:nvPr/>
        </p:nvSpPr>
        <p:spPr bwMode="auto">
          <a:xfrm>
            <a:off x="1752600" y="304800"/>
            <a:ext cx="1143000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solidFill>
                  <a:srgbClr val="FFFFFF"/>
                </a:solidFill>
                <a:cs typeface="Times New Roman" panose="02020603050405020304" pitchFamily="18" charset="0"/>
              </a:rPr>
              <a:t>Alphabet</a:t>
            </a:r>
          </a:p>
          <a:p>
            <a:pPr algn="ctr"/>
            <a:r>
              <a:rPr lang="en-US" sz="3600" b="1" kern="10" dirty="0" smtClean="0">
                <a:solidFill>
                  <a:srgbClr val="FFFFFF"/>
                </a:solidFill>
                <a:cs typeface="Times New Roman" panose="02020603050405020304" pitchFamily="18" charset="0"/>
              </a:rPr>
              <a:t>Agencies</a:t>
            </a:r>
            <a:endParaRPr lang="en-US" sz="3600" b="1" kern="10" dirty="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3276600" y="304800"/>
            <a:ext cx="1143000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solidFill>
                  <a:srgbClr val="FFFFFF"/>
                </a:solidFill>
                <a:cs typeface="Times New Roman" panose="02020603050405020304" pitchFamily="18" charset="0"/>
              </a:rPr>
              <a:t>Hoover</a:t>
            </a:r>
          </a:p>
          <a:p>
            <a:pPr algn="ctr"/>
            <a:endParaRPr lang="en-US" sz="3600" b="1" kern="10" dirty="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>
            <a:off x="4724400" y="304800"/>
            <a:ext cx="1143000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solidFill>
                  <a:srgbClr val="FFFFFF"/>
                </a:solidFill>
                <a:cs typeface="Times New Roman" panose="02020603050405020304" pitchFamily="18" charset="0"/>
              </a:rPr>
              <a:t>New Deal</a:t>
            </a:r>
          </a:p>
          <a:p>
            <a:pPr algn="ctr"/>
            <a:r>
              <a:rPr lang="en-US" sz="3600" b="1" kern="10" dirty="0" smtClean="0">
                <a:solidFill>
                  <a:srgbClr val="FFFFFF"/>
                </a:solidFill>
                <a:cs typeface="Times New Roman" panose="02020603050405020304" pitchFamily="18" charset="0"/>
              </a:rPr>
              <a:t>Critics</a:t>
            </a:r>
            <a:endParaRPr lang="en-US" sz="3600" b="1" kern="10" dirty="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9222" name="WordArt 6"/>
          <p:cNvSpPr>
            <a:spLocks noChangeArrowheads="1" noChangeShapeType="1" noTextEdit="1"/>
          </p:cNvSpPr>
          <p:nvPr/>
        </p:nvSpPr>
        <p:spPr bwMode="auto">
          <a:xfrm>
            <a:off x="6248400" y="304800"/>
            <a:ext cx="1143000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solidFill>
                  <a:srgbClr val="FFFFFF"/>
                </a:solidFill>
                <a:cs typeface="Times New Roman" panose="02020603050405020304" pitchFamily="18" charset="0"/>
              </a:rPr>
              <a:t>Important</a:t>
            </a:r>
          </a:p>
          <a:p>
            <a:pPr algn="ctr"/>
            <a:r>
              <a:rPr lang="en-US" sz="3600" b="1" kern="10" dirty="0" smtClean="0">
                <a:solidFill>
                  <a:srgbClr val="FFFFFF"/>
                </a:solidFill>
                <a:cs typeface="Times New Roman" panose="02020603050405020304" pitchFamily="18" charset="0"/>
              </a:rPr>
              <a:t>People</a:t>
            </a:r>
            <a:endParaRPr lang="en-US" sz="3600" b="1" kern="10" dirty="0"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algn="ctr"/>
            <a:endParaRPr lang="en-US" sz="3600" b="1" kern="10" dirty="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9223" name="WordArt 7"/>
          <p:cNvSpPr>
            <a:spLocks noChangeArrowheads="1" noChangeShapeType="1" noTextEdit="1"/>
          </p:cNvSpPr>
          <p:nvPr/>
        </p:nvSpPr>
        <p:spPr bwMode="auto">
          <a:xfrm>
            <a:off x="7848600" y="304800"/>
            <a:ext cx="1143000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FFFFFF"/>
                </a:solidFill>
                <a:cs typeface="Times New Roman" panose="02020603050405020304" pitchFamily="18" charset="0"/>
              </a:rPr>
              <a:t>Hodge</a:t>
            </a:r>
          </a:p>
          <a:p>
            <a:pPr algn="ctr"/>
            <a:r>
              <a:rPr lang="en-US" sz="3600" b="1" kern="10">
                <a:solidFill>
                  <a:srgbClr val="FFFFFF"/>
                </a:solidFill>
                <a:cs typeface="Times New Roman" panose="02020603050405020304" pitchFamily="18" charset="0"/>
              </a:rPr>
              <a:t>Podge</a:t>
            </a:r>
          </a:p>
        </p:txBody>
      </p:sp>
      <p:sp>
        <p:nvSpPr>
          <p:cNvPr id="9224" name="Text Box 42"/>
          <p:cNvSpPr txBox="1">
            <a:spLocks noChangeArrowheads="1"/>
          </p:cNvSpPr>
          <p:nvPr/>
        </p:nvSpPr>
        <p:spPr bwMode="auto">
          <a:xfrm>
            <a:off x="161925" y="1295400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4" action="ppaction://hlinksldjump"/>
              </a:rPr>
              <a:t>$100</a:t>
            </a:r>
            <a:endParaRPr lang="en-US" altLang="en-US" sz="4000" b="1"/>
          </a:p>
        </p:txBody>
      </p:sp>
      <p:sp>
        <p:nvSpPr>
          <p:cNvPr id="9225" name="Text Box 43"/>
          <p:cNvSpPr txBox="1">
            <a:spLocks noChangeArrowheads="1"/>
          </p:cNvSpPr>
          <p:nvPr/>
        </p:nvSpPr>
        <p:spPr bwMode="auto">
          <a:xfrm>
            <a:off x="161925" y="2438400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5" action="ppaction://hlinksldjump"/>
              </a:rPr>
              <a:t>$200</a:t>
            </a:r>
            <a:endParaRPr lang="en-US" altLang="en-US" sz="4000" b="1"/>
          </a:p>
        </p:txBody>
      </p:sp>
      <p:sp>
        <p:nvSpPr>
          <p:cNvPr id="9226" name="Text Box 44"/>
          <p:cNvSpPr txBox="1">
            <a:spLocks noChangeArrowheads="1"/>
          </p:cNvSpPr>
          <p:nvPr/>
        </p:nvSpPr>
        <p:spPr bwMode="auto">
          <a:xfrm>
            <a:off x="161925" y="3581400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6" action="ppaction://hlinksldjump"/>
              </a:rPr>
              <a:t>$300</a:t>
            </a:r>
            <a:endParaRPr lang="en-US" altLang="en-US" sz="4000" b="1"/>
          </a:p>
        </p:txBody>
      </p:sp>
      <p:sp>
        <p:nvSpPr>
          <p:cNvPr id="9227" name="Text Box 45"/>
          <p:cNvSpPr txBox="1">
            <a:spLocks noChangeArrowheads="1"/>
          </p:cNvSpPr>
          <p:nvPr/>
        </p:nvSpPr>
        <p:spPr bwMode="auto">
          <a:xfrm>
            <a:off x="161925" y="4724400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7" action="ppaction://hlinksldjump"/>
              </a:rPr>
              <a:t>$400</a:t>
            </a:r>
            <a:endParaRPr lang="en-US" altLang="en-US" sz="4000" b="1"/>
          </a:p>
        </p:txBody>
      </p:sp>
      <p:sp>
        <p:nvSpPr>
          <p:cNvPr id="9228" name="Text Box 46"/>
          <p:cNvSpPr txBox="1">
            <a:spLocks noChangeArrowheads="1"/>
          </p:cNvSpPr>
          <p:nvPr/>
        </p:nvSpPr>
        <p:spPr bwMode="auto">
          <a:xfrm>
            <a:off x="161925" y="5867400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8" action="ppaction://hlinksldjump"/>
              </a:rPr>
              <a:t>$500</a:t>
            </a:r>
            <a:endParaRPr lang="en-US" altLang="en-US" sz="4000" b="1"/>
          </a:p>
        </p:txBody>
      </p:sp>
      <p:sp>
        <p:nvSpPr>
          <p:cNvPr id="9229" name="Text Box 47"/>
          <p:cNvSpPr txBox="1">
            <a:spLocks noChangeArrowheads="1"/>
          </p:cNvSpPr>
          <p:nvPr/>
        </p:nvSpPr>
        <p:spPr bwMode="auto">
          <a:xfrm>
            <a:off x="1685925" y="1292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9" action="ppaction://hlinksldjump"/>
              </a:rPr>
              <a:t>$100</a:t>
            </a:r>
            <a:endParaRPr lang="en-US" altLang="en-US" sz="4000" b="1"/>
          </a:p>
        </p:txBody>
      </p:sp>
      <p:sp>
        <p:nvSpPr>
          <p:cNvPr id="9230" name="Text Box 49"/>
          <p:cNvSpPr txBox="1">
            <a:spLocks noChangeArrowheads="1"/>
          </p:cNvSpPr>
          <p:nvPr/>
        </p:nvSpPr>
        <p:spPr bwMode="auto">
          <a:xfrm>
            <a:off x="1695450" y="2435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0" action="ppaction://hlinksldjump"/>
              </a:rPr>
              <a:t>$200</a:t>
            </a:r>
            <a:endParaRPr lang="en-US" altLang="en-US" sz="4000" b="1"/>
          </a:p>
        </p:txBody>
      </p:sp>
      <p:sp>
        <p:nvSpPr>
          <p:cNvPr id="9231" name="Text Box 50"/>
          <p:cNvSpPr txBox="1">
            <a:spLocks noChangeArrowheads="1"/>
          </p:cNvSpPr>
          <p:nvPr/>
        </p:nvSpPr>
        <p:spPr bwMode="auto">
          <a:xfrm>
            <a:off x="1685925" y="3578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1" action="ppaction://hlinksldjump"/>
              </a:rPr>
              <a:t>$300</a:t>
            </a:r>
            <a:endParaRPr lang="en-US" altLang="en-US" sz="4000" b="1"/>
          </a:p>
        </p:txBody>
      </p:sp>
      <p:sp>
        <p:nvSpPr>
          <p:cNvPr id="9232" name="Text Box 51"/>
          <p:cNvSpPr txBox="1">
            <a:spLocks noChangeArrowheads="1"/>
          </p:cNvSpPr>
          <p:nvPr/>
        </p:nvSpPr>
        <p:spPr bwMode="auto">
          <a:xfrm>
            <a:off x="1685925" y="4721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2" action="ppaction://hlinksldjump"/>
              </a:rPr>
              <a:t>$400</a:t>
            </a:r>
            <a:endParaRPr lang="en-US" altLang="en-US" sz="4000" b="1"/>
          </a:p>
        </p:txBody>
      </p:sp>
      <p:sp>
        <p:nvSpPr>
          <p:cNvPr id="9233" name="Text Box 52"/>
          <p:cNvSpPr txBox="1">
            <a:spLocks noChangeArrowheads="1"/>
          </p:cNvSpPr>
          <p:nvPr/>
        </p:nvSpPr>
        <p:spPr bwMode="auto">
          <a:xfrm>
            <a:off x="1685925" y="5864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3" action="ppaction://hlinksldjump"/>
              </a:rPr>
              <a:t>$500</a:t>
            </a:r>
            <a:endParaRPr lang="en-US" altLang="en-US" sz="4000" b="1"/>
          </a:p>
        </p:txBody>
      </p:sp>
      <p:sp>
        <p:nvSpPr>
          <p:cNvPr id="9234" name="Text Box 53"/>
          <p:cNvSpPr txBox="1">
            <a:spLocks noChangeArrowheads="1"/>
          </p:cNvSpPr>
          <p:nvPr/>
        </p:nvSpPr>
        <p:spPr bwMode="auto">
          <a:xfrm>
            <a:off x="3209925" y="12795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4" action="ppaction://hlinksldjump"/>
              </a:rPr>
              <a:t>$100</a:t>
            </a:r>
            <a:endParaRPr lang="en-US" altLang="en-US" sz="4000" b="1"/>
          </a:p>
        </p:txBody>
      </p:sp>
      <p:sp>
        <p:nvSpPr>
          <p:cNvPr id="9235" name="Text Box 54"/>
          <p:cNvSpPr txBox="1">
            <a:spLocks noChangeArrowheads="1"/>
          </p:cNvSpPr>
          <p:nvPr/>
        </p:nvSpPr>
        <p:spPr bwMode="auto">
          <a:xfrm>
            <a:off x="3209925" y="2438400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5" action="ppaction://hlinksldjump"/>
              </a:rPr>
              <a:t>$200</a:t>
            </a:r>
            <a:endParaRPr lang="en-US" altLang="en-US" sz="4000" b="1"/>
          </a:p>
        </p:txBody>
      </p:sp>
      <p:sp>
        <p:nvSpPr>
          <p:cNvPr id="9236" name="Text Box 55"/>
          <p:cNvSpPr txBox="1">
            <a:spLocks noChangeArrowheads="1"/>
          </p:cNvSpPr>
          <p:nvPr/>
        </p:nvSpPr>
        <p:spPr bwMode="auto">
          <a:xfrm>
            <a:off x="3200400" y="35655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6" action="ppaction://hlinksldjump"/>
              </a:rPr>
              <a:t>$300</a:t>
            </a:r>
            <a:endParaRPr lang="en-US" altLang="en-US" sz="4000" b="1"/>
          </a:p>
        </p:txBody>
      </p:sp>
      <p:sp>
        <p:nvSpPr>
          <p:cNvPr id="9237" name="Text Box 56"/>
          <p:cNvSpPr txBox="1">
            <a:spLocks noChangeArrowheads="1"/>
          </p:cNvSpPr>
          <p:nvPr/>
        </p:nvSpPr>
        <p:spPr bwMode="auto">
          <a:xfrm>
            <a:off x="3209925" y="4721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7" action="ppaction://hlinksldjump"/>
              </a:rPr>
              <a:t>$400</a:t>
            </a:r>
            <a:endParaRPr lang="en-US" altLang="en-US" sz="4000" b="1"/>
          </a:p>
        </p:txBody>
      </p:sp>
      <p:sp>
        <p:nvSpPr>
          <p:cNvPr id="9238" name="Text Box 57"/>
          <p:cNvSpPr txBox="1">
            <a:spLocks noChangeArrowheads="1"/>
          </p:cNvSpPr>
          <p:nvPr/>
        </p:nvSpPr>
        <p:spPr bwMode="auto">
          <a:xfrm>
            <a:off x="3209925" y="5864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8" action="ppaction://hlinksldjump"/>
              </a:rPr>
              <a:t>$500</a:t>
            </a:r>
            <a:endParaRPr lang="en-US" altLang="en-US" sz="4000" b="1"/>
          </a:p>
        </p:txBody>
      </p:sp>
      <p:sp>
        <p:nvSpPr>
          <p:cNvPr id="9239" name="Text Box 58"/>
          <p:cNvSpPr txBox="1">
            <a:spLocks noChangeArrowheads="1"/>
          </p:cNvSpPr>
          <p:nvPr/>
        </p:nvSpPr>
        <p:spPr bwMode="auto">
          <a:xfrm>
            <a:off x="4724400" y="1292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19" action="ppaction://hlinksldjump"/>
              </a:rPr>
              <a:t>$100</a:t>
            </a:r>
            <a:endParaRPr lang="en-US" altLang="en-US" sz="4000" b="1"/>
          </a:p>
        </p:txBody>
      </p:sp>
      <p:sp>
        <p:nvSpPr>
          <p:cNvPr id="9240" name="Text Box 59"/>
          <p:cNvSpPr txBox="1">
            <a:spLocks noChangeArrowheads="1"/>
          </p:cNvSpPr>
          <p:nvPr/>
        </p:nvSpPr>
        <p:spPr bwMode="auto">
          <a:xfrm>
            <a:off x="4724400" y="2435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0" action="ppaction://hlinksldjump"/>
              </a:rPr>
              <a:t>$200</a:t>
            </a:r>
            <a:endParaRPr lang="en-US" altLang="en-US" sz="4000" b="1"/>
          </a:p>
        </p:txBody>
      </p:sp>
      <p:sp>
        <p:nvSpPr>
          <p:cNvPr id="9241" name="Text Box 60"/>
          <p:cNvSpPr txBox="1">
            <a:spLocks noChangeArrowheads="1"/>
          </p:cNvSpPr>
          <p:nvPr/>
        </p:nvSpPr>
        <p:spPr bwMode="auto">
          <a:xfrm>
            <a:off x="4733925" y="3578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1" action="ppaction://hlinksldjump"/>
              </a:rPr>
              <a:t>$300</a:t>
            </a:r>
            <a:endParaRPr lang="en-US" altLang="en-US" sz="4000" b="1"/>
          </a:p>
        </p:txBody>
      </p:sp>
      <p:sp>
        <p:nvSpPr>
          <p:cNvPr id="9242" name="Text Box 61"/>
          <p:cNvSpPr txBox="1">
            <a:spLocks noChangeArrowheads="1"/>
          </p:cNvSpPr>
          <p:nvPr/>
        </p:nvSpPr>
        <p:spPr bwMode="auto">
          <a:xfrm>
            <a:off x="4733925" y="4721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2" action="ppaction://hlinksldjump"/>
              </a:rPr>
              <a:t>$400</a:t>
            </a:r>
            <a:endParaRPr lang="en-US" altLang="en-US" sz="4000" b="1"/>
          </a:p>
        </p:txBody>
      </p:sp>
      <p:sp>
        <p:nvSpPr>
          <p:cNvPr id="9243" name="Text Box 62"/>
          <p:cNvSpPr txBox="1">
            <a:spLocks noChangeArrowheads="1"/>
          </p:cNvSpPr>
          <p:nvPr/>
        </p:nvSpPr>
        <p:spPr bwMode="auto">
          <a:xfrm>
            <a:off x="4733925" y="5864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3" action="ppaction://hlinksldjump"/>
              </a:rPr>
              <a:t>$500</a:t>
            </a:r>
            <a:endParaRPr lang="en-US" altLang="en-US" sz="4000" b="1"/>
          </a:p>
        </p:txBody>
      </p:sp>
      <p:sp>
        <p:nvSpPr>
          <p:cNvPr id="9244" name="Text Box 63"/>
          <p:cNvSpPr txBox="1">
            <a:spLocks noChangeArrowheads="1"/>
          </p:cNvSpPr>
          <p:nvPr/>
        </p:nvSpPr>
        <p:spPr bwMode="auto">
          <a:xfrm>
            <a:off x="6267450" y="1292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4" action="ppaction://hlinksldjump"/>
              </a:rPr>
              <a:t>$100</a:t>
            </a:r>
            <a:endParaRPr lang="en-US" altLang="en-US" sz="4000" b="1"/>
          </a:p>
        </p:txBody>
      </p:sp>
      <p:sp>
        <p:nvSpPr>
          <p:cNvPr id="9245" name="Text Box 64"/>
          <p:cNvSpPr txBox="1">
            <a:spLocks noChangeArrowheads="1"/>
          </p:cNvSpPr>
          <p:nvPr/>
        </p:nvSpPr>
        <p:spPr bwMode="auto">
          <a:xfrm>
            <a:off x="6257925" y="2435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5" action="ppaction://hlinksldjump"/>
              </a:rPr>
              <a:t>$200</a:t>
            </a:r>
            <a:endParaRPr lang="en-US" altLang="en-US" sz="4000" b="1"/>
          </a:p>
        </p:txBody>
      </p:sp>
      <p:sp>
        <p:nvSpPr>
          <p:cNvPr id="9246" name="Text Box 65"/>
          <p:cNvSpPr txBox="1">
            <a:spLocks noChangeArrowheads="1"/>
          </p:cNvSpPr>
          <p:nvPr/>
        </p:nvSpPr>
        <p:spPr bwMode="auto">
          <a:xfrm>
            <a:off x="6267450" y="3578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6" action="ppaction://hlinksldjump"/>
              </a:rPr>
              <a:t>$300</a:t>
            </a:r>
            <a:endParaRPr lang="en-US" altLang="en-US" sz="4000" b="1"/>
          </a:p>
        </p:txBody>
      </p:sp>
      <p:sp>
        <p:nvSpPr>
          <p:cNvPr id="9247" name="Text Box 66"/>
          <p:cNvSpPr txBox="1">
            <a:spLocks noChangeArrowheads="1"/>
          </p:cNvSpPr>
          <p:nvPr/>
        </p:nvSpPr>
        <p:spPr bwMode="auto">
          <a:xfrm>
            <a:off x="6267450" y="4721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7" action="ppaction://hlinksldjump"/>
              </a:rPr>
              <a:t>$400</a:t>
            </a:r>
            <a:endParaRPr lang="en-US" altLang="en-US" sz="4000" b="1"/>
          </a:p>
        </p:txBody>
      </p:sp>
      <p:sp>
        <p:nvSpPr>
          <p:cNvPr id="9248" name="Text Box 67"/>
          <p:cNvSpPr txBox="1">
            <a:spLocks noChangeArrowheads="1"/>
          </p:cNvSpPr>
          <p:nvPr/>
        </p:nvSpPr>
        <p:spPr bwMode="auto">
          <a:xfrm>
            <a:off x="6267450" y="5864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8" action="ppaction://hlinksldjump"/>
              </a:rPr>
              <a:t>$500</a:t>
            </a:r>
            <a:endParaRPr lang="en-US" altLang="en-US" sz="4000" b="1"/>
          </a:p>
        </p:txBody>
      </p:sp>
      <p:sp>
        <p:nvSpPr>
          <p:cNvPr id="9249" name="Text Box 69"/>
          <p:cNvSpPr txBox="1">
            <a:spLocks noChangeArrowheads="1"/>
          </p:cNvSpPr>
          <p:nvPr/>
        </p:nvSpPr>
        <p:spPr bwMode="auto">
          <a:xfrm>
            <a:off x="7791450" y="1292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29" action="ppaction://hlinksldjump"/>
              </a:rPr>
              <a:t>$100</a:t>
            </a:r>
            <a:endParaRPr lang="en-US" altLang="en-US" sz="4000" b="1"/>
          </a:p>
        </p:txBody>
      </p:sp>
      <p:sp>
        <p:nvSpPr>
          <p:cNvPr id="9250" name="Text Box 70"/>
          <p:cNvSpPr txBox="1">
            <a:spLocks noChangeArrowheads="1"/>
          </p:cNvSpPr>
          <p:nvPr/>
        </p:nvSpPr>
        <p:spPr bwMode="auto">
          <a:xfrm>
            <a:off x="7791450" y="2435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30" action="ppaction://hlinksldjump"/>
              </a:rPr>
              <a:t>$200</a:t>
            </a:r>
            <a:endParaRPr lang="en-US" altLang="en-US" sz="4000" b="1"/>
          </a:p>
        </p:txBody>
      </p:sp>
      <p:sp>
        <p:nvSpPr>
          <p:cNvPr id="9251" name="Text Box 71"/>
          <p:cNvSpPr txBox="1">
            <a:spLocks noChangeArrowheads="1"/>
          </p:cNvSpPr>
          <p:nvPr/>
        </p:nvSpPr>
        <p:spPr bwMode="auto">
          <a:xfrm>
            <a:off x="7781925" y="3578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31" action="ppaction://hlinksldjump"/>
              </a:rPr>
              <a:t>$300</a:t>
            </a:r>
            <a:endParaRPr lang="en-US" altLang="en-US" sz="4000" b="1"/>
          </a:p>
        </p:txBody>
      </p:sp>
      <p:sp>
        <p:nvSpPr>
          <p:cNvPr id="9252" name="Text Box 72"/>
          <p:cNvSpPr txBox="1">
            <a:spLocks noChangeArrowheads="1"/>
          </p:cNvSpPr>
          <p:nvPr/>
        </p:nvSpPr>
        <p:spPr bwMode="auto">
          <a:xfrm>
            <a:off x="7791450" y="4721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32" action="ppaction://hlinksldjump"/>
              </a:rPr>
              <a:t>$400</a:t>
            </a:r>
            <a:endParaRPr lang="en-US" altLang="en-US" sz="4000" b="1"/>
          </a:p>
        </p:txBody>
      </p:sp>
      <p:sp>
        <p:nvSpPr>
          <p:cNvPr id="9253" name="Text Box 73"/>
          <p:cNvSpPr txBox="1">
            <a:spLocks noChangeArrowheads="1"/>
          </p:cNvSpPr>
          <p:nvPr/>
        </p:nvSpPr>
        <p:spPr bwMode="auto">
          <a:xfrm>
            <a:off x="7791450" y="5864225"/>
            <a:ext cx="120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hlinkClick r:id="rId33" action="ppaction://hlinksldjump"/>
              </a:rPr>
              <a:t>$500</a:t>
            </a:r>
            <a:endParaRPr lang="en-US" altLang="en-US" sz="4000" b="1"/>
          </a:p>
        </p:txBody>
      </p:sp>
      <p:sp>
        <p:nvSpPr>
          <p:cNvPr id="9290" name="AutoShape 74">
            <a:hlinkClick r:id="rId34" action="ppaction://hlinksldjump"/>
          </p:cNvPr>
          <p:cNvSpPr>
            <a:spLocks noChangeArrowheads="1"/>
          </p:cNvSpPr>
          <p:nvPr/>
        </p:nvSpPr>
        <p:spPr bwMode="auto">
          <a:xfrm>
            <a:off x="8839200" y="6553200"/>
            <a:ext cx="228600" cy="152400"/>
          </a:xfrm>
          <a:prstGeom prst="star5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524000" y="2057400"/>
            <a:ext cx="59436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Severe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drought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82947" name="AutoShape 5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38200" y="1066800"/>
            <a:ext cx="7467600" cy="403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The most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evere storms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 the dry years.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524000" y="2057400"/>
            <a:ext cx="59436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Black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Blizzards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84995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066800" y="1371600"/>
            <a:ext cx="7086600" cy="449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Families from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Oklahoma, Texas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Kansas migrated to this state.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524000" y="2057400"/>
            <a:ext cx="59436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California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87043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90600" y="1447800"/>
            <a:ext cx="7162800" cy="441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Slang term used 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 described migrant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armers who were forced 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 move from Oklahoma and Kansas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90600" y="1143000"/>
            <a:ext cx="7315200" cy="495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“Okies”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89091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38200" y="1143000"/>
            <a:ext cx="7467600" cy="495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John Steinbeck novel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written about a migrant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family during the Dust Bowl Era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524000" y="2057400"/>
            <a:ext cx="59436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The Grapes</a:t>
            </a:r>
          </a:p>
          <a:p>
            <a:pPr algn="ctr"/>
            <a:r>
              <a:rPr lang="en-US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Of</a:t>
            </a:r>
          </a:p>
          <a:p>
            <a:pPr algn="ctr"/>
            <a:r>
              <a:rPr lang="en-US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Wrath</a:t>
            </a:r>
            <a:endParaRPr lang="en-US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91139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90600" y="838200"/>
            <a:ext cx="7239000" cy="533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Republican candidate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Election of 1928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524000" y="1447800"/>
            <a:ext cx="6096000" cy="441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1% of the population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controlled 40% of the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nation’s wealth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752600" y="1828800"/>
            <a:ext cx="5257800" cy="3505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Herbert Hoover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93187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066800" y="1219200"/>
            <a:ext cx="6705600" cy="449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Democratic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Candidate 1932; 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eventual winner.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752600" y="1828800"/>
            <a:ext cx="5257800" cy="3505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FDR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95235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90600" y="914400"/>
            <a:ext cx="6934200" cy="518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Theme song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FDR - 1932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752600" y="1828800"/>
            <a:ext cx="5257800" cy="3505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“Happy Days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Are Here Again”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97283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5800" y="1066800"/>
            <a:ext cx="7696200" cy="480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Republican candidate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1936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752600" y="1828800"/>
            <a:ext cx="5257800" cy="3505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Alf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Landon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99331" name="AutoShape 6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14400" y="1066800"/>
            <a:ext cx="7239000" cy="495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3 items on FDR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p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olitical platform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i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n 1932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990600" y="838200"/>
            <a:ext cx="7391400" cy="541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End prohibition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Balanced budget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Sweeping social/economic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reform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101379" name="AutoShape 5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8200" y="5410200"/>
            <a:ext cx="1219200" cy="838200"/>
          </a:xfrm>
          <a:prstGeom prst="actionButtonBlank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WordArt 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5800" y="1524000"/>
            <a:ext cx="7391400" cy="495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Most famous line</a:t>
            </a:r>
          </a:p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Times New Roman" panose="02020603050405020304" pitchFamily="18" charset="0"/>
              </a:rPr>
              <a:t>From inauguration speech</a:t>
            </a:r>
          </a:p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FFFF00"/>
    </a:hlink>
    <a:folHlink>
      <a:srgbClr val="3366FF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FFFF00"/>
    </a:hlink>
    <a:folHlink>
      <a:srgbClr val="3366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1775</TotalTime>
  <Words>1171</Words>
  <Application>Microsoft Office PowerPoint</Application>
  <PresentationFormat>On-screen Show (4:3)</PresentationFormat>
  <Paragraphs>449</Paragraphs>
  <Slides>142</Slides>
  <Notes>0</Notes>
  <HiddenSlides>1</HiddenSlides>
  <MMClips>11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142</vt:i4>
      </vt:variant>
    </vt:vector>
  </HeadingPairs>
  <TitlesOfParts>
    <vt:vector size="145" baseType="lpstr"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Lelko, Garrett</dc:creator>
  <dc:description/>
  <cp:lastModifiedBy>Lelko, Garrett</cp:lastModifiedBy>
  <cp:revision>104</cp:revision>
  <dcterms:created xsi:type="dcterms:W3CDTF">1999-10-07T17:16:48Z</dcterms:created>
  <dcterms:modified xsi:type="dcterms:W3CDTF">2016-11-08T13:43:10Z</dcterms:modified>
</cp:coreProperties>
</file>