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473843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67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0817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1450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9365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9009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177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World War I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Basics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161325" y="0"/>
            <a:ext cx="4982400" cy="456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Who?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Allied Powers</a:t>
            </a:r>
          </a:p>
          <a:p>
            <a:pPr marL="1371600" lvl="2" indent="-342900" rtl="0">
              <a:spcBef>
                <a:spcPts val="0"/>
              </a:spcBef>
              <a:buSzPct val="100000"/>
            </a:pPr>
            <a:r>
              <a:rPr lang="en" sz="1800"/>
              <a:t>Great Britain, France, Russia</a:t>
            </a:r>
          </a:p>
          <a:p>
            <a:pPr marL="1371600" lvl="2" indent="-342900" rtl="0">
              <a:spcBef>
                <a:spcPts val="0"/>
              </a:spcBef>
              <a:buSzPct val="100000"/>
            </a:pPr>
            <a:r>
              <a:rPr lang="en" sz="1800"/>
              <a:t>Japan, Italy, and the United States joined later while Russia left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Central Powers</a:t>
            </a:r>
          </a:p>
          <a:p>
            <a:pPr marL="1371600" lvl="2" indent="-342900" rtl="0">
              <a:spcBef>
                <a:spcPts val="0"/>
              </a:spcBef>
              <a:buSzPct val="100000"/>
            </a:pPr>
            <a:r>
              <a:rPr lang="en" sz="1800"/>
              <a:t>Germany, Austria-Hungary, Ottoman Empire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When?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Started in 1914, peace treaty in 1919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</a:pPr>
            <a:r>
              <a:rPr lang="en"/>
              <a:t>Why?</a:t>
            </a: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800"/>
              <a:t>MAIN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Where?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Mainly Europe along the </a:t>
            </a:r>
            <a:r>
              <a:rPr lang="en" sz="1800" u="sng"/>
              <a:t>Western and Eastern Fronts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75" y="1473275"/>
            <a:ext cx="4208175" cy="2558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687" y="106112"/>
            <a:ext cx="7240631" cy="493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Warfare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407700" y="0"/>
            <a:ext cx="5736300" cy="449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Mainly fought between trenches on the Western (France) and Eastern (Russian) Fronts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West- “terrain of death”, East- “frozen front”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 b="1" u="sng"/>
              <a:t>Trench warfare</a:t>
            </a:r>
            <a:r>
              <a:rPr lang="en" sz="1800"/>
              <a:t> resulted in massive death tolls, limited change of land possession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Life in trenches was miserable, </a:t>
            </a:r>
            <a:r>
              <a:rPr lang="en" sz="1800" b="1" u="sng"/>
              <a:t>no-man’s-land</a:t>
            </a:r>
            <a:r>
              <a:rPr lang="en" sz="1800"/>
              <a:t> outside of it was worse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 b="1" u="sng"/>
              <a:t>Attrition-</a:t>
            </a:r>
            <a:r>
              <a:rPr lang="en" sz="1800"/>
              <a:t> constant sustained attacks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Military strategists at a loss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New technology=more death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Poison gas, machine guns, tanks, subs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WWI was </a:t>
            </a:r>
            <a:r>
              <a:rPr lang="en" b="1" u="sng"/>
              <a:t>total war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Countries devote all resources to war effort, governments took control of economy</a:t>
            </a:r>
          </a:p>
          <a:p>
            <a:pPr marL="914400" lvl="1" indent="-342900">
              <a:spcBef>
                <a:spcPts val="0"/>
              </a:spcBef>
              <a:buSzPct val="100000"/>
            </a:pPr>
            <a:r>
              <a:rPr lang="en" sz="1800"/>
              <a:t>Rationing, propaganda, women pressed into working roles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85100"/>
            <a:ext cx="3332323" cy="2102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Battles/Conflicts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Thru 1917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735150" y="0"/>
            <a:ext cx="5409000" cy="456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Western Front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1914- First Battle of the Marne</a:t>
            </a:r>
          </a:p>
          <a:p>
            <a:pPr marL="1371600" lvl="2" indent="-342900" rtl="0">
              <a:spcBef>
                <a:spcPts val="0"/>
              </a:spcBef>
              <a:buSzPct val="100000"/>
            </a:pPr>
            <a:r>
              <a:rPr lang="en" sz="1800"/>
              <a:t>General Schlieffen wanted to quickly destroy France, then focus on Russia (known to be unorganized and slower), </a:t>
            </a:r>
            <a:r>
              <a:rPr lang="en" sz="1800" b="1" u="sng"/>
              <a:t>Schlieffen Plan</a:t>
            </a:r>
          </a:p>
          <a:p>
            <a:pPr marL="1371600" lvl="2" indent="-342900" rtl="0">
              <a:spcBef>
                <a:spcPts val="0"/>
              </a:spcBef>
              <a:buSzPct val="100000"/>
            </a:pPr>
            <a:r>
              <a:rPr lang="en" sz="1800"/>
              <a:t>French rally outside of Paris led to Allied victory, future stalemate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1916- Battle of Verdun </a:t>
            </a:r>
          </a:p>
          <a:p>
            <a:pPr marL="1371600" lvl="2" indent="-342900" rtl="0">
              <a:spcBef>
                <a:spcPts val="0"/>
              </a:spcBef>
              <a:buSzPct val="100000"/>
            </a:pPr>
            <a:r>
              <a:rPr lang="en" sz="1800"/>
              <a:t>Allies repelled German offensive</a:t>
            </a:r>
          </a:p>
          <a:p>
            <a:pPr marL="1371600" lvl="2" indent="-342900" rtl="0">
              <a:spcBef>
                <a:spcPts val="0"/>
              </a:spcBef>
              <a:buSzPct val="100000"/>
            </a:pPr>
            <a:r>
              <a:rPr lang="en" sz="1800"/>
              <a:t>Both sides with over 300k casualties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1916- Battle of Somme</a:t>
            </a:r>
          </a:p>
          <a:p>
            <a:pPr marL="1371600" lvl="2" indent="-342900" rtl="0">
              <a:spcBef>
                <a:spcPts val="0"/>
              </a:spcBef>
              <a:buSzPct val="100000"/>
            </a:pPr>
            <a:r>
              <a:rPr lang="en" sz="1800"/>
              <a:t>French and British offensive that the Germans repelled</a:t>
            </a:r>
          </a:p>
          <a:p>
            <a:pPr marL="1371600" lvl="2" indent="-342900">
              <a:spcBef>
                <a:spcPts val="0"/>
              </a:spcBef>
              <a:buSzPct val="100000"/>
            </a:pPr>
            <a:r>
              <a:rPr lang="en" sz="1800"/>
              <a:t>Minimal Allied gains, over 500k casualties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93800"/>
            <a:ext cx="3990800" cy="3902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Battle/Conflicts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Thru 1917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093475" y="0"/>
            <a:ext cx="60507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Eastern Front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Mainly Russia/Serbia vs. Germany/Austria-Hungary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Russian Army</a:t>
            </a:r>
          </a:p>
          <a:p>
            <a:pPr marL="1371600" lvl="2" indent="-342900" rtl="0">
              <a:spcBef>
                <a:spcPts val="0"/>
              </a:spcBef>
              <a:buSzPct val="100000"/>
            </a:pPr>
            <a:r>
              <a:rPr lang="en" sz="1800"/>
              <a:t>Huge numbers- constant reinforcements</a:t>
            </a:r>
          </a:p>
          <a:p>
            <a:pPr marL="1371600" lvl="2" indent="-342900" rtl="0">
              <a:spcBef>
                <a:spcPts val="0"/>
              </a:spcBef>
              <a:buSzPct val="100000"/>
            </a:pPr>
            <a:r>
              <a:rPr lang="en" sz="1800"/>
              <a:t>Russia is not industrialized and German control of Baltic limited Allied support</a:t>
            </a:r>
          </a:p>
          <a:p>
            <a:pPr marL="1371600" lvl="2" indent="-342900" rtl="0">
              <a:spcBef>
                <a:spcPts val="0"/>
              </a:spcBef>
              <a:buSzPct val="100000"/>
            </a:pPr>
            <a:r>
              <a:rPr lang="en" sz="1800"/>
              <a:t>By the end, Russian soldiers and people doubt the czar and government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1914- Battle of Tannenberg</a:t>
            </a:r>
          </a:p>
          <a:p>
            <a:pPr marL="1371600" lvl="2" indent="-342900" rtl="0">
              <a:spcBef>
                <a:spcPts val="0"/>
              </a:spcBef>
              <a:buSzPct val="100000"/>
            </a:pPr>
            <a:r>
              <a:rPr lang="en" sz="1800"/>
              <a:t>Russian offensive destroyed by German counterattack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1917- Kerensky Offensive</a:t>
            </a:r>
          </a:p>
          <a:p>
            <a:pPr marL="1371600" lvl="2" indent="-342900" rtl="0">
              <a:spcBef>
                <a:spcPts val="0"/>
              </a:spcBef>
              <a:buSzPct val="100000"/>
            </a:pPr>
            <a:r>
              <a:rPr lang="en" sz="1800"/>
              <a:t>Last chance Russian offensive</a:t>
            </a:r>
          </a:p>
          <a:p>
            <a:pPr marL="1371600" lvl="2" indent="-342900" rtl="0">
              <a:spcBef>
                <a:spcPts val="0"/>
              </a:spcBef>
              <a:buSzPct val="100000"/>
            </a:pPr>
            <a:r>
              <a:rPr lang="en" sz="1800"/>
              <a:t>Internal collapse after initial success, led to defeat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50" y="1065100"/>
            <a:ext cx="3497024" cy="3847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Microsoft Office PowerPoint</Application>
  <PresentationFormat>On-screen Show (16:9)</PresentationFormat>
  <Paragraphs>51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simple-light-2</vt:lpstr>
      <vt:lpstr>World War I</vt:lpstr>
      <vt:lpstr>Basics</vt:lpstr>
      <vt:lpstr>PowerPoint Presentation</vt:lpstr>
      <vt:lpstr>Warfare</vt:lpstr>
      <vt:lpstr>Battles/Conflicts Thru 1917</vt:lpstr>
      <vt:lpstr>Battle/Conflicts  Thru 1917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Lelko, Garrett</dc:creator>
  <cp:lastModifiedBy>Lelko, Garrett</cp:lastModifiedBy>
  <cp:revision>1</cp:revision>
  <dcterms:modified xsi:type="dcterms:W3CDTF">2017-02-13T17:09:05Z</dcterms:modified>
</cp:coreProperties>
</file>