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sldIdLst>
    <p:sldId id="257" r:id="rId2"/>
    <p:sldId id="416" r:id="rId3"/>
    <p:sldId id="352" r:id="rId4"/>
    <p:sldId id="353" r:id="rId5"/>
    <p:sldId id="355" r:id="rId6"/>
    <p:sldId id="418" r:id="rId7"/>
    <p:sldId id="414" r:id="rId8"/>
    <p:sldId id="393" r:id="rId9"/>
    <p:sldId id="419" r:id="rId10"/>
    <p:sldId id="421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3" r:id="rId20"/>
    <p:sldId id="348" r:id="rId21"/>
    <p:sldId id="422" r:id="rId22"/>
    <p:sldId id="367" r:id="rId23"/>
    <p:sldId id="424" r:id="rId24"/>
    <p:sldId id="427" r:id="rId25"/>
    <p:sldId id="428" r:id="rId26"/>
    <p:sldId id="403" r:id="rId27"/>
    <p:sldId id="423" r:id="rId28"/>
    <p:sldId id="272" r:id="rId29"/>
    <p:sldId id="429" r:id="rId30"/>
    <p:sldId id="274" r:id="rId31"/>
    <p:sldId id="432" r:id="rId32"/>
    <p:sldId id="434" r:id="rId33"/>
    <p:sldId id="433" r:id="rId34"/>
    <p:sldId id="435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CCFFCC"/>
    <a:srgbClr val="FFCCFF"/>
    <a:srgbClr val="FFFFCC"/>
    <a:srgbClr val="CCCCFF"/>
    <a:srgbClr val="FFFF99"/>
    <a:srgbClr val="66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6" autoAdjust="0"/>
    <p:restoredTop sz="79626" autoAdjust="0"/>
  </p:normalViewPr>
  <p:slideViewPr>
    <p:cSldViewPr>
      <p:cViewPr varScale="1">
        <p:scale>
          <a:sx n="59" d="100"/>
          <a:sy n="59" d="100"/>
        </p:scale>
        <p:origin x="15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9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EF1F6696-0C0C-4D5C-A819-B1D0E98352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732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9310EA0-C9DD-4676-9CEC-23047168AB05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1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86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B78696-2C59-4C4C-AB09-AF87B90E8734}" type="slidenum">
              <a:rPr lang="en-US" altLang="en-US">
                <a:latin typeface="Arial" panose="020B0604020202020204" pitchFamily="34" charset="0"/>
              </a:rPr>
              <a:pPr/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altLang="en-US" smtClean="0">
                <a:latin typeface="Arial" panose="020B0604020202020204" pitchFamily="34" charset="0"/>
              </a:rPr>
              <a:t>Congress appropriated $400 million in aid to Greece &amp; Turkey 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16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defRPr/>
            </a:pPr>
            <a:endParaRPr lang="en-US" sz="3900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27B5E4C-8A83-48E0-B609-E98E43467E38}" type="slidenum">
              <a:rPr lang="en-US" altLang="en-US">
                <a:latin typeface="Arial" panose="020B0604020202020204" pitchFamily="34" charset="0"/>
              </a:rPr>
              <a:pPr/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11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8C6BC0-0D33-4A3E-9614-F912516AA195}" type="slidenum">
              <a:rPr lang="en-US" altLang="en-US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115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9B8A22-BB96-458B-8742-03ED86103C71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107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3900" dirty="0" smtClean="0"/>
              <a:t>The most important change in U.S. foreign policy after WWII was the beginning of the Cold War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900" dirty="0" smtClean="0"/>
              <a:t>The Cold War was an era of distrust &amp; hostility between the USA &amp; USSR from 1945-1991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900" dirty="0" smtClean="0"/>
              <a:t>It was an era of competing ideologies: The USA promoted democracy &amp; capitalism while the USSR</a:t>
            </a:r>
            <a:r>
              <a:rPr lang="en-US" sz="3000" dirty="0" smtClean="0"/>
              <a:t> </a:t>
            </a:r>
            <a:r>
              <a:rPr lang="en-US" sz="3900" dirty="0" smtClean="0"/>
              <a:t>tried</a:t>
            </a:r>
            <a:r>
              <a:rPr lang="en-US" sz="3000" dirty="0" smtClean="0"/>
              <a:t> </a:t>
            </a:r>
            <a:r>
              <a:rPr lang="en-US" sz="3900" dirty="0" smtClean="0"/>
              <a:t>to</a:t>
            </a:r>
            <a:r>
              <a:rPr lang="en-US" sz="3000" dirty="0" smtClean="0"/>
              <a:t> </a:t>
            </a:r>
            <a:r>
              <a:rPr lang="en-US" sz="3900" dirty="0" smtClean="0"/>
              <a:t>spread</a:t>
            </a:r>
            <a:r>
              <a:rPr lang="en-US" sz="3000" dirty="0" smtClean="0"/>
              <a:t> </a:t>
            </a:r>
            <a:r>
              <a:rPr lang="en-US" sz="3900" dirty="0" smtClean="0"/>
              <a:t>communism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104E05E-47F1-4231-B122-B3985A7CDB3E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59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737542-6C6E-420F-858B-F82ADCA6620F}" type="slidenum">
              <a:rPr lang="en-US" altLang="en-US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8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1C5EC75-A1D7-414E-B512-61EC7ED4021A}" type="slidenum">
              <a:rPr lang="en-US" altLang="en-US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1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15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defRPr/>
            </a:pPr>
            <a:endParaRPr lang="en-US" sz="3900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1046FF-CFEA-4AE6-B614-8C91CD8933B2}" type="slidenum">
              <a:rPr lang="en-US" altLang="en-US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74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CA8F558-CDBD-4E56-B2F2-B5947A26BFBE}" type="slidenum">
              <a:rPr lang="en-US" altLang="en-US">
                <a:latin typeface="Arial" panose="020B0604020202020204" pitchFamily="34" charset="0"/>
              </a:rPr>
              <a:pPr/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177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</a:rPr>
              <a:t>never did; 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732E3C-DEAE-4674-B382-97D2C8E05543}" type="slidenum">
              <a:rPr lang="en-US" altLang="en-US">
                <a:latin typeface="Arial" panose="020B0604020202020204" pitchFamily="34" charset="0"/>
              </a:rPr>
              <a:pPr/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28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53"/>
              <a:chOff x="-3" y="1562"/>
              <a:chExt cx="5763" cy="653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69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43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196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64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6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68" y="175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6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6768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0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02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219200"/>
            <a:ext cx="8229600" cy="5638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09249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44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5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9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9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96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28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096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4100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1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 rot="-5400000">
                <a:off x="946" y="1686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 rot="-5400000">
                <a:off x="-93" y="1770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 rot="-5400000">
                <a:off x="419" y="1699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 rot="-5400000">
                <a:off x="132" y="1728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 rot="-5400000">
                <a:off x="3163" y="1647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 rot="-5400000">
                <a:off x="2528" y="1729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ltGray">
              <a:xfrm rot="-5400000">
                <a:off x="2019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ltGray">
              <a:xfrm rot="-5400000">
                <a:off x="4031" y="1635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ltGray">
              <a:xfrm rot="-5400000">
                <a:off x="3665" y="1651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ltGray">
              <a:xfrm rot="-5400000">
                <a:off x="4512" y="1730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ltGray">
              <a:xfrm>
                <a:off x="5469" y="1545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ltGray">
              <a:xfrm rot="-5400000">
                <a:off x="5055" y="1660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8" name="Freeform 22"/>
              <p:cNvSpPr>
                <a:spLocks/>
              </p:cNvSpPr>
              <p:nvPr/>
            </p:nvSpPr>
            <p:spPr bwMode="ltGray">
              <a:xfrm rot="-5400000">
                <a:off x="4748" y="1686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11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■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4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upload.wikimedia.org/wikipedia/commons/2/2f/Flag_of_the_United_Nations.svg" TargetMode="Externa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04800"/>
            <a:ext cx="8305800" cy="6553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■"/>
              <a:defRPr/>
            </a:pPr>
            <a:r>
              <a:rPr lang="en-US" sz="38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Essential Question</a:t>
            </a:r>
            <a:r>
              <a:rPr lang="en-US" sz="38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3800" dirty="0" smtClean="0">
                <a:latin typeface="Calibri" pitchFamily="34" charset="0"/>
                <a:cs typeface="Calibri" pitchFamily="34" charset="0"/>
              </a:rPr>
              <a:t>What led to the Cold War between the United States &amp; Soviet Union?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■"/>
              <a:defRPr/>
            </a:pPr>
            <a:endParaRPr lang="en-US" sz="38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■"/>
              <a:defRPr/>
            </a:pPr>
            <a:endParaRPr lang="en-US" sz="20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■"/>
              <a:defRPr/>
            </a:pPr>
            <a:endParaRPr lang="en-US" sz="38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■"/>
              <a:defRPr/>
            </a:pPr>
            <a:r>
              <a:rPr lang="en-US" sz="3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Warm Up </a:t>
            </a:r>
            <a:r>
              <a:rPr lang="en-US" sz="38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Questio</a:t>
            </a:r>
            <a:r>
              <a:rPr lang="en-US" sz="3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sz="3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58356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691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Freedom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</a:rPr>
                        <a:t>Equality</a:t>
                      </a:r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83256">
                <a:tc>
                  <a:txBody>
                    <a:bodyPr/>
                    <a:lstStyle/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Valuing freedoms of speech, press, and business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Valuing basic needs (food</a:t>
                      </a:r>
                      <a:r>
                        <a:rPr lang="en-US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homes,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education, jobs</a:t>
                      </a:r>
                      <a:r>
                        <a:rPr lang="en-US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br>
                        <a:rPr lang="en-US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people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3256">
                <a:tc>
                  <a:txBody>
                    <a:bodyPr/>
                    <a:lstStyle/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0" y="3352800"/>
          <a:ext cx="9144000" cy="354175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2908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</a:rPr>
                        <a:t>Individualism</a:t>
                      </a:r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</a:rPr>
                        <a:t>Collectivism</a:t>
                      </a:r>
                      <a:r>
                        <a:rPr lang="en-US" sz="4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8805">
                <a:tc>
                  <a:txBody>
                    <a:bodyPr/>
                    <a:lstStyle/>
                    <a:p>
                      <a:pPr marL="284163" indent="-284163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endParaRPr lang="en-US" sz="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4163" indent="-284163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Emphasizes the need for people to do things on their own</a:t>
                      </a:r>
                    </a:p>
                    <a:p>
                      <a:pPr marL="284163" indent="-284163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Competition is a good thing; The best individuals have more power,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status, money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endParaRPr lang="en-US" sz="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Emphasizes the need for people to work together to benefit everyone </a:t>
                      </a:r>
                    </a:p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Everyone works the same amount and every gains the same benefits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1143000"/>
          </a:xfrm>
        </p:spPr>
        <p:txBody>
          <a:bodyPr/>
          <a:lstStyle/>
          <a:p>
            <a:r>
              <a:rPr lang="en-US" altLang="en-US" sz="8000" b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6011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>
            <a:spLocks noChangeArrowheads="1"/>
          </p:cNvSpPr>
          <p:nvPr/>
        </p:nvSpPr>
        <p:spPr bwMode="auto">
          <a:xfrm>
            <a:off x="1676400" y="5562600"/>
            <a:ext cx="5867400" cy="1066800"/>
          </a:xfrm>
          <a:prstGeom prst="wedgeRectCallout">
            <a:avLst>
              <a:gd name="adj1" fmla="val -18264"/>
              <a:gd name="adj2" fmla="val 21699"/>
            </a:avLst>
          </a:prstGeom>
          <a:blipFill dpi="0" rotWithShape="1">
            <a:blip r:embed="rId4">
              <a:alphaModFix amt="49000"/>
            </a:blip>
            <a:srcRect/>
            <a:stretch>
              <a:fillRect/>
            </a:stretch>
          </a:blipFill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8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DEMOCRACY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1" lang="en-US" sz="8000" b="1" kern="0" dirty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B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7938"/>
            <a:ext cx="59436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1905000" y="5562600"/>
            <a:ext cx="5486400" cy="1066800"/>
          </a:xfrm>
          <a:prstGeom prst="wedgeRectCallout">
            <a:avLst>
              <a:gd name="adj1" fmla="val -18264"/>
              <a:gd name="adj2" fmla="val 21699"/>
            </a:avLst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8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1" lang="en-US" sz="8000" b="1" kern="0" dirty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C</a:t>
            </a:r>
          </a:p>
        </p:txBody>
      </p:sp>
      <p:sp>
        <p:nvSpPr>
          <p:cNvPr id="15363" name="Picture 2"/>
          <p:cNvSpPr>
            <a:spLocks noChangeAspect="1" noChangeArrowheads="1"/>
          </p:cNvSpPr>
          <p:nvPr/>
        </p:nvSpPr>
        <p:spPr bwMode="auto">
          <a:xfrm>
            <a:off x="2057400" y="0"/>
            <a:ext cx="56388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56388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1905000" y="5562600"/>
            <a:ext cx="5867400" cy="1066800"/>
          </a:xfrm>
          <a:prstGeom prst="wedgeRectCallout">
            <a:avLst>
              <a:gd name="adj1" fmla="val -18264"/>
              <a:gd name="adj2" fmla="val 21699"/>
            </a:avLst>
          </a:prstGeom>
          <a:blipFill dpi="0" rotWithShape="1">
            <a:blip r:embed="rId3">
              <a:alphaModFix amt="49000"/>
            </a:blip>
            <a:srcRect/>
            <a:stretch>
              <a:fillRect/>
            </a:stretch>
          </a:blipFill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8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CAPITALISM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1" lang="en-US" sz="8000" b="1" kern="0" dirty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D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8674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1295400" y="5562600"/>
            <a:ext cx="6934200" cy="1066800"/>
          </a:xfrm>
          <a:prstGeom prst="wedgeRectCallout">
            <a:avLst>
              <a:gd name="adj1" fmla="val -18264"/>
              <a:gd name="adj2" fmla="val 21699"/>
            </a:avLst>
          </a:prstGeom>
          <a:blipFill dpi="0" rotWithShape="1">
            <a:blip r:embed="rId3">
              <a:alphaModFix amt="49000"/>
            </a:blip>
            <a:srcRect/>
            <a:stretch>
              <a:fillRect/>
            </a:stretch>
          </a:blipFill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8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1" lang="en-US" sz="8000" b="1" kern="0" dirty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E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1600"/>
            <a:ext cx="6096000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1524000" y="5562600"/>
            <a:ext cx="6324600" cy="1066800"/>
          </a:xfrm>
          <a:prstGeom prst="wedgeRectCallout">
            <a:avLst>
              <a:gd name="adj1" fmla="val -18264"/>
              <a:gd name="adj2" fmla="val 21699"/>
            </a:avLst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8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COLLECTIVISM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1" lang="en-US" sz="8000" b="1" kern="0" dirty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F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325"/>
            <a:ext cx="5791200" cy="678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1905000" y="5562600"/>
            <a:ext cx="5410200" cy="1066800"/>
          </a:xfrm>
          <a:prstGeom prst="wedgeRectCallout">
            <a:avLst>
              <a:gd name="adj1" fmla="val -18264"/>
              <a:gd name="adj2" fmla="val 21699"/>
            </a:avLst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8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1" lang="en-US" sz="8000" b="1" kern="0" dirty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G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63246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533400" y="5562600"/>
            <a:ext cx="8153400" cy="1066800"/>
          </a:xfrm>
          <a:prstGeom prst="wedgeRectCallout">
            <a:avLst>
              <a:gd name="adj1" fmla="val -18264"/>
              <a:gd name="adj2" fmla="val 21699"/>
            </a:avLst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8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TOTALITARIANISM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1" lang="en-US" sz="8000" b="1" kern="0" dirty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H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7239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1676400" y="5562600"/>
            <a:ext cx="5867400" cy="1066800"/>
          </a:xfrm>
          <a:prstGeom prst="wedgeRectCallout">
            <a:avLst>
              <a:gd name="adj1" fmla="val -18264"/>
              <a:gd name="adj2" fmla="val 21699"/>
            </a:avLst>
          </a:prstGeom>
          <a:blipFill dpi="0" rotWithShape="1">
            <a:blip r:embed="rId3">
              <a:alphaModFix amt="49000"/>
            </a:blip>
            <a:srcRect/>
            <a:stretch>
              <a:fillRect/>
            </a:stretch>
          </a:blipFill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8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FREEDOM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04800"/>
            <a:ext cx="8305800" cy="6553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■"/>
              <a:defRPr/>
            </a:pPr>
            <a:r>
              <a:rPr lang="en-US" sz="38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Essential Question</a:t>
            </a:r>
            <a:r>
              <a:rPr lang="en-US" sz="38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3800" dirty="0" smtClean="0">
                <a:latin typeface="Calibri" pitchFamily="34" charset="0"/>
                <a:cs typeface="Calibri" pitchFamily="34" charset="0"/>
              </a:rPr>
              <a:t>What were the major events between the USA &amp; USSR during </a:t>
            </a:r>
            <a:br>
              <a:rPr lang="en-US" sz="3800" dirty="0" smtClean="0">
                <a:latin typeface="Calibri" pitchFamily="34" charset="0"/>
                <a:cs typeface="Calibri" pitchFamily="34" charset="0"/>
              </a:rPr>
            </a:br>
            <a:r>
              <a:rPr lang="en-US" sz="3800" dirty="0" smtClean="0">
                <a:latin typeface="Calibri" pitchFamily="34" charset="0"/>
                <a:cs typeface="Calibri" pitchFamily="34" charset="0"/>
              </a:rPr>
              <a:t>the early years of the Cold War?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■"/>
              <a:defRPr/>
            </a:pPr>
            <a:endParaRPr lang="en-US" sz="38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■"/>
              <a:defRPr/>
            </a:pPr>
            <a:endParaRPr lang="en-US" sz="32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■"/>
              <a:defRPr/>
            </a:pPr>
            <a:r>
              <a:rPr lang="en-US" sz="3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CPWH Agenda for Unit 13.1</a:t>
            </a: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Clicker questions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“Cold War” notes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3800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Today’s HW: </a:t>
            </a:r>
            <a:r>
              <a:rPr lang="en-US" sz="3800" b="1" u="sng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33.1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38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Unit 13 Test: </a:t>
            </a:r>
            <a:r>
              <a:rPr lang="en-US" sz="3800" b="1" u="sng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Tuesday, May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688"/>
            <a:ext cx="9144000" cy="58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29200"/>
            <a:ext cx="198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ular Callout 7"/>
          <p:cNvSpPr>
            <a:spLocks noChangeArrowheads="1"/>
          </p:cNvSpPr>
          <p:nvPr/>
        </p:nvSpPr>
        <p:spPr bwMode="auto">
          <a:xfrm>
            <a:off x="1752600" y="152400"/>
            <a:ext cx="5638800" cy="838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end of World War II led to important changes in the world: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91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13"/>
          <p:cNvSpPr>
            <a:spLocks noChangeArrowheads="1"/>
          </p:cNvSpPr>
          <p:nvPr/>
        </p:nvSpPr>
        <p:spPr bwMode="auto">
          <a:xfrm>
            <a:off x="381000" y="1447800"/>
            <a:ext cx="39624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2532" name="Picture 18" descr="MPj043876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514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9" descr="MCj0442130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13"/>
          <p:cNvSpPr>
            <a:spLocks noChangeArrowheads="1"/>
          </p:cNvSpPr>
          <p:nvPr/>
        </p:nvSpPr>
        <p:spPr bwMode="auto">
          <a:xfrm>
            <a:off x="4648200" y="1447800"/>
            <a:ext cx="39624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2535" name="Picture 15" descr="equalworl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5" t="17676" r="12387" b="16888"/>
          <a:stretch>
            <a:fillRect/>
          </a:stretch>
        </p:blipFill>
        <p:spPr bwMode="auto">
          <a:xfrm>
            <a:off x="6851650" y="1447800"/>
            <a:ext cx="18351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6" descr="Communism Symb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16700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535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ular Callout 2"/>
          <p:cNvSpPr>
            <a:spLocks noChangeArrowheads="1"/>
          </p:cNvSpPr>
          <p:nvPr/>
        </p:nvSpPr>
        <p:spPr bwMode="auto">
          <a:xfrm>
            <a:off x="4114800" y="76200"/>
            <a:ext cx="4724400" cy="18288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the Cold War, </a:t>
            </a:r>
            <a:b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United States &amp; </a:t>
            </a:r>
            <a:b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Soviet Union entered an  era of distrust &amp; hostility from 1945 to 1991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590800" y="6705600"/>
            <a:ext cx="45720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304800" y="76200"/>
            <a:ext cx="3505200" cy="18288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of the most important changes after World War II was the beginning of the Cold War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76200" y="76200"/>
            <a:ext cx="3733800" cy="19050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United States </a:t>
            </a:r>
            <a:b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 Soviet Union were superpowers &amp; rivals who dominated world politics 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3962400" y="76200"/>
            <a:ext cx="5105400" cy="1905000"/>
          </a:xfrm>
          <a:prstGeom prst="wedgeRectCallout">
            <a:avLst>
              <a:gd name="adj1" fmla="val -18262"/>
              <a:gd name="adj2" fmla="val 21700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ct val="75000"/>
              </a:lnSpc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This was an era of competing ideologies: the USA promoted democracy &amp; capitalism while the USSR tried to spread communism </a:t>
            </a:r>
          </a:p>
        </p:txBody>
      </p:sp>
      <p:pic>
        <p:nvPicPr>
          <p:cNvPr id="9" name="Picture 4" descr="usa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6"/>
          <a:stretch>
            <a:fillRect/>
          </a:stretch>
        </p:blipFill>
        <p:spPr bwMode="auto">
          <a:xfrm>
            <a:off x="228600" y="2719388"/>
            <a:ext cx="1371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ussr f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81213"/>
            <a:ext cx="140652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ular Callout 10"/>
          <p:cNvSpPr>
            <a:spLocks noChangeArrowheads="1"/>
          </p:cNvSpPr>
          <p:nvPr/>
        </p:nvSpPr>
        <p:spPr bwMode="auto">
          <a:xfrm>
            <a:off x="304800" y="5638800"/>
            <a:ext cx="8610600" cy="11430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different ideologies between USA &amp; USSR and their desires to spread these ideas led to an era of distrust, hostility, proxy battles, &amp; near nuclear war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0"/>
            <a:ext cx="38100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200" smtClean="0">
                <a:latin typeface="Calibri" panose="020F0502020204030204" pitchFamily="34" charset="0"/>
              </a:rPr>
              <a:t>What Caused the Cold War? </a:t>
            </a:r>
          </a:p>
        </p:txBody>
      </p:sp>
      <p:pic>
        <p:nvPicPr>
          <p:cNvPr id="240647" name="Picture 7" descr="leni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3403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8" name="Text Box 8"/>
          <p:cNvSpPr txBox="1">
            <a:spLocks noChangeArrowheads="1"/>
          </p:cNvSpPr>
          <p:nvPr/>
        </p:nvSpPr>
        <p:spPr bwMode="auto">
          <a:xfrm>
            <a:off x="5410200" y="838200"/>
            <a:ext cx="37338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solidFill>
                  <a:srgbClr val="C00000"/>
                </a:solidFill>
                <a:latin typeface="Calibri" panose="020F0502020204030204" pitchFamily="34" charset="0"/>
              </a:rPr>
              <a:t>In 1917, Lenin led </a:t>
            </a:r>
            <a:br>
              <a:rPr lang="en-US" altLang="en-US" sz="320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altLang="en-US" sz="3200">
                <a:solidFill>
                  <a:srgbClr val="C00000"/>
                </a:solidFill>
                <a:latin typeface="Calibri" panose="020F0502020204030204" pitchFamily="34" charset="0"/>
              </a:rPr>
              <a:t>the Bolsheviks in the Russian Revolution </a:t>
            </a:r>
            <a:br>
              <a:rPr lang="en-US" altLang="en-US" sz="320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altLang="en-US" sz="3200">
                <a:solidFill>
                  <a:srgbClr val="C00000"/>
                </a:solidFill>
                <a:latin typeface="Calibri" panose="020F0502020204030204" pitchFamily="34" charset="0"/>
              </a:rPr>
              <a:t>&amp; created the world’s first communist gov’t</a:t>
            </a:r>
          </a:p>
        </p:txBody>
      </p:sp>
      <p:pic>
        <p:nvPicPr>
          <p:cNvPr id="240664" name="Picture 24" descr="pi1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425"/>
            <a:ext cx="5334000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65" name="Text Box 25"/>
          <p:cNvSpPr txBox="1">
            <a:spLocks noChangeArrowheads="1"/>
          </p:cNvSpPr>
          <p:nvPr/>
        </p:nvSpPr>
        <p:spPr bwMode="auto">
          <a:xfrm>
            <a:off x="5410200" y="1981200"/>
            <a:ext cx="3733800" cy="2071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solidFill>
                  <a:srgbClr val="0000CC"/>
                </a:solidFill>
                <a:latin typeface="Calibri" panose="020F0502020204030204" pitchFamily="34" charset="0"/>
              </a:rPr>
              <a:t>Distrust began when the USA sent troops to fight the “Red Army” during the Russian Civil War</a:t>
            </a:r>
          </a:p>
        </p:txBody>
      </p:sp>
      <p:sp>
        <p:nvSpPr>
          <p:cNvPr id="240668" name="Text Box 28"/>
          <p:cNvSpPr txBox="1">
            <a:spLocks noChangeArrowheads="1"/>
          </p:cNvSpPr>
          <p:nvPr/>
        </p:nvSpPr>
        <p:spPr bwMode="auto">
          <a:xfrm>
            <a:off x="5410200" y="3581400"/>
            <a:ext cx="3733800" cy="1668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solidFill>
                  <a:srgbClr val="003300"/>
                </a:solidFill>
                <a:latin typeface="Calibri" panose="020F0502020204030204" pitchFamily="34" charset="0"/>
              </a:rPr>
              <a:t>After Lenin’s death in 1924, Joseph Stalin became dictator of the Soviet Union </a:t>
            </a:r>
          </a:p>
        </p:txBody>
      </p:sp>
      <p:pic>
        <p:nvPicPr>
          <p:cNvPr id="240669" name="Picture 29" descr="untitled%2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7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70" name="Text Box 30"/>
          <p:cNvSpPr txBox="1">
            <a:spLocks noChangeArrowheads="1"/>
          </p:cNvSpPr>
          <p:nvPr/>
        </p:nvSpPr>
        <p:spPr bwMode="auto">
          <a:xfrm>
            <a:off x="5257800" y="5181600"/>
            <a:ext cx="3886200" cy="1668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solidFill>
                  <a:srgbClr val="660066"/>
                </a:solidFill>
                <a:latin typeface="Calibri" panose="020F0502020204030204" pitchFamily="34" charset="0"/>
              </a:rPr>
              <a:t>During WWII, the </a:t>
            </a:r>
            <a:br>
              <a:rPr lang="en-US" altLang="en-US" sz="3200">
                <a:solidFill>
                  <a:srgbClr val="660066"/>
                </a:solidFill>
                <a:latin typeface="Calibri" panose="020F0502020204030204" pitchFamily="34" charset="0"/>
              </a:rPr>
            </a:br>
            <a:r>
              <a:rPr lang="en-US" altLang="en-US" sz="3200">
                <a:solidFill>
                  <a:srgbClr val="660066"/>
                </a:solidFill>
                <a:latin typeface="Calibri" panose="020F0502020204030204" pitchFamily="34" charset="0"/>
              </a:rPr>
              <a:t>USA &amp; USSR worked together to defeat  the Axis Powers, but…</a:t>
            </a:r>
          </a:p>
        </p:txBody>
      </p:sp>
      <p:pic>
        <p:nvPicPr>
          <p:cNvPr id="240671" name="Picture 31" descr="HA!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513"/>
            <a:ext cx="5400675" cy="52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40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0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0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40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40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68" grpId="0" animBg="1"/>
      <p:bldP spid="240668" grpId="1" animBg="1"/>
      <p:bldP spid="2406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ttp://www.totalmortgage.com/blog/wp-content/uploads/2011/02/mortgage-rate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1104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ular Callout 5"/>
          <p:cNvSpPr>
            <a:spLocks noChangeArrowheads="1"/>
          </p:cNvSpPr>
          <p:nvPr/>
        </p:nvSpPr>
        <p:spPr bwMode="auto">
          <a:xfrm>
            <a:off x="304800" y="76200"/>
            <a:ext cx="4343400" cy="11430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…World War II increased tensions between the </a:t>
            </a:r>
            <a:b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 and USSR 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4876800" y="76200"/>
            <a:ext cx="3962400" cy="1143000"/>
          </a:xfrm>
          <a:prstGeom prst="wedgeRectCallout">
            <a:avLst>
              <a:gd name="adj1" fmla="val 3889"/>
              <a:gd name="adj2" fmla="val 85866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Stalin never trusted </a:t>
            </a:r>
            <a:b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Britain or the USA during World War II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838200" y="5943600"/>
            <a:ext cx="7620000" cy="838200"/>
          </a:xfrm>
          <a:prstGeom prst="wedgeRectCallout">
            <a:avLst>
              <a:gd name="adj1" fmla="val -6120"/>
              <a:gd name="adj2" fmla="val -251861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Manhattan Project gave the USA a monopoly on nuclear weapon technology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6627" name="Content Placeholder 5" descr="Cold War Europe without Iron Curtain_edited-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76200" y="76200"/>
            <a:ext cx="4191000" cy="1600200"/>
          </a:xfrm>
          <a:prstGeom prst="wedgeRectCallout">
            <a:avLst>
              <a:gd name="adj1" fmla="val 28000"/>
              <a:gd name="adj2" fmla="val 15516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3200" dirty="0">
                <a:latin typeface="Calibri" pitchFamily="34" charset="0"/>
              </a:rPr>
              <a:t>At the Yalta Conference, Stalin agreed to allow self-determination in Eastern Europe</a:t>
            </a: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4343400" y="76200"/>
            <a:ext cx="4724400" cy="1600200"/>
          </a:xfrm>
          <a:prstGeom prst="wedgeRectCallout">
            <a:avLst>
              <a:gd name="adj1" fmla="val -22144"/>
              <a:gd name="adj2" fmla="val 26338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anose="020F0502020204030204" pitchFamily="34" charset="0"/>
              </a:rPr>
              <a:t>But, Stalin wanted a “buffer zone” between </a:t>
            </a:r>
            <a:br>
              <a:rPr lang="en-US" altLang="en-US" sz="3200">
                <a:latin typeface="Calibri" panose="020F0502020204030204" pitchFamily="34" charset="0"/>
              </a:rPr>
            </a:br>
            <a:r>
              <a:rPr lang="en-US" altLang="en-US" sz="3200">
                <a:latin typeface="Calibri" panose="020F0502020204030204" pitchFamily="34" charset="0"/>
              </a:rPr>
              <a:t>the USSR &amp; the democratic nations in Western Europe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76200" y="5181600"/>
            <a:ext cx="3962400" cy="1600200"/>
          </a:xfrm>
          <a:prstGeom prst="wedgeRectCallout">
            <a:avLst>
              <a:gd name="adj1" fmla="val -22144"/>
              <a:gd name="adj2" fmla="val 2633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anose="020F0502020204030204" pitchFamily="34" charset="0"/>
              </a:rPr>
              <a:t>Stalin used his military to install communist gov’ts in Eastern European 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9"/>
          <p:cNvSpPr>
            <a:spLocks noChangeArrowheads="1"/>
          </p:cNvSpPr>
          <p:nvPr/>
        </p:nvSpPr>
        <p:spPr bwMode="auto">
          <a:xfrm>
            <a:off x="152400" y="76200"/>
            <a:ext cx="7924800" cy="1219200"/>
          </a:xfrm>
          <a:prstGeom prst="wedgeRectCallout">
            <a:avLst>
              <a:gd name="adj1" fmla="val 30287"/>
              <a:gd name="adj2" fmla="val 16139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anose="020F0502020204030204" pitchFamily="34" charset="0"/>
              </a:rPr>
              <a:t>As a result, Eastern European nations </a:t>
            </a:r>
            <a:br>
              <a:rPr lang="en-US" altLang="en-US" sz="3200">
                <a:latin typeface="Calibri" panose="020F0502020204030204" pitchFamily="34" charset="0"/>
              </a:rPr>
            </a:br>
            <a:r>
              <a:rPr lang="en-US" altLang="en-US" sz="3200">
                <a:latin typeface="Calibri" panose="020F0502020204030204" pitchFamily="34" charset="0"/>
              </a:rPr>
              <a:t>turned communist &amp; became Soviet satellites: </a:t>
            </a:r>
            <a:br>
              <a:rPr lang="en-US" altLang="en-US" sz="3200">
                <a:latin typeface="Calibri" panose="020F0502020204030204" pitchFamily="34" charset="0"/>
              </a:rPr>
            </a:br>
            <a:r>
              <a:rPr lang="en-US" altLang="en-US" sz="3200">
                <a:latin typeface="Calibri" panose="020F0502020204030204" pitchFamily="34" charset="0"/>
              </a:rPr>
              <a:t>nations that were influenced by the USSR</a:t>
            </a:r>
            <a:endParaRPr kumimoji="1" lang="en-US" altLang="en-US" sz="3200">
              <a:latin typeface="Calibri" panose="020F0502020204030204" pitchFamily="34" charset="0"/>
            </a:endParaRPr>
          </a:p>
        </p:txBody>
      </p:sp>
      <p:pic>
        <p:nvPicPr>
          <p:cNvPr id="27651" name="Picture 4" descr="Soviet_take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8"/>
          <a:stretch>
            <a:fillRect/>
          </a:stretch>
        </p:blipFill>
        <p:spPr bwMode="auto">
          <a:xfrm>
            <a:off x="762000" y="1409700"/>
            <a:ext cx="76200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066800" y="76200"/>
            <a:ext cx="7924800" cy="1219200"/>
          </a:xfrm>
          <a:prstGeom prst="wedgeRectCallout">
            <a:avLst>
              <a:gd name="adj1" fmla="val 33023"/>
              <a:gd name="adj2" fmla="val 19384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years after World War II, the USA began to view Stalin as a new Hitler—a dangerous dictator who wanted to take over the world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838200"/>
            <a:ext cx="20907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14400" y="5943600"/>
            <a:ext cx="2819400" cy="879475"/>
          </a:xfrm>
          <a:prstGeom prst="rect">
            <a:avLst/>
          </a:prstGeom>
          <a:solidFill>
            <a:srgbClr val="CCFF99"/>
          </a:solidFill>
          <a:ln w="38100">
            <a:solidFill>
              <a:srgbClr val="000000">
                <a:alpha val="50195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Capitalism &amp; Democracy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62600" y="3886200"/>
            <a:ext cx="3276600" cy="879475"/>
          </a:xfrm>
          <a:prstGeom prst="rect">
            <a:avLst/>
          </a:prstGeom>
          <a:solidFill>
            <a:srgbClr val="CCCCFF"/>
          </a:solidFill>
          <a:ln w="38100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Communism &amp; Totalitarianism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52400" y="76200"/>
            <a:ext cx="8839200" cy="1219200"/>
          </a:xfrm>
          <a:prstGeom prst="wedgeRectCallout">
            <a:avLst>
              <a:gd name="adj1" fmla="val 33023"/>
              <a:gd name="adj2" fmla="val 19384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1946, Europe was divided by an “iron curtain” that separated democratic/capitalist Western Europe from communist/totalitarian Eastern Europe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AutoShape 8"/>
          <p:cNvSpPr>
            <a:spLocks noChangeArrowheads="1"/>
          </p:cNvSpPr>
          <p:nvPr/>
        </p:nvSpPr>
        <p:spPr bwMode="auto">
          <a:xfrm>
            <a:off x="76200" y="76200"/>
            <a:ext cx="8915400" cy="838200"/>
          </a:xfrm>
          <a:prstGeom prst="wedgeRectCallout">
            <a:avLst>
              <a:gd name="adj1" fmla="val 33023"/>
              <a:gd name="adj2" fmla="val 19384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U.S. created a foreign policy called containment to stop Soviet influence &amp; the spread of communism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76200" y="990600"/>
            <a:ext cx="8915400" cy="1676400"/>
          </a:xfrm>
          <a:prstGeom prst="wedgeRectCallout">
            <a:avLst>
              <a:gd name="adj1" fmla="val 15727"/>
              <a:gd name="adj2" fmla="val 27667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"/>
              </a:spcBef>
              <a:buFont typeface="Arial" panose="020B0604020202020204" pitchFamily="34" charset="0"/>
              <a:buNone/>
            </a:pPr>
            <a:r>
              <a:rPr kumimoji="1" lang="en-US" altLang="en-US" sz="3200">
                <a:latin typeface="Calibri" panose="020F0502020204030204" pitchFamily="34" charset="0"/>
              </a:rPr>
              <a:t>When the USSR began to pressure Greece &amp; Turkey to turn communist, the U.S. created the </a:t>
            </a:r>
            <a:br>
              <a:rPr kumimoji="1" lang="en-US" altLang="en-US" sz="3200">
                <a:latin typeface="Calibri" panose="020F0502020204030204" pitchFamily="34" charset="0"/>
              </a:rPr>
            </a:br>
            <a:r>
              <a:rPr kumimoji="1" lang="en-US" altLang="en-US" sz="3200" u="sng">
                <a:latin typeface="Calibri" panose="020F0502020204030204" pitchFamily="34" charset="0"/>
              </a:rPr>
              <a:t>Truman Doctrine</a:t>
            </a:r>
            <a:r>
              <a:rPr kumimoji="1" lang="en-US" altLang="en-US" sz="3200">
                <a:latin typeface="Calibri" panose="020F0502020204030204" pitchFamily="34" charset="0"/>
              </a:rPr>
              <a:t>, promising economic &amp; military help to any nation threatened by communism </a:t>
            </a:r>
            <a:endParaRPr lang="en-US" altLang="en-US" sz="3200">
              <a:latin typeface="Calibri" panose="020F050202020403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52400" y="2743200"/>
            <a:ext cx="6172200" cy="2713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7200">
                <a:solidFill>
                  <a:srgbClr val="0000CC"/>
                </a:solidFill>
                <a:latin typeface="Calibri" panose="020F0502020204030204" pitchFamily="34" charset="0"/>
              </a:rPr>
              <a:t>T</a:t>
            </a:r>
            <a:r>
              <a:rPr lang="en-US" altLang="en-US" sz="850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7200">
                <a:solidFill>
                  <a:srgbClr val="0000CC"/>
                </a:solidFill>
                <a:latin typeface="Calibri" panose="020F0502020204030204" pitchFamily="34" charset="0"/>
              </a:rPr>
              <a:t>=</a:t>
            </a:r>
          </a:p>
        </p:txBody>
      </p:sp>
      <p:pic>
        <p:nvPicPr>
          <p:cNvPr id="12" name="Picture 14" descr="MCj0409991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22588"/>
            <a:ext cx="33559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76200" y="5181600"/>
            <a:ext cx="3733800" cy="1600200"/>
          </a:xfrm>
          <a:prstGeom prst="wedgeRectCallout">
            <a:avLst>
              <a:gd name="adj1" fmla="val 30259"/>
              <a:gd name="adj2" fmla="val 14810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"/>
              </a:spcBef>
              <a:buFont typeface="Arial" panose="020B0604020202020204" pitchFamily="34" charset="0"/>
              <a:buNone/>
            </a:pPr>
            <a:r>
              <a:rPr kumimoji="1" lang="en-US" altLang="en-US" sz="3200">
                <a:latin typeface="Calibri" panose="020F0502020204030204" pitchFamily="34" charset="0"/>
              </a:rPr>
              <a:t>The Truman Doctrine </a:t>
            </a:r>
            <a:br>
              <a:rPr kumimoji="1" lang="en-US" altLang="en-US" sz="3200">
                <a:latin typeface="Calibri" panose="020F0502020204030204" pitchFamily="34" charset="0"/>
              </a:rPr>
            </a:br>
            <a:r>
              <a:rPr kumimoji="1" lang="en-US" altLang="en-US" sz="3200">
                <a:latin typeface="Calibri" panose="020F0502020204030204" pitchFamily="34" charset="0"/>
              </a:rPr>
              <a:t>worked &amp; neither Greece nor Turkey fell to communism</a:t>
            </a:r>
            <a:endParaRPr lang="en-US" altLang="en-US" sz="32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30723" name="Picture 3" descr="Truman Doctrine in Tur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2296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AutoShape 6"/>
          <p:cNvSpPr>
            <a:spLocks noChangeArrowheads="1"/>
          </p:cNvSpPr>
          <p:nvPr/>
        </p:nvSpPr>
        <p:spPr bwMode="auto">
          <a:xfrm>
            <a:off x="457200" y="76200"/>
            <a:ext cx="8382000" cy="838200"/>
          </a:xfrm>
          <a:prstGeom prst="wedgeRectCallout">
            <a:avLst>
              <a:gd name="adj1" fmla="val 26500"/>
              <a:gd name="adj2" fmla="val -21481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kumimoji="1" lang="en-US" altLang="en-US" sz="3200">
                <a:latin typeface="Calibri" panose="020F0502020204030204" pitchFamily="34" charset="0"/>
              </a:rPr>
              <a:t>European nations had difficulty recovering after WWII which led to fears of communism in Europe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4495800" y="990600"/>
            <a:ext cx="4495800" cy="1676400"/>
          </a:xfrm>
          <a:prstGeom prst="wedgeRectCallout">
            <a:avLst>
              <a:gd name="adj1" fmla="val 37907"/>
              <a:gd name="adj2" fmla="val 21009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kumimoji="1" lang="en-US" altLang="en-US" sz="3200">
                <a:latin typeface="Calibri" panose="020F0502020204030204" pitchFamily="34" charset="0"/>
              </a:rPr>
              <a:t>The U.S. created the </a:t>
            </a:r>
            <a:r>
              <a:rPr kumimoji="1" lang="en-US" altLang="en-US" sz="3200" u="sng">
                <a:latin typeface="Calibri" panose="020F0502020204030204" pitchFamily="34" charset="0"/>
              </a:rPr>
              <a:t>Marshall Plan</a:t>
            </a:r>
            <a:r>
              <a:rPr kumimoji="1" lang="en-US" altLang="en-US" sz="3200">
                <a:latin typeface="Calibri" panose="020F0502020204030204" pitchFamily="34" charset="0"/>
              </a:rPr>
              <a:t> which offered $13 billion to help rebuild post-war Europe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4572000" y="5638800"/>
            <a:ext cx="4495800" cy="1219200"/>
          </a:xfrm>
          <a:prstGeom prst="wedgeRectCallout">
            <a:avLst>
              <a:gd name="adj1" fmla="val 37384"/>
              <a:gd name="adj2" fmla="val -20139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kumimoji="1" lang="en-US" altLang="en-US" sz="3200">
                <a:latin typeface="Calibri" panose="020F0502020204030204" pitchFamily="34" charset="0"/>
              </a:rPr>
              <a:t>By 1952, Western Europe recovered &amp; Communism never took root 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895600" y="2773363"/>
            <a:ext cx="6172200" cy="2713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7200">
                <a:solidFill>
                  <a:srgbClr val="006600"/>
                </a:solidFill>
                <a:latin typeface="Calibri" panose="020F0502020204030204" pitchFamily="34" charset="0"/>
              </a:rPr>
              <a:t>M</a:t>
            </a:r>
            <a:r>
              <a:rPr lang="en-US" altLang="en-US" sz="850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7200">
                <a:solidFill>
                  <a:srgbClr val="006600"/>
                </a:solidFill>
                <a:latin typeface="Calibri" panose="020F0502020204030204" pitchFamily="34" charset="0"/>
              </a:rPr>
              <a:t>=</a:t>
            </a:r>
          </a:p>
        </p:txBody>
      </p:sp>
      <p:pic>
        <p:nvPicPr>
          <p:cNvPr id="17" name="Picture 11" descr="MCj0442130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71800"/>
            <a:ext cx="25146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5438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2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United Nations was created which replaced the League of Nations </a:t>
            </a:r>
          </a:p>
        </p:txBody>
      </p:sp>
      <p:pic>
        <p:nvPicPr>
          <p:cNvPr id="224259" name="Picture 3" descr="File:Flag of the United Nations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0" name="Picture 4" descr="File:United Nations Members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0" y="621665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 Nations</a:t>
            </a:r>
          </a:p>
        </p:txBody>
      </p:sp>
      <p:pic>
        <p:nvPicPr>
          <p:cNvPr id="224262" name="Picture 6" descr="File:The United Nations Build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76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70" name="Text Box 14"/>
          <p:cNvSpPr txBox="1">
            <a:spLocks noChangeArrowheads="1"/>
          </p:cNvSpPr>
          <p:nvPr/>
        </p:nvSpPr>
        <p:spPr bwMode="auto">
          <a:xfrm>
            <a:off x="5715000" y="1970088"/>
            <a:ext cx="3352800" cy="142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United Nations Headquarters is in New York City</a:t>
            </a:r>
          </a:p>
        </p:txBody>
      </p:sp>
      <p:pic>
        <p:nvPicPr>
          <p:cNvPr id="224271" name="Picture 15" descr="File:United Nations Security Council.jpg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16325"/>
            <a:ext cx="52578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72" name="Picture 16" descr="File:UN General Assembly hall.jpg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6858000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73" name="Text Box 17"/>
          <p:cNvSpPr txBox="1">
            <a:spLocks noChangeArrowheads="1"/>
          </p:cNvSpPr>
          <p:nvPr/>
        </p:nvSpPr>
        <p:spPr bwMode="auto">
          <a:xfrm>
            <a:off x="0" y="5372100"/>
            <a:ext cx="38862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Assembly</a:t>
            </a:r>
          </a:p>
        </p:txBody>
      </p:sp>
      <p:sp>
        <p:nvSpPr>
          <p:cNvPr id="224274" name="Text Box 18"/>
          <p:cNvSpPr txBox="1">
            <a:spLocks noChangeArrowheads="1"/>
          </p:cNvSpPr>
          <p:nvPr/>
        </p:nvSpPr>
        <p:spPr bwMode="auto">
          <a:xfrm>
            <a:off x="6858000" y="2530475"/>
            <a:ext cx="22860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Executive Council</a:t>
            </a:r>
          </a:p>
        </p:txBody>
      </p:sp>
      <p:sp>
        <p:nvSpPr>
          <p:cNvPr id="224276" name="Text Box 20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U.N. Peacekeeping Interventions, 1945-2009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4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4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4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1" grpId="0"/>
      <p:bldP spid="224261" grpId="1"/>
      <p:bldP spid="224270" grpId="0" animBg="1"/>
      <p:bldP spid="224270" grpId="1" animBg="1"/>
      <p:bldP spid="224273" grpId="0" animBg="1"/>
      <p:bldP spid="224274" grpId="0" animBg="1"/>
      <p:bldP spid="22427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81800" y="0"/>
            <a:ext cx="2362200" cy="6858000"/>
          </a:xfrm>
        </p:spPr>
        <p:txBody>
          <a:bodyPr/>
          <a:lstStyle/>
          <a:p>
            <a:r>
              <a:rPr lang="en-US" altLang="en-US" sz="3900" smtClean="0">
                <a:latin typeface="Calibri" panose="020F0502020204030204" pitchFamily="34" charset="0"/>
              </a:rPr>
              <a:t>Marshall Plan to Aid Europe 1948-1952</a:t>
            </a:r>
          </a:p>
        </p:txBody>
      </p:sp>
      <p:pic>
        <p:nvPicPr>
          <p:cNvPr id="32771" name="Picture 3" descr="DIVI72336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781800" cy="693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152400" y="76200"/>
            <a:ext cx="8839200" cy="1219200"/>
          </a:xfrm>
          <a:prstGeom prst="wedgeRectCallout">
            <a:avLst>
              <a:gd name="adj1" fmla="val 34227"/>
              <a:gd name="adj2" fmla="val 9958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kumimoji="1" lang="en-US" altLang="en-US" sz="3200">
                <a:latin typeface="Calibri" panose="020F0502020204030204" pitchFamily="34" charset="0"/>
              </a:rPr>
              <a:t>In 1948, the USSR used military force to turn Czechoslovakia to communism; This led to fears that Stalin would use similar tactics in Western Europe</a:t>
            </a:r>
          </a:p>
        </p:txBody>
      </p:sp>
      <p:pic>
        <p:nvPicPr>
          <p:cNvPr id="18" name="Content Placeholder 3" descr="NATO_edited-2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5410200" cy="5410200"/>
          </a:xfrm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486400" y="2286000"/>
            <a:ext cx="3581400" cy="3581400"/>
          </a:xfrm>
          <a:prstGeom prst="wedgeRectCallout">
            <a:avLst>
              <a:gd name="adj1" fmla="val 38319"/>
              <a:gd name="adj2" fmla="val 14468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kumimoji="1" lang="en-US" altLang="en-US" sz="3200">
                <a:latin typeface="Calibri" panose="020F0502020204030204" pitchFamily="34" charset="0"/>
              </a:rPr>
              <a:t>In 1949, the United States formed the </a:t>
            </a:r>
            <a:br>
              <a:rPr kumimoji="1" lang="en-US" altLang="en-US" sz="3200">
                <a:latin typeface="Calibri" panose="020F0502020204030204" pitchFamily="34" charset="0"/>
              </a:rPr>
            </a:br>
            <a:r>
              <a:rPr kumimoji="1" lang="en-US" altLang="en-US" sz="3200" u="sng">
                <a:latin typeface="Calibri" panose="020F0502020204030204" pitchFamily="34" charset="0"/>
              </a:rPr>
              <a:t>North Atlantic Treaty Organization (NATO)</a:t>
            </a:r>
            <a:r>
              <a:rPr kumimoji="1" lang="en-US" altLang="en-US" sz="3200">
                <a:latin typeface="Calibri" panose="020F0502020204030204" pitchFamily="34" charset="0"/>
              </a:rPr>
              <a:t>: a military alliance among democratic countries in Europe &amp; North America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Divided Germany and Berlin_edited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52400"/>
            <a:ext cx="587533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6019800" y="76200"/>
            <a:ext cx="3048000" cy="2667000"/>
          </a:xfrm>
          <a:prstGeom prst="wedgeRectCallout">
            <a:avLst>
              <a:gd name="adj1" fmla="val 7624"/>
              <a:gd name="adj2" fmla="val 2754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100" dirty="0">
                <a:latin typeface="Calibri" pitchFamily="34" charset="0"/>
              </a:rPr>
              <a:t>At the end of WWII, Germany was divided into </a:t>
            </a:r>
            <a:br>
              <a:rPr lang="en-US" sz="3100" dirty="0">
                <a:latin typeface="Calibri" pitchFamily="34" charset="0"/>
              </a:rPr>
            </a:br>
            <a:r>
              <a:rPr lang="en-US" sz="3100" dirty="0">
                <a:latin typeface="Calibri" pitchFamily="34" charset="0"/>
              </a:rPr>
              <a:t>zones occupied by the USA, Britain, France, </a:t>
            </a:r>
            <a:br>
              <a:rPr lang="en-US" sz="3100" dirty="0">
                <a:latin typeface="Calibri" pitchFamily="34" charset="0"/>
              </a:rPr>
            </a:br>
            <a:r>
              <a:rPr lang="en-US" sz="3100" dirty="0">
                <a:latin typeface="Calibri" pitchFamily="34" charset="0"/>
              </a:rPr>
              <a:t>&amp; the USSR</a:t>
            </a:r>
          </a:p>
        </p:txBody>
      </p:sp>
      <p:sp>
        <p:nvSpPr>
          <p:cNvPr id="34820" name="AutoShape 12"/>
          <p:cNvSpPr>
            <a:spLocks noChangeArrowheads="1"/>
          </p:cNvSpPr>
          <p:nvPr/>
        </p:nvSpPr>
        <p:spPr bwMode="auto">
          <a:xfrm>
            <a:off x="6019800" y="2819400"/>
            <a:ext cx="3048000" cy="1981200"/>
          </a:xfrm>
          <a:prstGeom prst="wedgeRectCallout">
            <a:avLst>
              <a:gd name="adj1" fmla="val 7625"/>
              <a:gd name="adj2" fmla="val 2755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100">
                <a:latin typeface="Calibri" panose="020F0502020204030204" pitchFamily="34" charset="0"/>
              </a:rPr>
              <a:t>Berlin, the German capital, was also divided but was located in the Soviet zone</a:t>
            </a:r>
          </a:p>
        </p:txBody>
      </p:sp>
      <p:sp>
        <p:nvSpPr>
          <p:cNvPr id="34821" name="AutoShape 12"/>
          <p:cNvSpPr>
            <a:spLocks noChangeArrowheads="1"/>
          </p:cNvSpPr>
          <p:nvPr/>
        </p:nvSpPr>
        <p:spPr bwMode="auto">
          <a:xfrm>
            <a:off x="4191000" y="4876800"/>
            <a:ext cx="4876800" cy="1905000"/>
          </a:xfrm>
          <a:prstGeom prst="wedgeRectCallout">
            <a:avLst>
              <a:gd name="adj1" fmla="val 7625"/>
              <a:gd name="adj2" fmla="val 2755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100">
                <a:latin typeface="Calibri" panose="020F0502020204030204" pitchFamily="34" charset="0"/>
              </a:rPr>
              <a:t>In 1948, Stalin tried to turn all of Berlin communist &amp; ordered the Berlin Blockade </a:t>
            </a:r>
            <a:br>
              <a:rPr lang="en-US" altLang="en-US" sz="3100">
                <a:latin typeface="Calibri" panose="020F0502020204030204" pitchFamily="34" charset="0"/>
              </a:rPr>
            </a:br>
            <a:r>
              <a:rPr lang="en-US" altLang="en-US" sz="3100">
                <a:latin typeface="Calibri" panose="020F0502020204030204" pitchFamily="34" charset="0"/>
              </a:rPr>
              <a:t>which shut down all ground transportation to West Berlin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3733800" cy="4038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2" descr="http://steeljawscribe.com/wordpress/wp-content/uploads/2008/10/berlinerblockadeluftwe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9613"/>
            <a:ext cx="5562600" cy="614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AutoShape 12"/>
          <p:cNvSpPr>
            <a:spLocks noChangeArrowheads="1"/>
          </p:cNvSpPr>
          <p:nvPr/>
        </p:nvSpPr>
        <p:spPr bwMode="auto">
          <a:xfrm>
            <a:off x="914400" y="76200"/>
            <a:ext cx="7162800" cy="457200"/>
          </a:xfrm>
          <a:prstGeom prst="wedgeRectCallout">
            <a:avLst>
              <a:gd name="adj1" fmla="val 7625"/>
              <a:gd name="adj2" fmla="val 2755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100">
                <a:latin typeface="Calibri" panose="020F0502020204030204" pitchFamily="34" charset="0"/>
              </a:rPr>
              <a:t>In response, the U.S. began the Berlin Airlift </a:t>
            </a:r>
          </a:p>
        </p:txBody>
      </p:sp>
      <p:sp>
        <p:nvSpPr>
          <p:cNvPr id="35845" name="AutoShape 12"/>
          <p:cNvSpPr>
            <a:spLocks noChangeArrowheads="1"/>
          </p:cNvSpPr>
          <p:nvPr/>
        </p:nvSpPr>
        <p:spPr bwMode="auto">
          <a:xfrm>
            <a:off x="5638800" y="685800"/>
            <a:ext cx="3429000" cy="1981200"/>
          </a:xfrm>
          <a:prstGeom prst="wedgeRectCallout">
            <a:avLst>
              <a:gd name="adj1" fmla="val 7625"/>
              <a:gd name="adj2" fmla="val 2755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100">
                <a:latin typeface="Calibri" panose="020F0502020204030204" pitchFamily="34" charset="0"/>
              </a:rPr>
              <a:t>For 11 months, U.S. &amp; British planes supplies landed in Berlin to bring food, fuel, &amp; supplies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5638800" y="2895600"/>
            <a:ext cx="3429000" cy="1219200"/>
          </a:xfrm>
          <a:prstGeom prst="wedgeRectCallout">
            <a:avLst>
              <a:gd name="adj1" fmla="val 7625"/>
              <a:gd name="adj2" fmla="val 2755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100">
                <a:latin typeface="Calibri" panose="020F0502020204030204" pitchFamily="34" charset="0"/>
              </a:rPr>
              <a:t>Stalin admitted defeat &amp; lifted the blockade in 1949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5638800" y="4343400"/>
            <a:ext cx="3429000" cy="1600200"/>
          </a:xfrm>
          <a:prstGeom prst="wedgeRectCallout">
            <a:avLst>
              <a:gd name="adj1" fmla="val 7625"/>
              <a:gd name="adj2" fmla="val 2755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100">
                <a:latin typeface="Calibri" panose="020F0502020204030204" pitchFamily="34" charset="0"/>
              </a:rPr>
              <a:t>The United States successfully kept West Berlin from turning communist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535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ular Callout 2"/>
          <p:cNvSpPr>
            <a:spLocks noChangeArrowheads="1"/>
          </p:cNvSpPr>
          <p:nvPr/>
        </p:nvSpPr>
        <p:spPr bwMode="auto">
          <a:xfrm>
            <a:off x="4114800" y="152400"/>
            <a:ext cx="4876800" cy="15240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over the next 40 years, the Cold War intensified as communism spread to Asia, Africa, and Latin America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590800" y="6477000"/>
            <a:ext cx="45720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6869" name="Rectangular Callout 5"/>
          <p:cNvSpPr>
            <a:spLocks noChangeArrowheads="1"/>
          </p:cNvSpPr>
          <p:nvPr/>
        </p:nvSpPr>
        <p:spPr bwMode="auto">
          <a:xfrm>
            <a:off x="76200" y="152400"/>
            <a:ext cx="3962400" cy="15240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1945 to 1949, the United States successfully contained communism in Europe</a:t>
            </a:r>
          </a:p>
        </p:txBody>
      </p:sp>
      <p:pic>
        <p:nvPicPr>
          <p:cNvPr id="11" name="Picture 4" descr="usa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6"/>
          <a:stretch>
            <a:fillRect/>
          </a:stretch>
        </p:blipFill>
        <p:spPr bwMode="auto">
          <a:xfrm>
            <a:off x="3186113" y="5448300"/>
            <a:ext cx="19462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ussr f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5410200"/>
            <a:ext cx="19954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ular Callout 12"/>
          <p:cNvSpPr>
            <a:spLocks noChangeArrowheads="1"/>
          </p:cNvSpPr>
          <p:nvPr/>
        </p:nvSpPr>
        <p:spPr bwMode="auto">
          <a:xfrm>
            <a:off x="381000" y="5638800"/>
            <a:ext cx="8610600" cy="11430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Cold War intensified as new nuclear weapons were introduced; espionage (spying ) increased; </a:t>
            </a:r>
            <a:b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 wars broke out in Korea, Vietnam, &amp; Afghanistan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ckenlettercarnage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8928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UN_Partition_Plan_For_Palestine_19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914400"/>
            <a:ext cx="3122613" cy="570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13"/>
            <a:ext cx="5867400" cy="650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20"/>
          <p:cNvSpPr txBox="1">
            <a:spLocks noChangeArrowheads="1"/>
          </p:cNvSpPr>
          <p:nvPr/>
        </p:nvSpPr>
        <p:spPr bwMode="auto">
          <a:xfrm>
            <a:off x="0" y="66675"/>
            <a:ext cx="9144000" cy="847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UN created a Jewish nation called Israel which  set off a series of wars with Arabs in the Middle East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852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7171" name="Text Box 20"/>
          <p:cNvSpPr txBox="1">
            <a:spLocks noChangeArrowheads="1"/>
          </p:cNvSpPr>
          <p:nvPr/>
        </p:nvSpPr>
        <p:spPr bwMode="auto">
          <a:xfrm>
            <a:off x="0" y="131763"/>
            <a:ext cx="9144000" cy="477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United States occupied &amp; helped rebuild Japan </a:t>
            </a:r>
          </a:p>
        </p:txBody>
      </p:sp>
      <p:pic>
        <p:nvPicPr>
          <p:cNvPr id="7172" name="Picture 9" descr="http://www.nemesisblog.com/wp-content/uploads/2009/11/MacArthur_Hirohi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62000"/>
            <a:ext cx="37560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http://www.mofa.go.jp/policy/oda/white/2005/oda2005/html/photo/ts112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8950"/>
            <a:ext cx="51816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hanging of guards in front of Emperor's Palac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685800"/>
            <a:ext cx="4646612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American planes flying overhead during American Allied Military Government occupation of Japan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6132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200"/>
            <a:ext cx="2301875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85800"/>
            <a:ext cx="6934200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5000"/>
              </a:lnSpc>
              <a:defRPr/>
            </a:pPr>
            <a:r>
              <a:rPr kumimoji="1" lang="en-US" sz="3200" kern="0" dirty="0">
                <a:latin typeface="Calibri" pitchFamily="34" charset="0"/>
                <a:ea typeface="+mj-ea"/>
                <a:cs typeface="Calibri" pitchFamily="34" charset="0"/>
              </a:rPr>
              <a:t>The end of the war inspired independence throughout Africa &amp; Asia, called decolonization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535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ular Callout 2"/>
          <p:cNvSpPr>
            <a:spLocks noChangeArrowheads="1"/>
          </p:cNvSpPr>
          <p:nvPr/>
        </p:nvSpPr>
        <p:spPr bwMode="auto">
          <a:xfrm>
            <a:off x="4114800" y="76200"/>
            <a:ext cx="4724400" cy="19050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1945 to 1991, </a:t>
            </a:r>
            <a:b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United States &amp; </a:t>
            </a:r>
            <a:b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Soviet Union entered an  era of distrust &amp; hostility known as the Cold War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590800" y="6705600"/>
            <a:ext cx="45720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304800" y="76200"/>
            <a:ext cx="3505200" cy="18288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of the most important changes after World War II was the beginning of the Cold War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76200" y="76200"/>
            <a:ext cx="3733800" cy="19050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United States </a:t>
            </a:r>
            <a:b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 Soviet Union were superpowers &amp; rivals who dominated world politics </a:t>
            </a:r>
          </a:p>
        </p:txBody>
      </p:sp>
      <p:pic>
        <p:nvPicPr>
          <p:cNvPr id="9" name="Picture 4" descr="usa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6"/>
          <a:stretch>
            <a:fillRect/>
          </a:stretch>
        </p:blipFill>
        <p:spPr bwMode="auto">
          <a:xfrm>
            <a:off x="228600" y="2719388"/>
            <a:ext cx="1371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ussr f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81213"/>
            <a:ext cx="140652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ular Callout 10"/>
          <p:cNvSpPr>
            <a:spLocks noChangeArrowheads="1"/>
          </p:cNvSpPr>
          <p:nvPr/>
        </p:nvSpPr>
        <p:spPr bwMode="auto">
          <a:xfrm>
            <a:off x="4267200" y="152400"/>
            <a:ext cx="4419600" cy="17526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CCFFCC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400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were the major ideologies of the USA &amp; USSR?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762000"/>
          </a:xfrm>
        </p:spPr>
        <p:txBody>
          <a:bodyPr/>
          <a:lstStyle/>
          <a:p>
            <a:r>
              <a:rPr lang="en-US" altLang="en-US" sz="4000" u="sng" smtClean="0">
                <a:solidFill>
                  <a:schemeClr val="tx1"/>
                </a:solidFill>
                <a:latin typeface="Calibri" panose="020F0502020204030204" pitchFamily="34" charset="0"/>
              </a:rPr>
              <a:t>Examining Cold War Ideologies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en-US" sz="3800" smtClean="0">
                <a:latin typeface="Calibri" panose="020F0502020204030204" pitchFamily="34" charset="0"/>
              </a:rPr>
              <a:t>The Cold War was a conflict of ideology between the USA &amp; Soviet Union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en-US" sz="3800" i="1" u="sng" smtClean="0">
                <a:latin typeface="Calibri" panose="020F0502020204030204" pitchFamily="34" charset="0"/>
              </a:rPr>
              <a:t>Step 1</a:t>
            </a:r>
            <a:r>
              <a:rPr lang="en-US" altLang="en-US" sz="3800" smtClean="0">
                <a:latin typeface="Calibri" panose="020F0502020204030204" pitchFamily="34" charset="0"/>
              </a:rPr>
              <a:t>: Match each of the 8 cards with their appropriate definition 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en-US" sz="3800" i="1" u="sng" smtClean="0">
                <a:latin typeface="Calibri" panose="020F0502020204030204" pitchFamily="34" charset="0"/>
              </a:rPr>
              <a:t>Step 2</a:t>
            </a:r>
            <a:r>
              <a:rPr lang="en-US" altLang="en-US" sz="3800" smtClean="0">
                <a:latin typeface="Calibri" panose="020F0502020204030204" pitchFamily="34" charset="0"/>
              </a:rPr>
              <a:t>: Sort the cards by determining   which 4 describe the USA &amp; which </a:t>
            </a:r>
            <a:br>
              <a:rPr lang="en-US" altLang="en-US" sz="3800" smtClean="0">
                <a:latin typeface="Calibri" panose="020F0502020204030204" pitchFamily="34" charset="0"/>
              </a:rPr>
            </a:br>
            <a:r>
              <a:rPr lang="en-US" altLang="en-US" sz="3800" smtClean="0">
                <a:latin typeface="Calibri" panose="020F0502020204030204" pitchFamily="34" charset="0"/>
              </a:rPr>
              <a:t>4 cards describe the USSR 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en-US" sz="3800" i="1" u="sng" smtClean="0">
                <a:latin typeface="Calibri" panose="020F0502020204030204" pitchFamily="34" charset="0"/>
              </a:rPr>
              <a:t>Step 3</a:t>
            </a:r>
            <a:r>
              <a:rPr lang="en-US" altLang="en-US" sz="3800" smtClean="0">
                <a:latin typeface="Calibri" panose="020F0502020204030204" pitchFamily="34" charset="0"/>
              </a:rPr>
              <a:t>: Match each of the 8 images with the correct definition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3352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692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Capitalism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smtClean="0">
                          <a:solidFill>
                            <a:schemeClr val="tx1"/>
                          </a:solidFill>
                        </a:rPr>
                        <a:t>Socialism </a:t>
                      </a:r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83557">
                <a:tc>
                  <a:txBody>
                    <a:bodyPr/>
                    <a:lstStyle/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endParaRPr lang="en-US" sz="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Private ownership of industry, freedom of competition, gov’t keeps hands off (laissez-faire) </a:t>
                      </a:r>
                    </a:p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Leads to different economic classes (rich and poor)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endParaRPr lang="en-US" sz="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Gov’t owns industries and farms;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oal of the gov’t is to bring equality to people</a:t>
                      </a:r>
                    </a:p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goal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 to have a 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lassless society with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 rich or poor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0" y="3352800"/>
          <a:ext cx="9144000" cy="3505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08755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</a:rPr>
                        <a:t>Democracy </a:t>
                      </a:r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</a:rPr>
                        <a:t>Totalitarianism </a:t>
                      </a:r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6445">
                <a:tc>
                  <a:txBody>
                    <a:bodyPr/>
                    <a:lstStyle/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endParaRPr lang="en-US" sz="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Government of the people</a:t>
                      </a:r>
                    </a:p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People elect their leaders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endParaRPr lang="en-US" sz="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Government led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 a dictator </a:t>
                      </a:r>
                    </a:p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control over many aspects of peoples’ lives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Dad's tie design template">
  <a:themeElements>
    <a:clrScheme name="Dad's tie design template 7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Dad's tie design templa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's tie design templat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design templat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design template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Brooks PPT Template</Template>
  <TotalTime>5906</TotalTime>
  <Words>972</Words>
  <Application>Microsoft Office PowerPoint</Application>
  <PresentationFormat>On-screen Show (4:3)</PresentationFormat>
  <Paragraphs>138</Paragraphs>
  <Slides>34</Slides>
  <Notes>11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Dad's tie design template</vt:lpstr>
      <vt:lpstr>PowerPoint Presentation</vt:lpstr>
      <vt:lpstr>PowerPoint Presentation</vt:lpstr>
      <vt:lpstr>The United Nations was created which replaced the League of Nations </vt:lpstr>
      <vt:lpstr>PowerPoint Presentation</vt:lpstr>
      <vt:lpstr>PowerPoint Presentation</vt:lpstr>
      <vt:lpstr>PowerPoint Presentation</vt:lpstr>
      <vt:lpstr>PowerPoint Presentation</vt:lpstr>
      <vt:lpstr>Examining Cold War Ideologies</vt:lpstr>
      <vt:lpstr>PowerPoint Presentation</vt:lpstr>
      <vt:lpstr>PowerPoint Presentation</vt:lpstr>
      <vt:lpstr>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Caused the Cold War?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Marshall Plan to Aid Europe 1948-1952</vt:lpstr>
      <vt:lpstr>PowerPoint Presentation</vt:lpstr>
      <vt:lpstr>PowerPoint Presentation</vt:lpstr>
      <vt:lpstr>PowerPoint Presentation</vt:lpstr>
      <vt:lpstr>PowerPoint Presentation</vt:lpstr>
    </vt:vector>
  </TitlesOfParts>
  <Company>GCPS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Onset of the   Cold War</dc:title>
  <dc:creator>E200203909</dc:creator>
  <cp:lastModifiedBy>Lelko, Garrett</cp:lastModifiedBy>
  <cp:revision>344</cp:revision>
  <dcterms:created xsi:type="dcterms:W3CDTF">2006-03-17T01:51:37Z</dcterms:created>
  <dcterms:modified xsi:type="dcterms:W3CDTF">2017-04-25T15:39:30Z</dcterms:modified>
</cp:coreProperties>
</file>