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477535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3548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4351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344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0213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2070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1480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4127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6972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2759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3624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02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Shape 61"/>
          <p:cNvGrpSpPr/>
          <p:nvPr/>
        </p:nvGrpSpPr>
        <p:grpSpPr>
          <a:xfrm>
            <a:off x="-11" y="1000670"/>
            <a:ext cx="7314320" cy="3087224"/>
            <a:chOff x="-11" y="1378676"/>
            <a:chExt cx="7314320" cy="4116299"/>
          </a:xfrm>
        </p:grpSpPr>
        <p:sp>
          <p:nvSpPr>
            <p:cNvPr id="62" name="Shape 62"/>
            <p:cNvSpPr/>
            <p:nvPr/>
          </p:nvSpPr>
          <p:spPr>
            <a:xfrm flipH="1">
              <a:off x="-11" y="1378676"/>
              <a:ext cx="187800" cy="4116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flipH="1">
              <a:off x="187809" y="1378676"/>
              <a:ext cx="7126499" cy="41162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685800" y="1699932"/>
            <a:ext cx="6400799" cy="100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685800" y="2700338"/>
            <a:ext cx="6400799" cy="67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Shape 67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68" name="Shape 68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6245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648200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75" name="Shape 75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76" name="Shape 76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Shape 80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81" name="Shape 81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 flipH="1">
            <a:off x="8964665" y="4623760"/>
            <a:ext cx="187800" cy="521400"/>
          </a:xfrm>
          <a:prstGeom prst="rect">
            <a:avLst/>
          </a:prstGeom>
          <a:solidFill>
            <a:srgbClr val="AB010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 flipH="1">
            <a:off x="3866777" y="4623760"/>
            <a:ext cx="5097900" cy="5214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866812" y="4623760"/>
            <a:ext cx="5097900" cy="52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3867" y="-70"/>
            <a:ext cx="3409812" cy="2107677"/>
            <a:chOff x="0" y="1493"/>
            <a:chExt cx="3409812" cy="2810236"/>
          </a:xfrm>
        </p:grpSpPr>
        <p:cxnSp>
          <p:nvCxnSpPr>
            <p:cNvPr id="7" name="Shape 7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Shape 8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Shape 19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Shape 20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Shape 22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Shape 23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Shape 24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Shape 25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Shape 26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Shape 27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Shape 28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Shape 29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Shape 30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Shape 31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2pPr>
            <a:lvl3pPr lvl="2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3pPr>
            <a:lvl4pPr lvl="3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 lvl="4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 lvl="5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 lvl="6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 lvl="7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 lvl="8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34" name="Shape 34"/>
          <p:cNvGrpSpPr/>
          <p:nvPr/>
        </p:nvGrpSpPr>
        <p:grpSpPr>
          <a:xfrm rot="10800000">
            <a:off x="5734187" y="3035893"/>
            <a:ext cx="3409812" cy="2107677"/>
            <a:chOff x="0" y="1493"/>
            <a:chExt cx="3409812" cy="2810236"/>
          </a:xfrm>
        </p:grpSpPr>
        <p:cxnSp>
          <p:nvCxnSpPr>
            <p:cNvPr id="35" name="Shape 35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Shape 36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Shape 37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Shape 38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Shape 40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Shape 41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Shape 42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Shape 44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Shape 45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Shape 47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Shape 48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Shape 49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Shape 50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Shape 51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Shape 52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Shape 53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Shape 54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Shape 55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Shape 56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Shape 57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Shape 58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Shape 59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PHnadJ-0h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-HcX3iffQc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8Uloqbxy_M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ighschoolsports.nj.com/news/article/-669088619070554974/football-princetons-david-beamer-sunshine-classic/" TargetMode="External"/><Relationship Id="rId5" Type="http://schemas.openxmlformats.org/officeDocument/2006/relationships/hyperlink" Target="http://www.jeffhead.com/attack/heroes.htm" TargetMode="External"/><Relationship Id="rId4" Type="http://schemas.openxmlformats.org/officeDocument/2006/relationships/hyperlink" Target="https://www.youtube.com/watch?v=H-viMzr2na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hwd3ymyyC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THLcqxgka0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audi_Arabia" TargetMode="External"/><Relationship Id="rId13" Type="http://schemas.openxmlformats.org/officeDocument/2006/relationships/hyperlink" Target="http://en.wikipedia.org/wiki/Israel-United_States_military_relations" TargetMode="External"/><Relationship Id="rId3" Type="http://schemas.openxmlformats.org/officeDocument/2006/relationships/hyperlink" Target="http://en.wikipedia.org/wiki/Somalia" TargetMode="External"/><Relationship Id="rId7" Type="http://schemas.openxmlformats.org/officeDocument/2006/relationships/hyperlink" Target="http://en.wikipedia.org/wiki/Egypt" TargetMode="External"/><Relationship Id="rId12" Type="http://schemas.openxmlformats.org/officeDocument/2006/relationships/hyperlink" Target="http://en.wikipedia.org/wiki/Operation_Southern_Watch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iddle_East" TargetMode="External"/><Relationship Id="rId11" Type="http://schemas.openxmlformats.org/officeDocument/2006/relationships/hyperlink" Target="http://en.wikipedia.org/wiki/Kashmir" TargetMode="External"/><Relationship Id="rId5" Type="http://schemas.openxmlformats.org/officeDocument/2006/relationships/hyperlink" Target="http://en.wikipedia.org/wiki/Authoritarian" TargetMode="External"/><Relationship Id="rId10" Type="http://schemas.openxmlformats.org/officeDocument/2006/relationships/hyperlink" Target="http://en.wikipedia.org/wiki/India" TargetMode="External"/><Relationship Id="rId4" Type="http://schemas.openxmlformats.org/officeDocument/2006/relationships/hyperlink" Target="http://en.wikipedia.org/wiki/Chechnya" TargetMode="External"/><Relationship Id="rId9" Type="http://schemas.openxmlformats.org/officeDocument/2006/relationships/hyperlink" Target="http://en.wikipedia.org/wiki/Jordan" TargetMode="External"/><Relationship Id="rId14" Type="http://schemas.openxmlformats.org/officeDocument/2006/relationships/hyperlink" Target="http://en.wikipedia.org/wiki/Iraq_sanction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cX6FjyV-p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685800" y="1699932"/>
            <a:ext cx="6400799" cy="100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Background</a:t>
            </a:r>
            <a:r>
              <a:rPr lang="en"/>
              <a:t>: Why Did </a:t>
            </a:r>
            <a:r>
              <a:rPr lang="en" u="sng">
                <a:solidFill>
                  <a:schemeClr val="hlink"/>
                </a:solidFill>
                <a:hlinkClick r:id="rId4"/>
              </a:rPr>
              <a:t>9/11</a:t>
            </a:r>
            <a:r>
              <a:rPr lang="en"/>
              <a:t> Happen?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685800" y="2700338"/>
            <a:ext cx="6400799" cy="67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Happened?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2876500" y="1278525"/>
            <a:ext cx="58104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4 planes were hijacked by 19 terrorists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American Airlines Flight 11- Boston to LA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United Airlines Flight 175- Boston to LA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American Airlines Flight 77- Washington to LA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United Airlines Flight 93- Newark to SF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3 planes hit targets during morning of 9/11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AA11- North Tower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UA175- South Tower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AA77- Pentagon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3"/>
              </a:rPr>
              <a:t>1 plane did not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4"/>
              </a:rPr>
              <a:t>Passengers</a:t>
            </a:r>
            <a:r>
              <a:rPr lang="en"/>
              <a:t> almost took control and plane crashed in open field in PA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http://www.jeffhead.com/attack/heroes.htm</a:t>
            </a:r>
            <a:r>
              <a:rPr lang="en"/>
              <a:t>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6"/>
              </a:rPr>
              <a:t>http://highschoolsports.nj.com/news/article/-669088619070554974/football-princetons-david-beamer-sunshine-classic/</a:t>
            </a:r>
            <a:r>
              <a:rPr lang="en"/>
              <a:t> 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0199" y="1348925"/>
            <a:ext cx="2906700" cy="348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0" y="1278525"/>
            <a:ext cx="44271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Thousands killed and wounded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3"/>
              </a:rPr>
              <a:t>Heroic efforts</a:t>
            </a:r>
            <a:r>
              <a:rPr lang="en"/>
              <a:t> of FDNY, NYPD, and everyday citizens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Increased support for President Bush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War on Terrorism in the Middle East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9/11 Commission created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War in the Middle East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4"/>
              </a:rPr>
              <a:t>Death of Bin Laden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Museum and Memorial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7099" y="1575350"/>
            <a:ext cx="4576699" cy="285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2425" y="1278525"/>
            <a:ext cx="5685076" cy="36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9150" y="1278525"/>
            <a:ext cx="3151600" cy="36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350" y="1278525"/>
            <a:ext cx="6401299" cy="35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8012" y="1278525"/>
            <a:ext cx="6453883" cy="363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000" y="1278525"/>
            <a:ext cx="6428001" cy="390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Al-Qaeda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502575" y="1278525"/>
            <a:ext cx="81839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Al-Qaeda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Mainly Arab-Muslim organization that disliked American foreign policy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American presence in Saudi Arabia, Israel, and others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Jihad- holy war, for protection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Plan for World Trade Center attacks started began in 1996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Motives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14425" y="12678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342900" rtl="0">
              <a:lnSpc>
                <a:spcPct val="152727"/>
              </a:lnSpc>
              <a:spcBef>
                <a:spcPts val="300"/>
              </a:spcBef>
              <a:spcAft>
                <a:spcPts val="100"/>
              </a:spcAft>
              <a:buClr>
                <a:schemeClr val="dk2"/>
              </a:buClr>
              <a:buSzPct val="100000"/>
            </a:pPr>
            <a:r>
              <a:rPr lang="en"/>
              <a:t>Support for the "attacks against Muslims" in </a:t>
            </a:r>
            <a:r>
              <a:rPr lang="en">
                <a:hlinkClick r:id="rId3"/>
              </a:rPr>
              <a:t>Somalia</a:t>
            </a:r>
          </a:p>
          <a:p>
            <a:pPr marL="685800" lvl="0" indent="-342900" rtl="0">
              <a:lnSpc>
                <a:spcPct val="152727"/>
              </a:lnSpc>
              <a:spcBef>
                <a:spcPts val="300"/>
              </a:spcBef>
              <a:spcAft>
                <a:spcPts val="100"/>
              </a:spcAft>
              <a:buClr>
                <a:schemeClr val="dk2"/>
              </a:buClr>
              <a:buSzPct val="100000"/>
            </a:pPr>
            <a:r>
              <a:rPr lang="en"/>
              <a:t>Support of Russian "atrocities against Muslims" in </a:t>
            </a:r>
            <a:r>
              <a:rPr lang="en">
                <a:hlinkClick r:id="rId4"/>
              </a:rPr>
              <a:t>Chechnya</a:t>
            </a:r>
          </a:p>
          <a:p>
            <a:pPr marL="685800" lvl="0" indent="-342900" rtl="0">
              <a:lnSpc>
                <a:spcPct val="152727"/>
              </a:lnSpc>
              <a:spcBef>
                <a:spcPts val="300"/>
              </a:spcBef>
              <a:spcAft>
                <a:spcPts val="100"/>
              </a:spcAft>
              <a:buClr>
                <a:schemeClr val="dk2"/>
              </a:buClr>
              <a:buSzPct val="100000"/>
            </a:pPr>
            <a:r>
              <a:rPr lang="en"/>
              <a:t>Support of </a:t>
            </a:r>
            <a:r>
              <a:rPr lang="en">
                <a:hlinkClick r:id="rId5"/>
              </a:rPr>
              <a:t>authoritarian</a:t>
            </a:r>
            <a:r>
              <a:rPr lang="en"/>
              <a:t> regimes in the </a:t>
            </a:r>
            <a:r>
              <a:rPr lang="en">
                <a:hlinkClick r:id="rId6"/>
              </a:rPr>
              <a:t>Middle East</a:t>
            </a:r>
            <a:r>
              <a:rPr lang="en"/>
              <a:t> such as </a:t>
            </a:r>
            <a:r>
              <a:rPr lang="en">
                <a:hlinkClick r:id="rId7"/>
              </a:rPr>
              <a:t>Egypt</a:t>
            </a:r>
            <a:r>
              <a:rPr lang="en"/>
              <a:t>, </a:t>
            </a:r>
            <a:r>
              <a:rPr lang="en">
                <a:hlinkClick r:id="rId8"/>
              </a:rPr>
              <a:t>Saudi Arabia</a:t>
            </a:r>
            <a:r>
              <a:rPr lang="en"/>
              <a:t> and </a:t>
            </a:r>
            <a:r>
              <a:rPr lang="en">
                <a:hlinkClick r:id="rId9"/>
              </a:rPr>
              <a:t>Jordan</a:t>
            </a:r>
          </a:p>
          <a:p>
            <a:pPr marL="685800" lvl="0" indent="-342900" rtl="0">
              <a:lnSpc>
                <a:spcPct val="152727"/>
              </a:lnSpc>
              <a:spcBef>
                <a:spcPts val="300"/>
              </a:spcBef>
              <a:spcAft>
                <a:spcPts val="100"/>
              </a:spcAft>
              <a:buClr>
                <a:schemeClr val="dk2"/>
              </a:buClr>
              <a:buSzPct val="100000"/>
            </a:pPr>
            <a:r>
              <a:rPr lang="en"/>
              <a:t>Support of </a:t>
            </a:r>
            <a:r>
              <a:rPr lang="en">
                <a:hlinkClick r:id="rId10"/>
              </a:rPr>
              <a:t>Indian</a:t>
            </a:r>
            <a:r>
              <a:rPr lang="en"/>
              <a:t> "oppression against Muslims" in </a:t>
            </a:r>
            <a:r>
              <a:rPr lang="en">
                <a:hlinkClick r:id="rId11"/>
              </a:rPr>
              <a:t>Kashmir</a:t>
            </a:r>
          </a:p>
          <a:p>
            <a:pPr marL="685800" lvl="0" indent="-342900" rtl="0">
              <a:lnSpc>
                <a:spcPct val="152727"/>
              </a:lnSpc>
              <a:spcBef>
                <a:spcPts val="300"/>
              </a:spcBef>
              <a:spcAft>
                <a:spcPts val="100"/>
              </a:spcAft>
              <a:buClr>
                <a:schemeClr val="dk2"/>
              </a:buClr>
              <a:buSzPct val="100000"/>
            </a:pPr>
            <a:r>
              <a:rPr lang="en">
                <a:hlinkClick r:id="rId12"/>
              </a:rPr>
              <a:t>The presence of U.S. troops in Saudi Arabia</a:t>
            </a:r>
          </a:p>
          <a:p>
            <a:pPr marL="685800" lvl="0" indent="-342900" rtl="0">
              <a:lnSpc>
                <a:spcPct val="152727"/>
              </a:lnSpc>
              <a:spcBef>
                <a:spcPts val="300"/>
              </a:spcBef>
              <a:spcAft>
                <a:spcPts val="100"/>
              </a:spcAft>
              <a:buClr>
                <a:schemeClr val="dk2"/>
              </a:buClr>
              <a:buSzPct val="100000"/>
            </a:pPr>
            <a:r>
              <a:rPr lang="en">
                <a:hlinkClick r:id="rId13"/>
              </a:rPr>
              <a:t>U.S. support of Israel</a:t>
            </a:r>
          </a:p>
          <a:p>
            <a:pPr marL="685800" lvl="0" indent="-342900" rtl="0">
              <a:lnSpc>
                <a:spcPct val="152727"/>
              </a:lnSpc>
              <a:spcBef>
                <a:spcPts val="300"/>
              </a:spcBef>
              <a:spcAft>
                <a:spcPts val="100"/>
              </a:spcAft>
              <a:buClr>
                <a:schemeClr val="dk2"/>
              </a:buClr>
              <a:buSzPct val="100000"/>
            </a:pPr>
            <a:r>
              <a:rPr lang="en"/>
              <a:t>The </a:t>
            </a:r>
            <a:r>
              <a:rPr lang="en">
                <a:hlinkClick r:id="rId14"/>
              </a:rPr>
              <a:t>sanctions against Iraq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Bin Laden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278525"/>
            <a:ext cx="57449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3"/>
              </a:rPr>
              <a:t>Osama bin Laden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Leader of al-Qaeda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“It has become clear that the West in general and America in particular have an unspeakable hatred for Islam....Terrorism against America deserves to be praised because it was a response to injustice”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Admitted to leading attacks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4500" y="1278525"/>
            <a:ext cx="2609174" cy="342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sson-plan">
  <a:themeElements>
    <a:clrScheme name="Custom 501">
      <a:dk1>
        <a:srgbClr val="000000"/>
      </a:dk1>
      <a:lt1>
        <a:srgbClr val="EFEDE2"/>
      </a:lt1>
      <a:dk2>
        <a:srgbClr val="1F497D"/>
      </a:dk2>
      <a:lt2>
        <a:srgbClr val="FDFFFF"/>
      </a:lt2>
      <a:accent1>
        <a:srgbClr val="4F81BD"/>
      </a:accent1>
      <a:accent2>
        <a:srgbClr val="AB0101"/>
      </a:accent2>
      <a:accent3>
        <a:srgbClr val="86B060"/>
      </a:accent3>
      <a:accent4>
        <a:srgbClr val="7760A0"/>
      </a:accent4>
      <a:accent5>
        <a:srgbClr val="739395"/>
      </a:accent5>
      <a:accent6>
        <a:srgbClr val="968B52"/>
      </a:accent6>
      <a:hlink>
        <a:srgbClr val="336699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On-screen Show (16:9)</PresentationFormat>
  <Paragraphs>43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lesson-plan</vt:lpstr>
      <vt:lpstr>Background: Why Did 9/11 Happen?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Al-Qaeda</vt:lpstr>
      <vt:lpstr>Motives</vt:lpstr>
      <vt:lpstr>Bin Laden</vt:lpstr>
      <vt:lpstr>What Happened?</vt:lpstr>
      <vt:lpstr>Results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Background: Why Did 9/11 Happen?</dc:title>
  <dc:creator>Lelko, Garrett</dc:creator>
  <cp:lastModifiedBy>Lelko, Garrett</cp:lastModifiedBy>
  <cp:revision>1</cp:revision>
  <dcterms:modified xsi:type="dcterms:W3CDTF">2016-09-09T14:21:58Z</dcterms:modified>
</cp:coreProperties>
</file>