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9" r:id="rId4"/>
    <p:sldId id="267" r:id="rId5"/>
    <p:sldId id="258" r:id="rId6"/>
    <p:sldId id="266" r:id="rId7"/>
    <p:sldId id="260" r:id="rId8"/>
    <p:sldId id="261" r:id="rId9"/>
    <p:sldId id="262" r:id="rId10"/>
    <p:sldId id="270" r:id="rId11"/>
    <p:sldId id="268" r:id="rId12"/>
    <p:sldId id="263" r:id="rId13"/>
    <p:sldId id="264" r:id="rId14"/>
    <p:sldId id="265" r:id="rId15"/>
    <p:sldId id="269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A3E097-64E4-461B-BF60-069ED7F539B4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ACA3EA9-3335-4141-B06A-225425558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69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7227-1911-44BE-AC62-2A09694D3782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4631C-12A5-4182-81E3-F512187A0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f/f8/Holy_Roman_Empire_ca.1600.sv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file:///C:\Documents%20and%20Settings\aszlachtianchyn\My%20Documents\World%20History%20II\Renaissance\Black%20Plague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Theodosius_I's_empire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File:476eur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>
                <a:latin typeface="Tempus Sans ITC" pitchFamily="82" charset="0"/>
              </a:rPr>
              <a:t>The Middle/Dark Ages</a:t>
            </a:r>
            <a:br>
              <a:rPr lang="en-US" b="1" u="sng" dirty="0" smtClean="0">
                <a:latin typeface="Tempus Sans ITC" pitchFamily="82" charset="0"/>
              </a:rPr>
            </a:br>
            <a:r>
              <a:rPr lang="en-US" b="1" dirty="0" smtClean="0">
                <a:latin typeface="Tempus Sans ITC" pitchFamily="82" charset="0"/>
              </a:rPr>
              <a:t>(500’s-1400’s)</a:t>
            </a:r>
            <a:endParaRPr lang="en-US" b="1" u="sng" dirty="0">
              <a:latin typeface="Tempus Sans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would the time periods between the 500’s and 1400’s be considered “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and “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dark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http://www.mysocialstudiesteacher.com/wiki/images/c/c9/Feudalismclas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50" y="274638"/>
            <a:ext cx="7483699" cy="5869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7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5897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Idea of </a:t>
            </a:r>
            <a:r>
              <a:rPr lang="en-US" sz="2400" dirty="0" err="1" smtClean="0"/>
              <a:t>Gelasius</a:t>
            </a:r>
            <a:r>
              <a:rPr lang="en-US" sz="2400" dirty="0" smtClean="0"/>
              <a:t>:  Pope should bow to emperor on politics. and emperor should bow to pope with religion.  Does this work?</a:t>
            </a:r>
          </a:p>
          <a:p>
            <a:pPr marL="0" indent="0">
              <a:buNone/>
            </a:pPr>
            <a:r>
              <a:rPr lang="en-US" sz="2400" u="sng" dirty="0" smtClean="0"/>
              <a:t>Structure of Church: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Pope: Head of Church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Clergy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Supervised priests</a:t>
            </a:r>
          </a:p>
          <a:p>
            <a:r>
              <a:rPr lang="en-US" sz="2400" dirty="0" smtClean="0"/>
              <a:t>Clergy settled disputes over Church teachings</a:t>
            </a:r>
          </a:p>
          <a:p>
            <a:r>
              <a:rPr lang="en-US" sz="2400" dirty="0" smtClean="0"/>
              <a:t>Priests were contact of Church</a:t>
            </a:r>
          </a:p>
          <a:p>
            <a:pPr marL="0" indent="0">
              <a:buNone/>
            </a:pPr>
            <a:r>
              <a:rPr lang="en-US" sz="2400" u="sng" dirty="0" smtClean="0"/>
              <a:t>Unifying Force:</a:t>
            </a:r>
            <a:r>
              <a:rPr lang="en-US" sz="2400" dirty="0" smtClean="0"/>
              <a:t>  Stable force during political turmoil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All could follow same path to salvation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Sacraments led to salvation</a:t>
            </a:r>
          </a:p>
        </p:txBody>
      </p:sp>
    </p:spTree>
    <p:extLst>
      <p:ext uri="{BB962C8B-B14F-4D97-AF65-F5344CB8AC3E}">
        <p14:creationId xmlns:p14="http://schemas.microsoft.com/office/powerpoint/2010/main" val="349654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empus Sans ITC" pitchFamily="82" charset="0"/>
              </a:rPr>
              <a:t>The 6 Outcomes Continued…</a:t>
            </a:r>
            <a:endParaRPr lang="en-US" b="1" dirty="0"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Rise of the Catholic Church</a:t>
            </a:r>
          </a:p>
          <a:p>
            <a:pPr marL="914400" lvl="1" indent="-514350"/>
            <a:r>
              <a:rPr lang="en-US" dirty="0" smtClean="0"/>
              <a:t>Religion = </a:t>
            </a:r>
            <a:r>
              <a:rPr lang="en-US" u="sng" dirty="0" smtClean="0"/>
              <a:t>Most Important</a:t>
            </a:r>
            <a:r>
              <a:rPr lang="en-US" dirty="0" smtClean="0"/>
              <a:t> aspect of your life!!!</a:t>
            </a:r>
          </a:p>
          <a:p>
            <a:pPr marL="914400" lvl="1" indent="-514350"/>
            <a:r>
              <a:rPr lang="en-US" dirty="0" smtClean="0"/>
              <a:t>Church controlled…</a:t>
            </a:r>
          </a:p>
          <a:p>
            <a:pPr marL="1314450" lvl="2" indent="-514350"/>
            <a:r>
              <a:rPr lang="en-US" dirty="0" smtClean="0"/>
              <a:t>Economy (Tithe)</a:t>
            </a:r>
          </a:p>
          <a:p>
            <a:pPr marL="1314450" lvl="2" indent="-514350"/>
            <a:r>
              <a:rPr lang="en-US" dirty="0" smtClean="0"/>
              <a:t>Law (Canon Law)</a:t>
            </a:r>
          </a:p>
          <a:p>
            <a:pPr marL="1314450" lvl="2" indent="-514350"/>
            <a:r>
              <a:rPr lang="en-US" dirty="0" smtClean="0"/>
              <a:t>Courts (Catholic conduct)</a:t>
            </a:r>
          </a:p>
          <a:p>
            <a:pPr marL="1314450" lvl="2" indent="-514350"/>
            <a:r>
              <a:rPr lang="en-US" dirty="0" smtClean="0"/>
              <a:t>Education</a:t>
            </a:r>
          </a:p>
          <a:p>
            <a:pPr marL="1314450" lvl="2" indent="-514350"/>
            <a:r>
              <a:rPr lang="en-US" dirty="0" smtClean="0"/>
              <a:t>Birth, marriage, death</a:t>
            </a:r>
          </a:p>
          <a:p>
            <a:pPr marL="1314450" lvl="2" indent="-514350"/>
            <a:r>
              <a:rPr lang="en-US" dirty="0" smtClean="0"/>
              <a:t>Inheritance</a:t>
            </a:r>
          </a:p>
          <a:p>
            <a:pPr marL="914400" lvl="1" indent="-514350"/>
            <a:r>
              <a:rPr lang="en-US" dirty="0" smtClean="0"/>
              <a:t>Eventually power struggle w/ feudal lords</a:t>
            </a:r>
          </a:p>
        </p:txBody>
      </p:sp>
      <p:pic>
        <p:nvPicPr>
          <p:cNvPr id="20482" name="Picture 2" descr="http://www.bitny-schlachta.pochta.ru/statja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371600"/>
            <a:ext cx="3962400" cy="51844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empus Sans ITC" pitchFamily="82" charset="0"/>
              </a:rPr>
              <a:t>The 6 Outcomes Continued…</a:t>
            </a:r>
            <a:endParaRPr lang="en-US" b="1" dirty="0"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47800"/>
            <a:ext cx="4876800" cy="5410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Holy Roman Empire (HRE) is Created</a:t>
            </a:r>
          </a:p>
          <a:p>
            <a:pPr marL="914400" lvl="1" indent="-514350"/>
            <a:r>
              <a:rPr lang="en-US" dirty="0" smtClean="0"/>
              <a:t>Cross b/w state and religious confederation</a:t>
            </a:r>
          </a:p>
          <a:p>
            <a:pPr marL="914400" lvl="1" indent="-514350"/>
            <a:r>
              <a:rPr lang="en-US" dirty="0" smtClean="0"/>
              <a:t>Attempt to revive the Roman Empire </a:t>
            </a:r>
          </a:p>
          <a:p>
            <a:pPr marL="914400" lvl="1" indent="-514350"/>
            <a:r>
              <a:rPr lang="en-US" dirty="0" smtClean="0"/>
              <a:t>Attempt to make political and religious leaders stronger</a:t>
            </a:r>
          </a:p>
          <a:p>
            <a:pPr marL="914400" lvl="1" indent="-514350"/>
            <a:r>
              <a:rPr lang="en-US" dirty="0" smtClean="0"/>
              <a:t>What need know:</a:t>
            </a:r>
          </a:p>
          <a:p>
            <a:pPr marL="1314450" lvl="2" indent="-514350"/>
            <a:r>
              <a:rPr lang="en-US" dirty="0" smtClean="0"/>
              <a:t>Never a nation state/country</a:t>
            </a:r>
          </a:p>
          <a:p>
            <a:pPr marL="1314450" lvl="2" indent="-514350"/>
            <a:r>
              <a:rPr lang="en-US" dirty="0" smtClean="0"/>
              <a:t>Very diverse</a:t>
            </a:r>
          </a:p>
          <a:p>
            <a:pPr marL="1314450" lvl="2" indent="-514350"/>
            <a:r>
              <a:rPr lang="en-US" dirty="0" smtClean="0"/>
              <a:t>Pope appoints Emperor of HRE</a:t>
            </a:r>
          </a:p>
          <a:p>
            <a:pPr marL="1314450" lvl="2" indent="-514350"/>
            <a:r>
              <a:rPr lang="en-US" dirty="0" smtClean="0"/>
              <a:t>Germans are almost always the Emperor</a:t>
            </a:r>
          </a:p>
          <a:p>
            <a:pPr marL="1314450" lvl="2" indent="-514350"/>
            <a:endParaRPr lang="en-US" dirty="0" smtClean="0"/>
          </a:p>
        </p:txBody>
      </p:sp>
      <p:pic>
        <p:nvPicPr>
          <p:cNvPr id="2050" name="Picture 2" descr="File:Holy Roman Empire ca.160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343400"/>
            <a:ext cx="3820740" cy="2362200"/>
          </a:xfrm>
          <a:prstGeom prst="rect">
            <a:avLst/>
          </a:prstGeom>
          <a:noFill/>
        </p:spPr>
      </p:pic>
      <p:pic>
        <p:nvPicPr>
          <p:cNvPr id="4" name="Picture 2" descr="http://www.kidspast.com/images/holy-roman-empi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1362075"/>
            <a:ext cx="3810000" cy="267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empus Sans ITC" pitchFamily="82" charset="0"/>
              </a:rPr>
              <a:t>The 6 Outcomes Continued…</a:t>
            </a:r>
            <a:endParaRPr lang="en-US" b="1" dirty="0">
              <a:latin typeface="Tempus Sans ITC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hlinkClick r:id="rId2" action="ppaction://hlinkpres?slideindex=1&amp;slidetitle="/>
              </a:rPr>
              <a:t>The Black Plague</a:t>
            </a:r>
            <a:endParaRPr lang="en-US" dirty="0"/>
          </a:p>
        </p:txBody>
      </p:sp>
      <p:pic>
        <p:nvPicPr>
          <p:cNvPr id="22530" name="Picture 2" descr="http://static.howstuffworks.com/gif/black-death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883893"/>
            <a:ext cx="3456718" cy="4830763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690" y="2563588"/>
            <a:ext cx="2984310" cy="4124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0" name="Picture 6" descr="Childrens Songs and Nursery Rhymes, lyrics with chords for guitar, banjo etc for song ring-around-the-ros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5587"/>
            <a:ext cx="6248400" cy="460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79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empus Sans ITC" pitchFamily="82" charset="0"/>
              </a:rPr>
              <a:t>The Middle/Dark Ages</a:t>
            </a:r>
            <a:endParaRPr lang="en-US" b="1" dirty="0">
              <a:latin typeface="Tempus Sans ITC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362200"/>
          <a:ext cx="8229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200-400’s CE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/>
                        <a:t>500-1400’s CE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1400-1600’s CE</a:t>
                      </a:r>
                      <a:endParaRPr 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Decline/Fall of the Roman Empire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The Middle/Dark</a:t>
                      </a:r>
                      <a:r>
                        <a:rPr lang="en-US" sz="3200" baseline="0" dirty="0" smtClean="0"/>
                        <a:t> Ages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The Renaissance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empus Sans ITC" pitchFamily="82" charset="0"/>
              </a:rPr>
              <a:t>The Roman Empire at its Height</a:t>
            </a:r>
            <a:endParaRPr lang="en-US" b="1" dirty="0">
              <a:latin typeface="Tempus Sans ITC" pitchFamily="82" charset="0"/>
            </a:endParaRPr>
          </a:p>
        </p:txBody>
      </p:sp>
      <p:pic>
        <p:nvPicPr>
          <p:cNvPr id="1026" name="Picture 2" descr="http://www.utexas.edu/courses/ancientfilmCC304/lecture21/images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5438775" cy="4692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empus Sans ITC" pitchFamily="82" charset="0"/>
              </a:rPr>
              <a:t>The Roman Empire </a:t>
            </a:r>
            <a:br>
              <a:rPr lang="en-US" b="1" dirty="0" smtClean="0">
                <a:latin typeface="Tempus Sans ITC" pitchFamily="82" charset="0"/>
              </a:rPr>
            </a:br>
            <a:r>
              <a:rPr lang="en-US" b="1" dirty="0" smtClean="0">
                <a:latin typeface="Tempus Sans ITC" pitchFamily="82" charset="0"/>
              </a:rPr>
              <a:t>Right Before its Fall</a:t>
            </a:r>
            <a:endParaRPr lang="en-US" b="1" dirty="0">
              <a:latin typeface="Tempus Sans ITC" pitchFamily="82" charset="0"/>
            </a:endParaRPr>
          </a:p>
        </p:txBody>
      </p:sp>
      <p:pic>
        <p:nvPicPr>
          <p:cNvPr id="23556" name="Picture 4" descr="http://upload.wikimedia.org/wikipedia/commons/thumb/4/49/Theodosius_I%27s_empire.png/250px-Theodosius_I%27s_empir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828800"/>
            <a:ext cx="6553200" cy="4718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empus Sans ITC" pitchFamily="82" charset="0"/>
              </a:rPr>
              <a:t>Decline and Fall of the Roman Empire</a:t>
            </a:r>
            <a:endParaRPr lang="en-US" b="1" dirty="0"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470852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Roman Army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Disruptive Economy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Disruption of Trade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Vast Social and Cultural Differences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Downfall of Cities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Governmental Power Struggles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Trade and </a:t>
            </a:r>
            <a:r>
              <a:rPr lang="en-US" dirty="0" err="1" smtClean="0"/>
              <a:t>Govt</a:t>
            </a:r>
            <a:r>
              <a:rPr lang="en-US" dirty="0" smtClean="0"/>
              <a:t> Collapsed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Nobles retreat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No leadership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Germanic Invasions</a:t>
            </a:r>
          </a:p>
          <a:p>
            <a:pPr marL="914400" lvl="1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2050" name="Picture 2" descr="http://greekodyssey.typepad.com/my_greek_odyssey/images/2007/07/11/fall_of_constainople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2777" y="1752600"/>
            <a:ext cx="4512623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empus Sans ITC" pitchFamily="82" charset="0"/>
              </a:rPr>
              <a:t>Europe After the Fall of the Western Roman Empire</a:t>
            </a:r>
            <a:endParaRPr lang="en-US" b="1" dirty="0">
              <a:latin typeface="Tempus Sans ITC" pitchFamily="82" charset="0"/>
            </a:endParaRPr>
          </a:p>
        </p:txBody>
      </p:sp>
      <p:pic>
        <p:nvPicPr>
          <p:cNvPr id="5" name="Picture 2" descr="http://upload.wikimedia.org/wikipedia/commons/thumb/6/64/476eur.jpg/500px-476eu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3637" y="1678381"/>
            <a:ext cx="7133563" cy="4722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empus Sans ITC" pitchFamily="82" charset="0"/>
              </a:rPr>
              <a:t>T</a:t>
            </a:r>
            <a:r>
              <a:rPr lang="en-US" b="1" dirty="0" smtClean="0">
                <a:latin typeface="Tempus Sans ITC" pitchFamily="82" charset="0"/>
              </a:rPr>
              <a:t>he Fall of the Roman Empire Creates:</a:t>
            </a:r>
            <a:endParaRPr lang="en-US" b="1" dirty="0">
              <a:latin typeface="Engravers MT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2399" y="3953470"/>
            <a:ext cx="8799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Std Black" pitchFamily="18" charset="0"/>
              </a:rPr>
              <a:t>Instability and Chaos!!!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oper Std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empus Sans ITC" pitchFamily="82" charset="0"/>
              </a:rPr>
              <a:t>The 6 Outcomes</a:t>
            </a:r>
            <a:endParaRPr lang="en-US" b="1" dirty="0">
              <a:latin typeface="Tempus Sans ITC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105400" y="1143000"/>
            <a:ext cx="4038600" cy="5410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Middle/Dark Ages</a:t>
            </a:r>
          </a:p>
          <a:p>
            <a:pPr marL="914400" lvl="1" indent="-514350"/>
            <a:r>
              <a:rPr lang="en-US" sz="2000" dirty="0" smtClean="0"/>
              <a:t>Survival of the Fittest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Manorialism</a:t>
            </a:r>
            <a:endParaRPr lang="en-US" sz="2000" dirty="0" smtClean="0"/>
          </a:p>
          <a:p>
            <a:pPr marL="914400" lvl="1" indent="-514350"/>
            <a:r>
              <a:rPr lang="en-US" sz="2200" dirty="0" smtClean="0"/>
              <a:t>System where peasants (aka serfs) gave land or freedom to lords for safety</a:t>
            </a:r>
          </a:p>
          <a:p>
            <a:pPr marL="914400" lvl="1" indent="-514350"/>
            <a:r>
              <a:rPr lang="en-US" sz="2200" dirty="0" smtClean="0"/>
              <a:t>In return peasants work land</a:t>
            </a:r>
          </a:p>
          <a:p>
            <a:pPr marL="914400" lvl="1" indent="-514350"/>
            <a:r>
              <a:rPr lang="en-US" sz="2200" dirty="0" smtClean="0"/>
              <a:t>15-30 families lived in manors.</a:t>
            </a:r>
          </a:p>
          <a:p>
            <a:pPr marL="914400" lvl="1" indent="-514350"/>
            <a:r>
              <a:rPr lang="en-US" sz="2200" dirty="0" smtClean="0"/>
              <a:t>Produced Everything</a:t>
            </a:r>
          </a:p>
          <a:p>
            <a:pPr marL="914400" lvl="1" indent="-514350"/>
            <a:r>
              <a:rPr lang="en-US" sz="2200" dirty="0" smtClean="0"/>
              <a:t>Paid taxes on all grain, marriage, and the tithe (church tax 1/10 income)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914400" lvl="1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18436" name="Picture 4" descr="http://go.hrw.com/venus_images/0377MC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019300"/>
            <a:ext cx="5029200" cy="37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empus Sans ITC" pitchFamily="82" charset="0"/>
              </a:rPr>
              <a:t>The 6 Outcomes Continued…</a:t>
            </a:r>
            <a:endParaRPr lang="en-US" dirty="0">
              <a:latin typeface="Tempus Sans ITC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Feudalism</a:t>
            </a:r>
          </a:p>
          <a:p>
            <a:pPr marL="914400" lvl="1" indent="-514350"/>
            <a:r>
              <a:rPr lang="en-US" dirty="0" smtClean="0"/>
              <a:t>System where land (aka fief) granted in exchange for goods, services or protection</a:t>
            </a:r>
          </a:p>
          <a:p>
            <a:pPr marL="914400" lvl="1" indent="-514350"/>
            <a:r>
              <a:rPr lang="en-US" dirty="0" smtClean="0"/>
              <a:t>Hereditary</a:t>
            </a:r>
          </a:p>
          <a:p>
            <a:pPr marL="914400" lvl="1" indent="-514350">
              <a:buFont typeface="+mj-lt"/>
              <a:buAutoNum type="alphaLcParenR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7410" name="Picture 2" descr="http://my.hrw.com/ss/wh/student/media/wh03onwmacht00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190624"/>
            <a:ext cx="3333750" cy="5514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364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Cooper Std Black</vt:lpstr>
      <vt:lpstr>Engravers MT</vt:lpstr>
      <vt:lpstr>Tempus Sans ITC</vt:lpstr>
      <vt:lpstr>Times New Roman</vt:lpstr>
      <vt:lpstr>Office Theme</vt:lpstr>
      <vt:lpstr>The Middle/Dark Ages (500’s-1400’s)</vt:lpstr>
      <vt:lpstr>The Middle/Dark Ages</vt:lpstr>
      <vt:lpstr>The Roman Empire at its Height</vt:lpstr>
      <vt:lpstr>The Roman Empire  Right Before its Fall</vt:lpstr>
      <vt:lpstr>Decline and Fall of the Roman Empire</vt:lpstr>
      <vt:lpstr>Europe After the Fall of the Western Roman Empire</vt:lpstr>
      <vt:lpstr>The Fall of the Roman Empire Creates:</vt:lpstr>
      <vt:lpstr>The 6 Outcomes</vt:lpstr>
      <vt:lpstr>The 6 Outcomes Continued…</vt:lpstr>
      <vt:lpstr>PowerPoint Presentation</vt:lpstr>
      <vt:lpstr>PowerPoint Presentation</vt:lpstr>
      <vt:lpstr>The 6 Outcomes Continued…</vt:lpstr>
      <vt:lpstr>The 6 Outcomes Continued…</vt:lpstr>
      <vt:lpstr>The 6 Outcomes Continued…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Middle/Dark Ages (500’s-1500’s)</dc:title>
  <dc:creator>randyrhodes</dc:creator>
  <cp:lastModifiedBy>Lelko, Garrett</cp:lastModifiedBy>
  <cp:revision>73</cp:revision>
  <cp:lastPrinted>2014-09-29T16:24:57Z</cp:lastPrinted>
  <dcterms:created xsi:type="dcterms:W3CDTF">2010-08-27T21:17:00Z</dcterms:created>
  <dcterms:modified xsi:type="dcterms:W3CDTF">2016-10-04T18:01:11Z</dcterms:modified>
</cp:coreProperties>
</file>