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4" r:id="rId3"/>
    <p:sldId id="260" r:id="rId4"/>
    <p:sldId id="259" r:id="rId5"/>
    <p:sldId id="257" r:id="rId6"/>
    <p:sldId id="258" r:id="rId7"/>
    <p:sldId id="262" r:id="rId8"/>
    <p:sldId id="261"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9" autoAdjust="0"/>
    <p:restoredTop sz="67851" autoAdjust="0"/>
  </p:normalViewPr>
  <p:slideViewPr>
    <p:cSldViewPr>
      <p:cViewPr varScale="1">
        <p:scale>
          <a:sx n="74" d="100"/>
          <a:sy n="74" d="100"/>
        </p:scale>
        <p:origin x="125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68A84-AE69-4CAF-8B86-1D2B751E2CFD}" type="datetimeFigureOut">
              <a:rPr lang="en-US" smtClean="0"/>
              <a:t>4/27/2015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AF98E5-D289-46D9-B5FE-3B755B90274B}" type="slidenum">
              <a:rPr lang="en-US" smtClean="0"/>
              <a:t>‹#›</a:t>
            </a:fld>
            <a:endParaRPr lang="en-US"/>
          </a:p>
        </p:txBody>
      </p:sp>
    </p:spTree>
    <p:extLst>
      <p:ext uri="{BB962C8B-B14F-4D97-AF65-F5344CB8AC3E}">
        <p14:creationId xmlns:p14="http://schemas.microsoft.com/office/powerpoint/2010/main" val="3935103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CAUSES</a:t>
            </a:r>
          </a:p>
          <a:p>
            <a:pPr lvl="1"/>
            <a:r>
              <a:rPr lang="en-US" sz="1200" kern="1200" dirty="0" smtClean="0">
                <a:solidFill>
                  <a:schemeClr val="tx1"/>
                </a:solidFill>
                <a:effectLst/>
                <a:latin typeface="+mn-lt"/>
                <a:ea typeface="+mn-ea"/>
                <a:cs typeface="+mn-cs"/>
              </a:rPr>
              <a:t>United States annexes Texas in 1836</a:t>
            </a:r>
          </a:p>
          <a:p>
            <a:pPr lvl="1"/>
            <a:r>
              <a:rPr lang="en-US" sz="1200" kern="1200" dirty="0" smtClean="0">
                <a:solidFill>
                  <a:schemeClr val="tx1"/>
                </a:solidFill>
                <a:effectLst/>
                <a:latin typeface="+mn-lt"/>
                <a:ea typeface="+mn-ea"/>
                <a:cs typeface="+mn-cs"/>
              </a:rPr>
              <a:t>U.S. and Mexico disagree about the Southern Border</a:t>
            </a:r>
          </a:p>
          <a:p>
            <a:pPr lvl="1"/>
            <a:r>
              <a:rPr lang="en-US" sz="1200" kern="1200" dirty="0" smtClean="0">
                <a:solidFill>
                  <a:schemeClr val="tx1"/>
                </a:solidFill>
                <a:effectLst/>
                <a:latin typeface="+mn-lt"/>
                <a:ea typeface="+mn-ea"/>
                <a:cs typeface="+mn-cs"/>
              </a:rPr>
              <a:t>Mexico refuses to sell California and New Mexico to the U.S.</a:t>
            </a:r>
          </a:p>
          <a:p>
            <a:pPr lvl="1"/>
            <a:r>
              <a:rPr lang="en-US" sz="1200" kern="1200" dirty="0" smtClean="0">
                <a:solidFill>
                  <a:schemeClr val="tx1"/>
                </a:solidFill>
                <a:effectLst/>
                <a:latin typeface="+mn-lt"/>
                <a:ea typeface="+mn-ea"/>
                <a:cs typeface="+mn-cs"/>
              </a:rPr>
              <a:t>President Polk sends troops to establish the Rio Grande as the U.S.- Mexico border</a:t>
            </a:r>
          </a:p>
          <a:p>
            <a:pPr lvl="1"/>
            <a:r>
              <a:rPr lang="en-US" sz="1200" kern="1200" dirty="0" smtClean="0">
                <a:solidFill>
                  <a:schemeClr val="tx1"/>
                </a:solidFill>
                <a:effectLst/>
                <a:latin typeface="+mn-lt"/>
                <a:ea typeface="+mn-ea"/>
                <a:cs typeface="+mn-cs"/>
              </a:rPr>
              <a:t>Polk sends troops to California</a:t>
            </a:r>
          </a:p>
          <a:p>
            <a:pPr lvl="0"/>
            <a:r>
              <a:rPr lang="en-US" sz="1200" kern="1200" dirty="0" smtClean="0">
                <a:solidFill>
                  <a:schemeClr val="tx1"/>
                </a:solidFill>
                <a:effectLst/>
                <a:latin typeface="+mn-lt"/>
                <a:ea typeface="+mn-ea"/>
                <a:cs typeface="+mn-cs"/>
              </a:rPr>
              <a:t>U.S. Declares war on May 13, 1846</a:t>
            </a:r>
          </a:p>
          <a:p>
            <a:pPr lvl="0"/>
            <a:r>
              <a:rPr lang="en-US" sz="1200" kern="1200" dirty="0" smtClean="0">
                <a:solidFill>
                  <a:schemeClr val="tx1"/>
                </a:solidFill>
                <a:effectLst/>
                <a:latin typeface="+mn-lt"/>
                <a:ea typeface="+mn-ea"/>
                <a:cs typeface="+mn-cs"/>
              </a:rPr>
              <a:t>Effects</a:t>
            </a:r>
          </a:p>
          <a:p>
            <a:pPr lvl="1"/>
            <a:r>
              <a:rPr lang="en-US" sz="1200" kern="1200" dirty="0" smtClean="0">
                <a:solidFill>
                  <a:schemeClr val="tx1"/>
                </a:solidFill>
                <a:effectLst/>
                <a:latin typeface="+mn-lt"/>
                <a:ea typeface="+mn-ea"/>
                <a:cs typeface="+mn-cs"/>
              </a:rPr>
              <a:t>Rio Grande is established as the U.S.- Mexico border</a:t>
            </a:r>
          </a:p>
          <a:p>
            <a:pPr lvl="1"/>
            <a:r>
              <a:rPr lang="en-US" sz="1200" kern="1200" dirty="0" smtClean="0">
                <a:solidFill>
                  <a:schemeClr val="tx1"/>
                </a:solidFill>
                <a:effectLst/>
                <a:latin typeface="+mn-lt"/>
                <a:ea typeface="+mn-ea"/>
                <a:cs typeface="+mn-cs"/>
              </a:rPr>
              <a:t>U.S. acquires California and New Mexico</a:t>
            </a:r>
          </a:p>
          <a:p>
            <a:pPr lvl="1"/>
            <a:r>
              <a:rPr lang="en-US" sz="1200" kern="1200" dirty="0" smtClean="0">
                <a:solidFill>
                  <a:schemeClr val="tx1"/>
                </a:solidFill>
                <a:effectLst/>
                <a:latin typeface="+mn-lt"/>
                <a:ea typeface="+mn-ea"/>
                <a:cs typeface="+mn-cs"/>
              </a:rPr>
              <a:t>Debate over the expansion of slavery intensifies (GROWING PAINS)</a:t>
            </a:r>
          </a:p>
          <a:p>
            <a:endParaRPr lang="en-US" dirty="0"/>
          </a:p>
        </p:txBody>
      </p:sp>
      <p:sp>
        <p:nvSpPr>
          <p:cNvPr id="4" name="Slide Number Placeholder 3"/>
          <p:cNvSpPr>
            <a:spLocks noGrp="1"/>
          </p:cNvSpPr>
          <p:nvPr>
            <p:ph type="sldNum" sz="quarter" idx="10"/>
          </p:nvPr>
        </p:nvSpPr>
        <p:spPr/>
        <p:txBody>
          <a:bodyPr/>
          <a:lstStyle/>
          <a:p>
            <a:fld id="{D5AF98E5-D289-46D9-B5FE-3B755B90274B}" type="slidenum">
              <a:rPr lang="en-US" smtClean="0"/>
              <a:t>5</a:t>
            </a:fld>
            <a:endParaRPr lang="en-US"/>
          </a:p>
        </p:txBody>
      </p:sp>
    </p:spTree>
    <p:extLst>
      <p:ext uri="{BB962C8B-B14F-4D97-AF65-F5344CB8AC3E}">
        <p14:creationId xmlns:p14="http://schemas.microsoft.com/office/powerpoint/2010/main" val="203514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D640E0-B400-4CA5-87FF-6DEB23CC79DA}"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ADD3B-CF7E-411E-9825-CB80A40DCA5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640E0-B400-4CA5-87FF-6DEB23CC79DA}"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ADD3B-CF7E-411E-9825-CB80A40DCA5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640E0-B400-4CA5-87FF-6DEB23CC79DA}"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ADD3B-CF7E-411E-9825-CB80A40DCA5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D640E0-B400-4CA5-87FF-6DEB23CC79DA}"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ADD3B-CF7E-411E-9825-CB80A40DCA5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30D640E0-B400-4CA5-87FF-6DEB23CC79DA}"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ADD3B-CF7E-411E-9825-CB80A40DCA5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D640E0-B400-4CA5-87FF-6DEB23CC79DA}"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ADD3B-CF7E-411E-9825-CB80A40DCA56}"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D640E0-B400-4CA5-87FF-6DEB23CC79DA}" type="datetimeFigureOut">
              <a:rPr lang="en-US" smtClean="0"/>
              <a:t>4/27/2015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3ADD3B-CF7E-411E-9825-CB80A40DCA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640E0-B400-4CA5-87FF-6DEB23CC79DA}" type="datetimeFigureOut">
              <a:rPr lang="en-US" smtClean="0"/>
              <a:t>4/27/2015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3ADD3B-CF7E-411E-9825-CB80A40DCA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640E0-B400-4CA5-87FF-6DEB23CC79DA}" type="datetimeFigureOut">
              <a:rPr lang="en-US" smtClean="0"/>
              <a:t>4/27/2015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3ADD3B-CF7E-411E-9825-CB80A40DCA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30D640E0-B400-4CA5-87FF-6DEB23CC79DA}" type="datetimeFigureOut">
              <a:rPr lang="en-US" smtClean="0"/>
              <a:t>4/27/2015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93ADD3B-CF7E-411E-9825-CB80A40DCA5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640E0-B400-4CA5-87FF-6DEB23CC79DA}"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ADD3B-CF7E-411E-9825-CB80A40DCA5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0D640E0-B400-4CA5-87FF-6DEB23CC79DA}" type="datetimeFigureOut">
              <a:rPr lang="en-US" smtClean="0"/>
              <a:t>4/27/2015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93ADD3B-CF7E-411E-9825-CB80A40DCA5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youtube.com/watch?v=QR-VTrPcMD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2-3 Mexico War to Divided Nation (Growing Pains)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86632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Daniel Webster Favors </a:t>
            </a:r>
            <a:r>
              <a:rPr lang="en-US" dirty="0" smtClean="0"/>
              <a:t>Compromise</a:t>
            </a:r>
            <a:endParaRPr lang="en-US" dirty="0"/>
          </a:p>
        </p:txBody>
      </p:sp>
      <p:sp>
        <p:nvSpPr>
          <p:cNvPr id="3" name="Content Placeholder 2"/>
          <p:cNvSpPr>
            <a:spLocks noGrp="1"/>
          </p:cNvSpPr>
          <p:nvPr>
            <p:ph idx="1"/>
          </p:nvPr>
        </p:nvSpPr>
        <p:spPr>
          <a:xfrm>
            <a:off x="822960" y="1100628"/>
            <a:ext cx="4718726" cy="3928572"/>
          </a:xfrm>
        </p:spPr>
        <p:txBody>
          <a:bodyPr>
            <a:noAutofit/>
          </a:bodyPr>
          <a:lstStyle/>
          <a:p>
            <a:pPr lvl="1"/>
            <a:r>
              <a:rPr lang="en-US" dirty="0"/>
              <a:t>Massachusetts Senator (Northern perspective)</a:t>
            </a:r>
          </a:p>
          <a:p>
            <a:pPr lvl="1"/>
            <a:r>
              <a:rPr lang="en-US" dirty="0"/>
              <a:t>Supported Clay’s compromise- slavery in New Mexico would never be practical</a:t>
            </a:r>
          </a:p>
          <a:p>
            <a:pPr lvl="1"/>
            <a:r>
              <a:rPr lang="en-US" dirty="0"/>
              <a:t>It is our constitutional duty to return fugitive slaves</a:t>
            </a:r>
          </a:p>
          <a:p>
            <a:pPr lvl="2"/>
            <a:r>
              <a:rPr lang="en-US" dirty="0"/>
              <a:t>Outraged northern abolitionists- Webster sold out on abolition in an effort to preserve trade!</a:t>
            </a:r>
          </a:p>
          <a:p>
            <a:pPr lvl="1"/>
            <a:r>
              <a:rPr lang="en-US" dirty="0"/>
              <a:t>Congress passed the compromise of 1850</a:t>
            </a:r>
          </a:p>
          <a:p>
            <a:pPr lvl="2"/>
            <a:r>
              <a:rPr lang="en-US" dirty="0"/>
              <a:t>South not satisfied- Calhoun’s fears momentarily put on hold</a:t>
            </a:r>
          </a:p>
          <a:p>
            <a:pPr lvl="2"/>
            <a:r>
              <a:rPr lang="en-US" dirty="0"/>
              <a:t>Fugitive Slave Act made matters worse- many angry in the north</a:t>
            </a:r>
          </a:p>
          <a:p>
            <a:pPr lvl="2"/>
            <a:r>
              <a:rPr lang="en-US" dirty="0"/>
              <a:t>Compromise did nothing- only made California </a:t>
            </a:r>
            <a:r>
              <a:rPr lang="en-US" dirty="0" smtClean="0"/>
              <a:t>free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6300" y="1828800"/>
            <a:ext cx="3660626" cy="2438400"/>
          </a:xfrm>
          <a:prstGeom prst="rect">
            <a:avLst/>
          </a:prstGeom>
        </p:spPr>
      </p:pic>
    </p:spTree>
    <p:extLst>
      <p:ext uri="{BB962C8B-B14F-4D97-AF65-F5344CB8AC3E}">
        <p14:creationId xmlns:p14="http://schemas.microsoft.com/office/powerpoint/2010/main" val="2657266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Political Parties</a:t>
            </a:r>
          </a:p>
        </p:txBody>
      </p:sp>
      <p:sp>
        <p:nvSpPr>
          <p:cNvPr id="3" name="Content Placeholder 2"/>
          <p:cNvSpPr>
            <a:spLocks noGrp="1"/>
          </p:cNvSpPr>
          <p:nvPr>
            <p:ph idx="1"/>
          </p:nvPr>
        </p:nvSpPr>
        <p:spPr>
          <a:xfrm>
            <a:off x="822960" y="1100628"/>
            <a:ext cx="7520940" cy="3928572"/>
          </a:xfrm>
        </p:spPr>
        <p:txBody>
          <a:bodyPr>
            <a:normAutofit fontScale="92500" lnSpcReduction="10000"/>
          </a:bodyPr>
          <a:lstStyle/>
          <a:p>
            <a:pPr lvl="1"/>
            <a:r>
              <a:rPr lang="en-US" dirty="0"/>
              <a:t>Decline of the Whig Party</a:t>
            </a:r>
          </a:p>
          <a:p>
            <a:pPr lvl="2"/>
            <a:r>
              <a:rPr lang="en-US" dirty="0"/>
              <a:t>Where do the Whigs trace their roots to?</a:t>
            </a:r>
          </a:p>
          <a:p>
            <a:pPr lvl="2"/>
            <a:r>
              <a:rPr lang="en-US" dirty="0"/>
              <a:t>Old issues like banking had been resolved</a:t>
            </a:r>
          </a:p>
          <a:p>
            <a:pPr lvl="2"/>
            <a:r>
              <a:rPr lang="en-US" dirty="0"/>
              <a:t>Prominent leaders were fading away</a:t>
            </a:r>
          </a:p>
          <a:p>
            <a:pPr lvl="2"/>
            <a:r>
              <a:rPr lang="en-US" dirty="0"/>
              <a:t>Continued dominance of the Democratic Party</a:t>
            </a:r>
          </a:p>
          <a:p>
            <a:pPr lvl="1"/>
            <a:r>
              <a:rPr lang="en-US" dirty="0"/>
              <a:t>Rise of the Know- Nothings</a:t>
            </a:r>
          </a:p>
          <a:p>
            <a:pPr lvl="2"/>
            <a:r>
              <a:rPr lang="en-US" dirty="0"/>
              <a:t>Slavery was not the only major issue</a:t>
            </a:r>
          </a:p>
          <a:p>
            <a:pPr lvl="2"/>
            <a:r>
              <a:rPr lang="en-US" dirty="0"/>
              <a:t>Nativism- movement to ensure NATIVE born Americans receive better treatment than immigrants</a:t>
            </a:r>
          </a:p>
          <a:p>
            <a:pPr lvl="2"/>
            <a:r>
              <a:rPr lang="en-US" dirty="0"/>
              <a:t>1846-1854- 3 million Europeans arrived</a:t>
            </a:r>
          </a:p>
          <a:p>
            <a:pPr lvl="3"/>
            <a:r>
              <a:rPr lang="en-US" dirty="0"/>
              <a:t>Protestants angry about the rise of Catholics especially from Ireland</a:t>
            </a:r>
          </a:p>
          <a:p>
            <a:pPr lvl="4"/>
            <a:r>
              <a:rPr lang="en-US" dirty="0"/>
              <a:t>Irish Potato Famine- 1845-1849- hundreds of thousands of Irish fled to the U.S. </a:t>
            </a:r>
          </a:p>
          <a:p>
            <a:pPr lvl="2"/>
            <a:r>
              <a:rPr lang="en-US" dirty="0"/>
              <a:t>In 1854- nativists went public by forming a political organization called the American Party- ANTI Irish Catholics</a:t>
            </a:r>
          </a:p>
          <a:p>
            <a:pPr lvl="2"/>
            <a:r>
              <a:rPr lang="en-US" dirty="0"/>
              <a:t>RECEIVED the nickname the “Know- Nothings</a:t>
            </a:r>
            <a:r>
              <a:rPr lang="en-US" dirty="0" smtClean="0"/>
              <a:t>”</a:t>
            </a:r>
          </a:p>
          <a:p>
            <a:pPr lvl="2"/>
            <a:r>
              <a:rPr lang="en-US" dirty="0"/>
              <a:t>Did well in local elections especially in the urban </a:t>
            </a:r>
            <a:r>
              <a:rPr lang="en-US" dirty="0" smtClean="0"/>
              <a:t>north</a:t>
            </a:r>
            <a:endParaRPr lang="en-US" dirty="0"/>
          </a:p>
        </p:txBody>
      </p:sp>
    </p:spTree>
    <p:extLst>
      <p:ext uri="{BB962C8B-B14F-4D97-AF65-F5344CB8AC3E}">
        <p14:creationId xmlns:p14="http://schemas.microsoft.com/office/powerpoint/2010/main" val="20539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arn(inVertical)">
                                      <p:cBhvr>
                                        <p:cTn id="36" dur="500"/>
                                        <p:tgtEl>
                                          <p:spTgt spid="3">
                                            <p:txEl>
                                              <p:pRg st="9" end="9"/>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barn(inVertical)">
                                      <p:cBhvr>
                                        <p:cTn id="39" dur="500"/>
                                        <p:tgtEl>
                                          <p:spTgt spid="3">
                                            <p:txEl>
                                              <p:pRg st="10" end="10"/>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arn(inVertical)">
                                      <p:cBhvr>
                                        <p:cTn id="42" dur="500"/>
                                        <p:tgtEl>
                                          <p:spTgt spid="3">
                                            <p:txEl>
                                              <p:pRg st="11" end="11"/>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barn(inVertical)">
                                      <p:cBhvr>
                                        <p:cTn id="45" dur="500"/>
                                        <p:tgtEl>
                                          <p:spTgt spid="3">
                                            <p:txEl>
                                              <p:pRg st="12" end="12"/>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barn(inVertical)">
                                      <p:cBhvr>
                                        <p:cTn id="4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Kansas Nebraska Act</a:t>
            </a:r>
            <a:endParaRPr lang="en-US" dirty="0"/>
          </a:p>
        </p:txBody>
      </p:sp>
      <p:sp>
        <p:nvSpPr>
          <p:cNvPr id="5" name="Content Placeholder 4"/>
          <p:cNvSpPr>
            <a:spLocks noGrp="1"/>
          </p:cNvSpPr>
          <p:nvPr>
            <p:ph idx="1"/>
          </p:nvPr>
        </p:nvSpPr>
        <p:spPr>
          <a:xfrm>
            <a:off x="822960" y="1100628"/>
            <a:ext cx="7520940" cy="3928572"/>
          </a:xfrm>
        </p:spPr>
        <p:txBody>
          <a:bodyPr>
            <a:normAutofit fontScale="92500" lnSpcReduction="10000"/>
          </a:bodyPr>
          <a:lstStyle/>
          <a:p>
            <a:pPr lvl="1"/>
            <a:r>
              <a:rPr lang="en-US" dirty="0"/>
              <a:t>Senator Stephen Douglas of Illinois- conflicting ambitions- NORTHERN DEMOCRAT</a:t>
            </a:r>
          </a:p>
          <a:p>
            <a:pPr lvl="2"/>
            <a:r>
              <a:rPr lang="en-US" dirty="0"/>
              <a:t>Wanted Chicago to benefit from the development of the WEST- If Kansas and Nebraska become states, railroads could be built across their land to link Chicago</a:t>
            </a:r>
          </a:p>
          <a:p>
            <a:pPr lvl="2"/>
            <a:r>
              <a:rPr lang="en-US" dirty="0"/>
              <a:t>Douglas also wanted to run for president</a:t>
            </a:r>
          </a:p>
          <a:p>
            <a:pPr lvl="3"/>
            <a:r>
              <a:rPr lang="en-US" dirty="0"/>
              <a:t>Needed support of the southern democrats</a:t>
            </a:r>
          </a:p>
          <a:p>
            <a:pPr lvl="3"/>
            <a:r>
              <a:rPr lang="en-US" dirty="0"/>
              <a:t>Reminder- Missouri Compromise would make Kansas and Nebraska FREE!</a:t>
            </a:r>
          </a:p>
          <a:p>
            <a:pPr lvl="1"/>
            <a:r>
              <a:rPr lang="en-US" dirty="0"/>
              <a:t>To win support of Northerners and Southerners, he introduced the Kansas and Nebraska ACT</a:t>
            </a:r>
          </a:p>
          <a:p>
            <a:pPr lvl="2"/>
            <a:r>
              <a:rPr lang="en-US" dirty="0"/>
              <a:t>Popular Sovereignty- letting the people in a territory decide whether to allow slavery instead of restricting the decision making power to Congress. </a:t>
            </a:r>
          </a:p>
          <a:p>
            <a:pPr lvl="2"/>
            <a:r>
              <a:rPr lang="en-US" dirty="0"/>
              <a:t>Essentially repeal 36 30 parallel line </a:t>
            </a:r>
          </a:p>
          <a:p>
            <a:pPr lvl="2"/>
            <a:r>
              <a:rPr lang="en-US" dirty="0"/>
              <a:t>SOUTH obviously happy!</a:t>
            </a:r>
          </a:p>
          <a:p>
            <a:pPr lvl="2"/>
            <a:r>
              <a:rPr lang="en-US" dirty="0"/>
              <a:t>Douglas thought the North would be happy as well</a:t>
            </a:r>
          </a:p>
          <a:p>
            <a:pPr lvl="3"/>
            <a:r>
              <a:rPr lang="en-US" dirty="0"/>
              <a:t>Possibilities for future development</a:t>
            </a:r>
          </a:p>
          <a:p>
            <a:pPr lvl="3"/>
            <a:r>
              <a:rPr lang="en-US" dirty="0"/>
              <a:t>No chance they would vote for slavery on the Northern Great Plains- cotton can’t grow </a:t>
            </a:r>
            <a:r>
              <a:rPr lang="en-US" dirty="0" smtClean="0"/>
              <a:t>there</a:t>
            </a:r>
            <a:endParaRPr lang="en-US" dirty="0"/>
          </a:p>
        </p:txBody>
      </p:sp>
    </p:spTree>
    <p:extLst>
      <p:ext uri="{BB962C8B-B14F-4D97-AF65-F5344CB8AC3E}">
        <p14:creationId xmlns:p14="http://schemas.microsoft.com/office/powerpoint/2010/main" val="40350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 calcmode="lin" valueType="num">
                                      <p:cBhvr additive="base">
                                        <p:cTn id="2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 calcmode="lin" valueType="num">
                                      <p:cBhvr additive="base">
                                        <p:cTn id="2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anim calcmode="lin" valueType="num">
                                      <p:cBhvr additive="base">
                                        <p:cTn id="36"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 calcmode="lin" valueType="num">
                                      <p:cBhvr additive="base">
                                        <p:cTn id="40"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5">
                                            <p:txEl>
                                              <p:pRg st="10" end="10"/>
                                            </p:txEl>
                                          </p:spTgt>
                                        </p:tgtEl>
                                        <p:attrNameLst>
                                          <p:attrName>style.visibility</p:attrName>
                                        </p:attrNameLst>
                                      </p:cBhvr>
                                      <p:to>
                                        <p:strVal val="visible"/>
                                      </p:to>
                                    </p:set>
                                    <p:anim calcmode="lin" valueType="num">
                                      <p:cBhvr additive="base">
                                        <p:cTn id="44"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5">
                                            <p:txEl>
                                              <p:pRg st="11" end="11"/>
                                            </p:txEl>
                                          </p:spTgt>
                                        </p:tgtEl>
                                        <p:attrNameLst>
                                          <p:attrName>style.visibility</p:attrName>
                                        </p:attrNameLst>
                                      </p:cBhvr>
                                      <p:to>
                                        <p:strVal val="visible"/>
                                      </p:to>
                                    </p:set>
                                    <p:anim calcmode="lin" valueType="num">
                                      <p:cBhvr additive="base">
                                        <p:cTn id="48"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Kansas and Nebraska Act-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0" y="1066800"/>
            <a:ext cx="9067800" cy="5576697"/>
          </a:xfrm>
        </p:spPr>
      </p:pic>
    </p:spTree>
    <p:extLst>
      <p:ext uri="{BB962C8B-B14F-4D97-AF65-F5344CB8AC3E}">
        <p14:creationId xmlns:p14="http://schemas.microsoft.com/office/powerpoint/2010/main" val="2392090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520940" cy="1005840"/>
          </a:xfrm>
        </p:spPr>
        <p:txBody>
          <a:bodyPr/>
          <a:lstStyle/>
          <a:p>
            <a:pPr algn="ctr"/>
            <a:r>
              <a:rPr lang="en-US" dirty="0" smtClean="0"/>
              <a:t>Stephen Douglas</a:t>
            </a:r>
            <a:br>
              <a:rPr lang="en-US" dirty="0" smtClean="0"/>
            </a:br>
            <a:r>
              <a:rPr lang="en-US" dirty="0" smtClean="0"/>
              <a:t>Self interested? Sellout to the North? Compromiser? </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0" y="1524000"/>
            <a:ext cx="3368675" cy="5210217"/>
          </a:xfrm>
        </p:spPr>
      </p:pic>
    </p:spTree>
    <p:extLst>
      <p:ext uri="{BB962C8B-B14F-4D97-AF65-F5344CB8AC3E}">
        <p14:creationId xmlns:p14="http://schemas.microsoft.com/office/powerpoint/2010/main" val="3045841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
            <a:ext cx="7520940" cy="3579849"/>
          </a:xfrm>
        </p:spPr>
        <p:txBody>
          <a:bodyPr/>
          <a:lstStyle/>
          <a:p>
            <a:pPr lvl="0"/>
            <a:r>
              <a:rPr lang="en-US" dirty="0"/>
              <a:t>Republican Party is born!</a:t>
            </a:r>
          </a:p>
          <a:p>
            <a:pPr lvl="1"/>
            <a:r>
              <a:rPr lang="en-US" dirty="0"/>
              <a:t>Disgusted northerners held meetings in Michigan in protest to Kansas and Nebraska Act</a:t>
            </a:r>
          </a:p>
          <a:p>
            <a:pPr lvl="1"/>
            <a:r>
              <a:rPr lang="en-US" dirty="0"/>
              <a:t>Formed a new Republican Party</a:t>
            </a:r>
          </a:p>
          <a:p>
            <a:pPr lvl="2"/>
            <a:r>
              <a:rPr lang="en-US" dirty="0"/>
              <a:t>This is the same party we have today- Ironically very liberal for its time (b/c of slavery)</a:t>
            </a:r>
          </a:p>
          <a:p>
            <a:pPr lvl="2"/>
            <a:r>
              <a:rPr lang="en-US" dirty="0"/>
              <a:t>Stop slavery</a:t>
            </a:r>
          </a:p>
          <a:p>
            <a:pPr lvl="2"/>
            <a:r>
              <a:rPr lang="en-US" dirty="0"/>
              <a:t>Repeal the Kansas Nebraska Act and the Fugitive Slave Act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432355"/>
            <a:ext cx="6934200" cy="4394548"/>
          </a:xfrm>
          <a:prstGeom prst="rect">
            <a:avLst/>
          </a:prstGeom>
        </p:spPr>
      </p:pic>
    </p:spTree>
    <p:extLst>
      <p:ext uri="{BB962C8B-B14F-4D97-AF65-F5344CB8AC3E}">
        <p14:creationId xmlns:p14="http://schemas.microsoft.com/office/powerpoint/2010/main" val="294975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4526" y="16701"/>
            <a:ext cx="7520940" cy="3579849"/>
          </a:xfrm>
        </p:spPr>
        <p:txBody>
          <a:bodyPr/>
          <a:lstStyle/>
          <a:p>
            <a:pPr lvl="0"/>
            <a:r>
              <a:rPr lang="en-US" dirty="0"/>
              <a:t>Battle over Kansas!</a:t>
            </a:r>
          </a:p>
          <a:p>
            <a:pPr lvl="1"/>
            <a:r>
              <a:rPr lang="en-US" dirty="0"/>
              <a:t>Antislavery groups in the Northeast set up so called Emigrant Aid Societies in 1854-1855 to send 1200 New Englanders to Kansas to fight against slavery. </a:t>
            </a:r>
          </a:p>
          <a:p>
            <a:pPr lvl="1"/>
            <a:r>
              <a:rPr lang="en-US" dirty="0"/>
              <a:t>Free </a:t>
            </a:r>
            <a:r>
              <a:rPr lang="en-US" dirty="0" err="1"/>
              <a:t>soilers</a:t>
            </a:r>
            <a:r>
              <a:rPr lang="en-US" dirty="0"/>
              <a:t>- person dedicated to preventing the expansion of slavery into the western territories</a:t>
            </a:r>
          </a:p>
          <a:p>
            <a:pPr lvl="1"/>
            <a:r>
              <a:rPr lang="en-US" dirty="0"/>
              <a:t>By 1855, Kansas had two competing capitals</a:t>
            </a:r>
          </a:p>
          <a:p>
            <a:pPr lvl="2"/>
            <a:r>
              <a:rPr lang="en-US" dirty="0"/>
              <a:t>Antislavery capital at Topeka</a:t>
            </a:r>
          </a:p>
          <a:p>
            <a:pPr lvl="2"/>
            <a:r>
              <a:rPr lang="en-US" dirty="0"/>
              <a:t>Proslavery capital at Lecompton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209800"/>
            <a:ext cx="7972425" cy="4991100"/>
          </a:xfrm>
          <a:prstGeom prst="rect">
            <a:avLst/>
          </a:prstGeom>
        </p:spPr>
      </p:pic>
    </p:spTree>
    <p:extLst>
      <p:ext uri="{BB962C8B-B14F-4D97-AF65-F5344CB8AC3E}">
        <p14:creationId xmlns:p14="http://schemas.microsoft.com/office/powerpoint/2010/main" val="3793091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Election of 1856</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52600"/>
            <a:ext cx="9299383" cy="4995862"/>
          </a:xfrm>
        </p:spPr>
      </p:pic>
    </p:spTree>
    <p:extLst>
      <p:ext uri="{BB962C8B-B14F-4D97-AF65-F5344CB8AC3E}">
        <p14:creationId xmlns:p14="http://schemas.microsoft.com/office/powerpoint/2010/main" val="2432432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20940" cy="548640"/>
          </a:xfrm>
        </p:spPr>
        <p:txBody>
          <a:bodyPr/>
          <a:lstStyle/>
          <a:p>
            <a:r>
              <a:rPr lang="en-US" dirty="0" smtClean="0">
                <a:hlinkClick r:id="rId2"/>
              </a:rPr>
              <a:t>Dred Scott v. </a:t>
            </a:r>
            <a:r>
              <a:rPr lang="en-US" dirty="0" err="1" smtClean="0">
                <a:hlinkClick r:id="rId2"/>
              </a:rPr>
              <a:t>Sandford</a:t>
            </a:r>
            <a:r>
              <a:rPr lang="en-US" dirty="0" smtClean="0">
                <a:hlinkClick r:id="rId2"/>
              </a:rPr>
              <a:t> (1857)</a:t>
            </a:r>
            <a:endParaRPr lang="en-US" dirty="0"/>
          </a:p>
        </p:txBody>
      </p:sp>
      <p:sp>
        <p:nvSpPr>
          <p:cNvPr id="3" name="Content Placeholder 2"/>
          <p:cNvSpPr>
            <a:spLocks noGrp="1"/>
          </p:cNvSpPr>
          <p:nvPr>
            <p:ph idx="1"/>
          </p:nvPr>
        </p:nvSpPr>
        <p:spPr>
          <a:xfrm>
            <a:off x="0" y="609600"/>
            <a:ext cx="7086600" cy="4572000"/>
          </a:xfrm>
        </p:spPr>
        <p:txBody>
          <a:bodyPr>
            <a:normAutofit fontScale="92500"/>
          </a:bodyPr>
          <a:lstStyle/>
          <a:p>
            <a:pPr lvl="1"/>
            <a:r>
              <a:rPr lang="en-US" dirty="0"/>
              <a:t>Dred Scott- enslaved man living in Missouri, filed suit against his owner</a:t>
            </a:r>
          </a:p>
          <a:p>
            <a:pPr lvl="2"/>
            <a:r>
              <a:rPr lang="en-US" dirty="0"/>
              <a:t>Argued that b/c he and his wife, Harriet, had once lived in states and territories where slavery was illegal, the couple was in fact free</a:t>
            </a:r>
          </a:p>
          <a:p>
            <a:pPr lvl="1"/>
            <a:r>
              <a:rPr lang="en-US" dirty="0"/>
              <a:t>Supreme Court ruled 7-2 against Scott</a:t>
            </a:r>
          </a:p>
          <a:p>
            <a:pPr lvl="2"/>
            <a:r>
              <a:rPr lang="en-US" dirty="0"/>
              <a:t>Scott-AND ALL SLAVES- were not citizens and had no right to sue in court</a:t>
            </a:r>
          </a:p>
          <a:p>
            <a:pPr lvl="2"/>
            <a:r>
              <a:rPr lang="en-US" dirty="0"/>
              <a:t>Missouri Compromise AND the Northwest Ordinance was Unconstitutional</a:t>
            </a:r>
          </a:p>
          <a:p>
            <a:pPr lvl="2"/>
            <a:r>
              <a:rPr lang="en-US" dirty="0"/>
              <a:t>Slaves were the property of their owners and Congress could not deprive people of their property without due process of law according to the 5</a:t>
            </a:r>
            <a:r>
              <a:rPr lang="en-US" baseline="30000" dirty="0"/>
              <a:t>th</a:t>
            </a:r>
            <a:r>
              <a:rPr lang="en-US" dirty="0"/>
              <a:t> Amendment</a:t>
            </a:r>
          </a:p>
          <a:p>
            <a:pPr lvl="1"/>
            <a:r>
              <a:rPr lang="en-US" dirty="0"/>
              <a:t>What happened to the federalists and John Marshall?</a:t>
            </a:r>
          </a:p>
          <a:p>
            <a:pPr lvl="2"/>
            <a:r>
              <a:rPr lang="en-US" dirty="0"/>
              <a:t>Marshall and the federalist court lasts until 1835</a:t>
            </a:r>
          </a:p>
          <a:p>
            <a:pPr lvl="2"/>
            <a:r>
              <a:rPr lang="en-US" dirty="0"/>
              <a:t>Democratic dominance in the White House leads to VERY CONSERVATIVE judges!</a:t>
            </a:r>
          </a:p>
          <a:p>
            <a:pPr lvl="2"/>
            <a:r>
              <a:rPr lang="en-US" dirty="0"/>
              <a:t>Chief Justice Roger Taney</a:t>
            </a:r>
          </a:p>
          <a:p>
            <a:pPr lvl="3"/>
            <a:r>
              <a:rPr lang="en-US" dirty="0"/>
              <a:t>“No word can be found in the Constitution, which gives Congress a greater power over slave property, or which entitles property of that kind to less protection than property of any other description. The only power conferred (granted) is the power coupled with the duty of guarding and protecting the owner in his rights.”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735" y="1510561"/>
            <a:ext cx="1885950" cy="2428875"/>
          </a:xfrm>
          <a:prstGeom prst="rect">
            <a:avLst/>
          </a:prstGeom>
        </p:spPr>
      </p:pic>
    </p:spTree>
    <p:extLst>
      <p:ext uri="{BB962C8B-B14F-4D97-AF65-F5344CB8AC3E}">
        <p14:creationId xmlns:p14="http://schemas.microsoft.com/office/powerpoint/2010/main" val="388539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0"/>
            <a:ext cx="7520940" cy="3579849"/>
          </a:xfrm>
        </p:spPr>
        <p:txBody>
          <a:bodyPr/>
          <a:lstStyle/>
          <a:p>
            <a:pPr lvl="0"/>
            <a:r>
              <a:rPr lang="en-US" dirty="0"/>
              <a:t>The Lecompton Constitution</a:t>
            </a:r>
          </a:p>
          <a:p>
            <a:pPr lvl="1"/>
            <a:r>
              <a:rPr lang="en-US" dirty="0"/>
              <a:t>1857- a small proslavery group in Kansas elected members to a convention to write the constitution required to attain statehood.</a:t>
            </a:r>
          </a:p>
          <a:p>
            <a:pPr lvl="2"/>
            <a:r>
              <a:rPr lang="en-US" dirty="0"/>
              <a:t>Lecompton Constitution was proslavery</a:t>
            </a:r>
          </a:p>
          <a:p>
            <a:pPr lvl="2"/>
            <a:r>
              <a:rPr lang="en-US" dirty="0"/>
              <a:t>Most Kansans were opposed to slavery</a:t>
            </a:r>
          </a:p>
          <a:p>
            <a:pPr lvl="3"/>
            <a:r>
              <a:rPr lang="en-US" dirty="0"/>
              <a:t>Refused to vote in referendum b/c both options on the ballot would have protected slavery in Kansas. </a:t>
            </a:r>
          </a:p>
          <a:p>
            <a:pPr lvl="3"/>
            <a:r>
              <a:rPr lang="en-US" dirty="0"/>
              <a:t>President Buchanan endorsed the constitution</a:t>
            </a:r>
          </a:p>
          <a:p>
            <a:pPr lvl="3"/>
            <a:r>
              <a:rPr lang="en-US" dirty="0"/>
              <a:t>Constitution was killed in a revote</a:t>
            </a:r>
          </a:p>
          <a:p>
            <a:pPr lvl="3"/>
            <a:r>
              <a:rPr lang="en-US" dirty="0"/>
              <a:t>For the time being, Kansas remained a territory where slavery was legal according to the Dred Scott decision but in reality, the free </a:t>
            </a:r>
            <a:r>
              <a:rPr lang="en-US" dirty="0" err="1"/>
              <a:t>soiler</a:t>
            </a:r>
            <a:r>
              <a:rPr lang="en-US" dirty="0"/>
              <a:t> majority prohibited slavery.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3721551"/>
            <a:ext cx="4912800" cy="3113486"/>
          </a:xfrm>
          <a:prstGeom prst="rect">
            <a:avLst/>
          </a:prstGeom>
        </p:spPr>
      </p:pic>
    </p:spTree>
    <p:extLst>
      <p:ext uri="{BB962C8B-B14F-4D97-AF65-F5344CB8AC3E}">
        <p14:creationId xmlns:p14="http://schemas.microsoft.com/office/powerpoint/2010/main" val="1114206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Uncle Tom’s Cabin by Harriet Beecher Stowe 1852 </a:t>
            </a:r>
          </a:p>
          <a:p>
            <a:r>
              <a:rPr lang="en-US" dirty="0"/>
              <a:t>	</a:t>
            </a:r>
            <a:r>
              <a:rPr lang="en-US" dirty="0" smtClean="0"/>
              <a:t>a. NORTH: kind vs. cruel, family, women, corruption of people’s Christian value, immoral, Northern Democratic Protestants of the Second Great Awakening, </a:t>
            </a:r>
          </a:p>
          <a:p>
            <a:r>
              <a:rPr lang="en-US" dirty="0"/>
              <a:t>	</a:t>
            </a:r>
            <a:r>
              <a:rPr lang="en-US" dirty="0" smtClean="0"/>
              <a:t>b. SOUTH: book of exaggeration and lies, took a personal interest in health, one big family, northern industry just as brutal and have a work force of immigrants, north worried about profit not the well  being of the individual, founding fathers had slaves so should we</a:t>
            </a:r>
          </a:p>
          <a:p>
            <a:r>
              <a:rPr lang="en-US" dirty="0"/>
              <a:t>	</a:t>
            </a:r>
            <a:r>
              <a:rPr lang="en-US" dirty="0" smtClean="0"/>
              <a:t>c. NORTH: urban, industrial, large cities, diverse immigrants, 2x the population, RR system 70% in the north, different ways of living</a:t>
            </a:r>
            <a:r>
              <a:rPr lang="en-US" smtClean="0"/>
              <a:t>, telegraph</a:t>
            </a:r>
            <a:endParaRPr lang="en-US" dirty="0"/>
          </a:p>
        </p:txBody>
      </p:sp>
    </p:spTree>
    <p:extLst>
      <p:ext uri="{BB962C8B-B14F-4D97-AF65-F5344CB8AC3E}">
        <p14:creationId xmlns:p14="http://schemas.microsoft.com/office/powerpoint/2010/main" val="1466293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r>
              <a:rPr lang="en-US" dirty="0"/>
              <a:t>What provisions were included in the Missouri Compromise? </a:t>
            </a:r>
            <a:endParaRPr lang="en-US" dirty="0" smtClean="0"/>
          </a:p>
          <a:p>
            <a:r>
              <a:rPr lang="en-US" dirty="0" smtClean="0"/>
              <a:t>Draw </a:t>
            </a:r>
            <a:r>
              <a:rPr lang="en-US" dirty="0"/>
              <a:t>the consequences on your map along with the boarder between free and slave states.</a:t>
            </a:r>
          </a:p>
        </p:txBody>
      </p:sp>
    </p:spTree>
    <p:extLst>
      <p:ext uri="{BB962C8B-B14F-4D97-AF65-F5344CB8AC3E}">
        <p14:creationId xmlns:p14="http://schemas.microsoft.com/office/powerpoint/2010/main" val="2356316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jackiewhiting.net/AP/Images/Missouri_Compromise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615915"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155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0999" y="-9279"/>
            <a:ext cx="8763001" cy="6867280"/>
          </a:xfrm>
        </p:spPr>
      </p:pic>
    </p:spTree>
    <p:extLst>
      <p:ext uri="{BB962C8B-B14F-4D97-AF65-F5344CB8AC3E}">
        <p14:creationId xmlns:p14="http://schemas.microsoft.com/office/powerpoint/2010/main" val="2985781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Mexican War: Causes and Effects</a:t>
            </a:r>
            <a:endParaRPr lang="en-US" dirty="0"/>
          </a:p>
        </p:txBody>
      </p:sp>
      <p:sp>
        <p:nvSpPr>
          <p:cNvPr id="3" name="Content Placeholder 2"/>
          <p:cNvSpPr>
            <a:spLocks noGrp="1"/>
          </p:cNvSpPr>
          <p:nvPr>
            <p:ph idx="1"/>
          </p:nvPr>
        </p:nvSpPr>
        <p:spPr>
          <a:xfrm>
            <a:off x="822960" y="1100628"/>
            <a:ext cx="7520940" cy="3776172"/>
          </a:xfrm>
        </p:spPr>
        <p:txBody>
          <a:bodyPr/>
          <a:lstStyle/>
          <a:p>
            <a:pPr lvl="0"/>
            <a:r>
              <a:rPr lang="en-US" dirty="0"/>
              <a:t>CAUSES</a:t>
            </a:r>
          </a:p>
          <a:p>
            <a:pPr lvl="1"/>
            <a:r>
              <a:rPr lang="en-US" dirty="0"/>
              <a:t>United States annexes Texas in </a:t>
            </a:r>
            <a:r>
              <a:rPr lang="en-US" dirty="0" smtClean="0"/>
              <a:t>1836</a:t>
            </a:r>
          </a:p>
          <a:p>
            <a:pPr lvl="1"/>
            <a:r>
              <a:rPr lang="en-US" dirty="0" smtClean="0"/>
              <a:t>Manifest Destiny</a:t>
            </a:r>
            <a:endParaRPr lang="en-US" dirty="0"/>
          </a:p>
          <a:p>
            <a:pPr lvl="1"/>
            <a:r>
              <a:rPr lang="en-US" dirty="0"/>
              <a:t>U.S. and Mexico disagree about the Southern Border</a:t>
            </a:r>
          </a:p>
          <a:p>
            <a:pPr lvl="1"/>
            <a:r>
              <a:rPr lang="en-US" dirty="0"/>
              <a:t>Mexico refuses to sell California and New Mexico to the U.S.</a:t>
            </a:r>
          </a:p>
          <a:p>
            <a:pPr lvl="1"/>
            <a:r>
              <a:rPr lang="en-US" dirty="0"/>
              <a:t>President Polk sends troops to establish the Rio Grande as the U.S.- Mexico border</a:t>
            </a:r>
          </a:p>
          <a:p>
            <a:pPr lvl="1"/>
            <a:r>
              <a:rPr lang="en-US" dirty="0"/>
              <a:t>Polk sends troops to </a:t>
            </a:r>
            <a:r>
              <a:rPr lang="en-US" dirty="0" smtClean="0"/>
              <a:t>California which was revolting\Republic</a:t>
            </a:r>
            <a:endParaRPr lang="en-US" dirty="0"/>
          </a:p>
          <a:p>
            <a:pPr lvl="0"/>
            <a:r>
              <a:rPr lang="en-US" dirty="0"/>
              <a:t>U.S. Declares war on May 13, 1846</a:t>
            </a:r>
          </a:p>
          <a:p>
            <a:pPr lvl="0"/>
            <a:r>
              <a:rPr lang="en-US" dirty="0"/>
              <a:t>Effects</a:t>
            </a:r>
          </a:p>
          <a:p>
            <a:pPr lvl="1"/>
            <a:r>
              <a:rPr lang="en-US" dirty="0"/>
              <a:t>Rio Grande is established as the U.S.- </a:t>
            </a:r>
            <a:r>
              <a:rPr lang="en-US" u="sng" dirty="0"/>
              <a:t>Mexico border</a:t>
            </a:r>
          </a:p>
          <a:p>
            <a:pPr lvl="1"/>
            <a:r>
              <a:rPr lang="en-US" dirty="0"/>
              <a:t>U.S. acquires </a:t>
            </a:r>
            <a:r>
              <a:rPr lang="en-US" u="sng" dirty="0"/>
              <a:t>California</a:t>
            </a:r>
            <a:r>
              <a:rPr lang="en-US" dirty="0"/>
              <a:t> and New Mexico</a:t>
            </a:r>
          </a:p>
          <a:p>
            <a:pPr lvl="1"/>
            <a:r>
              <a:rPr lang="en-US" dirty="0"/>
              <a:t>Debate over the expansion of slavery intensifies (GROWING PAINS)</a:t>
            </a:r>
          </a:p>
          <a:p>
            <a:endParaRPr lang="en-US" dirty="0"/>
          </a:p>
        </p:txBody>
      </p:sp>
    </p:spTree>
    <p:extLst>
      <p:ext uri="{BB962C8B-B14F-4D97-AF65-F5344CB8AC3E}">
        <p14:creationId xmlns:p14="http://schemas.microsoft.com/office/powerpoint/2010/main" val="129501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barn(inVertical)">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barn(inVertical)">
                                      <p:cBhvr>
                                        <p:cTn id="49" dur="500"/>
                                        <p:tgtEl>
                                          <p:spTgt spid="3">
                                            <p:txEl>
                                              <p:pRg st="8" end="8"/>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barn(inVertical)">
                                      <p:cBhvr>
                                        <p:cTn id="55" dur="500"/>
                                        <p:tgtEl>
                                          <p:spTgt spid="3">
                                            <p:txEl>
                                              <p:pRg st="10" end="10"/>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barn(inVertical)">
                                      <p:cBhvr>
                                        <p:cTn id="5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sz="2000" dirty="0"/>
              <a:t>Henry Clay (Kentucky) presents </a:t>
            </a:r>
            <a:r>
              <a:rPr lang="en-US" sz="2000" dirty="0" smtClean="0"/>
              <a:t/>
            </a:r>
            <a:br>
              <a:rPr lang="en-US" sz="2000" dirty="0" smtClean="0"/>
            </a:br>
            <a:r>
              <a:rPr lang="en-US" sz="2000" dirty="0" smtClean="0"/>
              <a:t>the </a:t>
            </a:r>
            <a:r>
              <a:rPr lang="en-US" sz="2000" dirty="0"/>
              <a:t>Compromise of 1850:</a:t>
            </a:r>
            <a:r>
              <a:rPr lang="en-US" dirty="0"/>
              <a:t/>
            </a:r>
            <a:br>
              <a:rPr lang="en-US" dirty="0"/>
            </a:br>
            <a:endParaRPr lang="en-US" dirty="0"/>
          </a:p>
        </p:txBody>
      </p:sp>
      <p:sp>
        <p:nvSpPr>
          <p:cNvPr id="3" name="Content Placeholder 2"/>
          <p:cNvSpPr>
            <a:spLocks noGrp="1"/>
          </p:cNvSpPr>
          <p:nvPr>
            <p:ph idx="1"/>
          </p:nvPr>
        </p:nvSpPr>
        <p:spPr/>
        <p:txBody>
          <a:bodyPr/>
          <a:lstStyle/>
          <a:p>
            <a:pPr lvl="1"/>
            <a:r>
              <a:rPr lang="en-US" dirty="0"/>
              <a:t>Congress would admit California as a free state</a:t>
            </a:r>
          </a:p>
          <a:p>
            <a:pPr lvl="1"/>
            <a:r>
              <a:rPr lang="en-US" dirty="0"/>
              <a:t>The people of the territories of New Mexico and Utah would decide for themselves whether slavery would be legal.</a:t>
            </a:r>
          </a:p>
          <a:p>
            <a:pPr lvl="1"/>
            <a:r>
              <a:rPr lang="en-US" dirty="0"/>
              <a:t>Congress would abolish the sale of slaves, but not slavery, in Washington D.C. </a:t>
            </a:r>
          </a:p>
          <a:p>
            <a:pPr lvl="1"/>
            <a:r>
              <a:rPr lang="en-US" dirty="0"/>
              <a:t>Texas would give up claims to New Mexico for $10 million</a:t>
            </a:r>
          </a:p>
          <a:p>
            <a:pPr lvl="1"/>
            <a:r>
              <a:rPr lang="en-US" dirty="0"/>
              <a:t>A </a:t>
            </a:r>
            <a:r>
              <a:rPr lang="en-US" u="sng" dirty="0"/>
              <a:t>Fugitive Slave Act </a:t>
            </a:r>
            <a:r>
              <a:rPr lang="en-US" dirty="0"/>
              <a:t>would order all citizens of the United States to assist in the return of enslaved people who had escaped from their owners. It would also deny a jury trial to escaped slaves</a:t>
            </a:r>
          </a:p>
          <a:p>
            <a:endParaRPr lang="en-US" dirty="0"/>
          </a:p>
        </p:txBody>
      </p:sp>
    </p:spTree>
    <p:extLst>
      <p:ext uri="{BB962C8B-B14F-4D97-AF65-F5344CB8AC3E}">
        <p14:creationId xmlns:p14="http://schemas.microsoft.com/office/powerpoint/2010/main" val="2474088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1158240"/>
          </a:xfrm>
        </p:spPr>
        <p:txBody>
          <a:bodyPr/>
          <a:lstStyle/>
          <a:p>
            <a:pPr algn="ctr"/>
            <a:r>
              <a:rPr lang="en-US" dirty="0" smtClean="0"/>
              <a:t>Compromise of 1850</a:t>
            </a:r>
            <a:br>
              <a:rPr lang="en-US" dirty="0" smtClean="0"/>
            </a:br>
            <a:r>
              <a:rPr lang="en-US" dirty="0" smtClean="0"/>
              <a:t>Who seems to be gaining the upper hand?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4000"/>
            <a:ext cx="9132689" cy="5181600"/>
          </a:xfrm>
        </p:spPr>
      </p:pic>
    </p:spTree>
    <p:extLst>
      <p:ext uri="{BB962C8B-B14F-4D97-AF65-F5344CB8AC3E}">
        <p14:creationId xmlns:p14="http://schemas.microsoft.com/office/powerpoint/2010/main" val="3757260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John C. Calhoun- South Carolina </a:t>
            </a:r>
            <a:r>
              <a:rPr lang="en-US" dirty="0" smtClean="0"/>
              <a:t>Senator</a:t>
            </a:r>
            <a:endParaRPr lang="en-US" dirty="0"/>
          </a:p>
        </p:txBody>
      </p:sp>
      <p:sp>
        <p:nvSpPr>
          <p:cNvPr id="3" name="Content Placeholder 2"/>
          <p:cNvSpPr>
            <a:spLocks noGrp="1"/>
          </p:cNvSpPr>
          <p:nvPr>
            <p:ph idx="1"/>
          </p:nvPr>
        </p:nvSpPr>
        <p:spPr>
          <a:xfrm>
            <a:off x="822960" y="1100628"/>
            <a:ext cx="5120640" cy="4004772"/>
          </a:xfrm>
        </p:spPr>
        <p:txBody>
          <a:bodyPr>
            <a:normAutofit/>
          </a:bodyPr>
          <a:lstStyle/>
          <a:p>
            <a:pPr lvl="1"/>
            <a:r>
              <a:rPr lang="en-US" sz="1800" dirty="0"/>
              <a:t>March 4, 1850- gives a speech in reaction</a:t>
            </a:r>
          </a:p>
          <a:p>
            <a:pPr lvl="2"/>
            <a:r>
              <a:rPr lang="en-US" sz="1800" dirty="0"/>
              <a:t>67 year old senator was ill and asked James Mason of Virginia to read speech for him</a:t>
            </a:r>
          </a:p>
          <a:p>
            <a:pPr lvl="2"/>
            <a:r>
              <a:rPr lang="en-US" sz="1800" dirty="0"/>
              <a:t>North’s growing population had given it more representatives in the House and more votes in the Electoral College. </a:t>
            </a:r>
          </a:p>
          <a:p>
            <a:pPr lvl="2"/>
            <a:r>
              <a:rPr lang="en-US" sz="1800" dirty="0"/>
              <a:t>South had the right to leave the union if necessary</a:t>
            </a:r>
          </a:p>
          <a:p>
            <a:pPr lvl="2"/>
            <a:r>
              <a:rPr lang="en-US" sz="1800" dirty="0"/>
              <a:t>Stopping slavery was morally wrong- interfered with their liberty to own enslaved people as </a:t>
            </a:r>
            <a:r>
              <a:rPr lang="en-US" sz="1800" dirty="0" smtClean="0"/>
              <a:t>property</a:t>
            </a:r>
          </a:p>
          <a:p>
            <a:pPr lvl="2"/>
            <a:r>
              <a:rPr lang="en-US" sz="1800" dirty="0" smtClean="0"/>
              <a:t>Governments </a:t>
            </a:r>
            <a:r>
              <a:rPr lang="en-US" sz="1800" dirty="0"/>
              <a:t>responsibility was to be limited, excepted by all, AND protect property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219200"/>
            <a:ext cx="2971800" cy="3487316"/>
          </a:xfrm>
          <a:prstGeom prst="rect">
            <a:avLst/>
          </a:prstGeom>
        </p:spPr>
      </p:pic>
    </p:spTree>
    <p:extLst>
      <p:ext uri="{BB962C8B-B14F-4D97-AF65-F5344CB8AC3E}">
        <p14:creationId xmlns:p14="http://schemas.microsoft.com/office/powerpoint/2010/main" val="21653451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342</TotalTime>
  <Words>1179</Words>
  <Application>Microsoft Office PowerPoint</Application>
  <PresentationFormat>On-screen Show (4:3)</PresentationFormat>
  <Paragraphs>119</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Franklin Gothic Book</vt:lpstr>
      <vt:lpstr>Franklin Gothic Medium</vt:lpstr>
      <vt:lpstr>Tunga</vt:lpstr>
      <vt:lpstr>Wingdings</vt:lpstr>
      <vt:lpstr>Angles</vt:lpstr>
      <vt:lpstr>Section 2-3 Mexico War to Divided Nation (Growing Pains)</vt:lpstr>
      <vt:lpstr>PowerPoint Presentation</vt:lpstr>
      <vt:lpstr>Warm UP:</vt:lpstr>
      <vt:lpstr>PowerPoint Presentation</vt:lpstr>
      <vt:lpstr>PowerPoint Presentation</vt:lpstr>
      <vt:lpstr>The Mexican War: Causes and Effects</vt:lpstr>
      <vt:lpstr>Henry Clay (Kentucky) presents  the Compromise of 1850: </vt:lpstr>
      <vt:lpstr>Compromise of 1850 Who seems to be gaining the upper hand?</vt:lpstr>
      <vt:lpstr>John C. Calhoun- South Carolina Senator</vt:lpstr>
      <vt:lpstr>Daniel Webster Favors Compromise</vt:lpstr>
      <vt:lpstr>Changes in Political Parties</vt:lpstr>
      <vt:lpstr>Kansas Nebraska Act</vt:lpstr>
      <vt:lpstr>Kansas and Nebraska Act-</vt:lpstr>
      <vt:lpstr>Stephen Douglas Self interested? Sellout to the North? Compromiser?  </vt:lpstr>
      <vt:lpstr>PowerPoint Presentation</vt:lpstr>
      <vt:lpstr>PowerPoint Presentation</vt:lpstr>
      <vt:lpstr>Election of 1856</vt:lpstr>
      <vt:lpstr>Dred Scott v. Sandford (1857)</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2-3 Mexico War to Divided Nation (Growing Pains)</dc:title>
  <dc:creator>Administrator</dc:creator>
  <cp:lastModifiedBy>Lelko, Garrett</cp:lastModifiedBy>
  <cp:revision>28</cp:revision>
  <dcterms:created xsi:type="dcterms:W3CDTF">2014-04-11T17:16:25Z</dcterms:created>
  <dcterms:modified xsi:type="dcterms:W3CDTF">2015-04-27T18:38:12Z</dcterms:modified>
</cp:coreProperties>
</file>