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Oswald" panose="020B0604020202020204" charset="0"/>
      <p:regular r:id="rId13"/>
      <p:bold r:id="rId14"/>
    </p:embeddedFont>
    <p:embeddedFont>
      <p:font typeface="Source Code Pro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868252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2834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21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1452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608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7834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210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3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055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43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68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12000"/>
            </a:lvl1pPr>
            <a:lvl2pPr lvl="1">
              <a:spcBef>
                <a:spcPts val="0"/>
              </a:spcBef>
              <a:buSzPct val="100000"/>
              <a:defRPr sz="12000"/>
            </a:lvl2pPr>
            <a:lvl3pPr lvl="2">
              <a:spcBef>
                <a:spcPts val="0"/>
              </a:spcBef>
              <a:buSzPct val="100000"/>
              <a:defRPr sz="12000"/>
            </a:lvl3pPr>
            <a:lvl4pPr lvl="3">
              <a:spcBef>
                <a:spcPts val="0"/>
              </a:spcBef>
              <a:buSzPct val="100000"/>
              <a:defRPr sz="12000"/>
            </a:lvl4pPr>
            <a:lvl5pPr lvl="4">
              <a:spcBef>
                <a:spcPts val="0"/>
              </a:spcBef>
              <a:buSzPct val="100000"/>
              <a:defRPr sz="12000"/>
            </a:lvl5pPr>
            <a:lvl6pPr lvl="5">
              <a:spcBef>
                <a:spcPts val="0"/>
              </a:spcBef>
              <a:buSzPct val="100000"/>
              <a:defRPr sz="12000"/>
            </a:lvl6pPr>
            <a:lvl7pPr lvl="6">
              <a:spcBef>
                <a:spcPts val="0"/>
              </a:spcBef>
              <a:buSzPct val="100000"/>
              <a:defRPr sz="12000"/>
            </a:lvl7pPr>
            <a:lvl8pPr lvl="7">
              <a:spcBef>
                <a:spcPts val="0"/>
              </a:spcBef>
              <a:buSzPct val="100000"/>
              <a:defRPr sz="12000"/>
            </a:lvl8pPr>
            <a:lvl9pPr lvl="8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618203"/>
            <a:ext cx="2808000" cy="295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Chapter 11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Civil War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 dirty="0">
                <a:solidFill>
                  <a:srgbClr val="FF0000"/>
                </a:solidFill>
              </a:rPr>
              <a:t>North: Political Matters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0" y="733500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0000FF"/>
                </a:solidFill>
              </a:rPr>
              <a:t>Abraham Lincoln: Elected President in 1860 and 1864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0000FF"/>
                </a:solidFill>
              </a:rPr>
              <a:t>“Honest Abe”/One of the top two presidents of all time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0000FF"/>
                </a:solidFill>
              </a:rPr>
              <a:t>Expanded Presidential Powers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0000FF"/>
                </a:solidFill>
              </a:rPr>
              <a:t>Emancipation Proclamation of 1863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0000FF"/>
                </a:solidFill>
              </a:rPr>
              <a:t>Gettysburg Address</a:t>
            </a:r>
          </a:p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rgbClr val="0000FF"/>
                </a:solidFill>
              </a:rPr>
              <a:t>Assassinated in April, 1865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09825" cy="885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75" y="1676400"/>
            <a:ext cx="4505325" cy="3552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2" y="3733800"/>
            <a:ext cx="4700587" cy="1276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 dirty="0">
                <a:solidFill>
                  <a:srgbClr val="FF0000"/>
                </a:solidFill>
              </a:rPr>
              <a:t>Introduction to the Civil War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chemeClr val="bg2"/>
                </a:solidFill>
              </a:rPr>
              <a:t>North vs. South, Union vs. Confederacy, Blue vs. Grey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chemeClr val="bg2"/>
                </a:solidFill>
              </a:rPr>
              <a:t>Started: April 12, 1861 at Fort Sumter, </a:t>
            </a:r>
            <a:r>
              <a:rPr lang="en" b="1" dirty="0" smtClean="0">
                <a:solidFill>
                  <a:schemeClr val="bg2"/>
                </a:solidFill>
              </a:rPr>
              <a:t>SC</a:t>
            </a:r>
            <a:endParaRPr lang="en" b="1" dirty="0">
              <a:solidFill>
                <a:schemeClr val="bg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chemeClr val="bg2"/>
                </a:solidFill>
              </a:rPr>
              <a:t>Ended:   June 2nd, </a:t>
            </a:r>
            <a:r>
              <a:rPr lang="en" b="1" dirty="0" smtClean="0">
                <a:solidFill>
                  <a:schemeClr val="bg2"/>
                </a:solidFill>
              </a:rPr>
              <a:t>1865 North Victorious</a:t>
            </a:r>
            <a:endParaRPr lang="en" b="1" dirty="0">
              <a:solidFill>
                <a:schemeClr val="bg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chemeClr val="bg2"/>
                </a:solidFill>
              </a:rPr>
              <a:t>3.1 million soldiers </a:t>
            </a:r>
            <a:r>
              <a:rPr lang="en" b="1" dirty="0" smtClean="0">
                <a:solidFill>
                  <a:schemeClr val="bg2"/>
                </a:solidFill>
              </a:rPr>
              <a:t>fight with </a:t>
            </a:r>
            <a:r>
              <a:rPr lang="en" b="1" dirty="0">
                <a:solidFill>
                  <a:schemeClr val="bg2"/>
                </a:solidFill>
              </a:rPr>
              <a:t>a</a:t>
            </a:r>
            <a:r>
              <a:rPr lang="en" b="1" dirty="0" smtClean="0">
                <a:solidFill>
                  <a:schemeClr val="bg2"/>
                </a:solidFill>
              </a:rPr>
              <a:t>pproximately 650,000 deaths </a:t>
            </a:r>
            <a:r>
              <a:rPr lang="en" b="1" dirty="0">
                <a:solidFill>
                  <a:schemeClr val="bg2"/>
                </a:solidFill>
              </a:rPr>
              <a:t>in the Civil War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 dirty="0">
                <a:solidFill>
                  <a:srgbClr val="FF0000"/>
                </a:solidFill>
              </a:rPr>
              <a:t>Advantages of the South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0" y="831828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solidFill>
                  <a:schemeClr val="bg2">
                    <a:lumMod val="50000"/>
                  </a:schemeClr>
                </a:solidFill>
              </a:rPr>
              <a:t>1. </a:t>
            </a:r>
            <a:r>
              <a:rPr lang="en" b="1" dirty="0" smtClean="0">
                <a:solidFill>
                  <a:schemeClr val="bg2">
                    <a:lumMod val="50000"/>
                  </a:schemeClr>
                </a:solidFill>
              </a:rPr>
              <a:t>11 States</a:t>
            </a:r>
            <a:endParaRPr lang="en" b="1" dirty="0">
              <a:solidFill>
                <a:schemeClr val="bg2">
                  <a:lumMod val="50000"/>
                </a:schemeClr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solidFill>
                  <a:schemeClr val="bg2">
                    <a:lumMod val="50000"/>
                  </a:schemeClr>
                </a:solidFill>
              </a:rPr>
              <a:t>2.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" b="1" dirty="0" smtClean="0">
                <a:solidFill>
                  <a:schemeClr val="bg2">
                    <a:lumMod val="50000"/>
                  </a:schemeClr>
                </a:solidFill>
              </a:rPr>
              <a:t> defensive </a:t>
            </a:r>
            <a:r>
              <a:rPr lang="en" b="1" dirty="0">
                <a:solidFill>
                  <a:schemeClr val="bg2">
                    <a:lumMod val="50000"/>
                  </a:schemeClr>
                </a:solidFill>
              </a:rPr>
              <a:t>war, knew the terrain and controlled most lines of communication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solidFill>
                  <a:schemeClr val="bg2">
                    <a:lumMod val="50000"/>
                  </a:schemeClr>
                </a:solidFill>
              </a:rPr>
              <a:t>3. Stronger </a:t>
            </a:r>
            <a:r>
              <a:rPr lang="en" b="1" dirty="0">
                <a:solidFill>
                  <a:schemeClr val="bg2">
                    <a:lumMod val="50000"/>
                  </a:schemeClr>
                </a:solidFill>
              </a:rPr>
              <a:t>Generals (Lee and Jackson)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solidFill>
                  <a:schemeClr val="bg2">
                    <a:lumMod val="50000"/>
                  </a:schemeClr>
                </a:solidFill>
              </a:rPr>
              <a:t>4. </a:t>
            </a:r>
            <a:r>
              <a:rPr lang="en" b="1" dirty="0">
                <a:solidFill>
                  <a:schemeClr val="bg2">
                    <a:lumMod val="50000"/>
                  </a:schemeClr>
                </a:solidFill>
              </a:rPr>
              <a:t>B</a:t>
            </a:r>
            <a:r>
              <a:rPr lang="en" b="1" dirty="0" smtClean="0">
                <a:solidFill>
                  <a:schemeClr val="bg2">
                    <a:lumMod val="50000"/>
                  </a:schemeClr>
                </a:solidFill>
              </a:rPr>
              <a:t>etter </a:t>
            </a:r>
            <a:r>
              <a:rPr lang="en" b="1" dirty="0">
                <a:solidFill>
                  <a:schemeClr val="bg2">
                    <a:lumMod val="50000"/>
                  </a:schemeClr>
                </a:solidFill>
              </a:rPr>
              <a:t>prepared </a:t>
            </a:r>
            <a:r>
              <a:rPr lang="en" b="1" dirty="0" smtClean="0">
                <a:solidFill>
                  <a:schemeClr val="bg2">
                    <a:lumMod val="50000"/>
                  </a:schemeClr>
                </a:solidFill>
              </a:rPr>
              <a:t>due to outdoor life style</a:t>
            </a:r>
            <a:endParaRPr lang="en" b="1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b="1" dirty="0" smtClean="0">
                <a:solidFill>
                  <a:schemeClr val="bg2">
                    <a:lumMod val="50000"/>
                  </a:schemeClr>
                </a:solidFill>
              </a:rPr>
              <a:t>5. Allies in </a:t>
            </a:r>
            <a:r>
              <a:rPr lang="en" b="1" dirty="0">
                <a:solidFill>
                  <a:schemeClr val="bg2">
                    <a:lumMod val="50000"/>
                  </a:schemeClr>
                </a:solidFill>
              </a:rPr>
              <a:t>France and Great Britain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042" y="0"/>
            <a:ext cx="2958957" cy="1479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848" y="1768921"/>
            <a:ext cx="3041151" cy="1888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801" y="3657601"/>
            <a:ext cx="3380198" cy="1485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" y="3657601"/>
            <a:ext cx="5760378" cy="14488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</a:rPr>
              <a:t>Advantages of the North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0" y="733500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solidFill>
                  <a:schemeClr val="bg2"/>
                </a:solidFill>
              </a:rPr>
              <a:t>1. 19 free states, </a:t>
            </a:r>
            <a:r>
              <a:rPr lang="en" b="1" dirty="0">
                <a:solidFill>
                  <a:schemeClr val="bg2"/>
                </a:solidFill>
              </a:rPr>
              <a:t>4 slaveholding border states.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solidFill>
                  <a:schemeClr val="bg2"/>
                </a:solidFill>
              </a:rPr>
              <a:t>2. 22 </a:t>
            </a:r>
            <a:r>
              <a:rPr lang="en" b="1" dirty="0">
                <a:solidFill>
                  <a:schemeClr val="bg2"/>
                </a:solidFill>
              </a:rPr>
              <a:t>Million </a:t>
            </a:r>
            <a:r>
              <a:rPr lang="en" b="1" dirty="0" smtClean="0">
                <a:solidFill>
                  <a:schemeClr val="bg2"/>
                </a:solidFill>
              </a:rPr>
              <a:t>vs. 9 million people</a:t>
            </a:r>
            <a:endParaRPr lang="en" b="1" dirty="0">
              <a:solidFill>
                <a:schemeClr val="bg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solidFill>
                  <a:schemeClr val="bg2"/>
                </a:solidFill>
              </a:rPr>
              <a:t>3. 90% of </a:t>
            </a:r>
            <a:r>
              <a:rPr lang="en" b="1" dirty="0">
                <a:solidFill>
                  <a:schemeClr val="bg2"/>
                </a:solidFill>
              </a:rPr>
              <a:t>manufacturing </a:t>
            </a:r>
            <a:r>
              <a:rPr lang="en" b="1" dirty="0" smtClean="0">
                <a:solidFill>
                  <a:schemeClr val="bg2"/>
                </a:solidFill>
              </a:rPr>
              <a:t>vs. Souther imports</a:t>
            </a:r>
            <a:endParaRPr lang="en" b="1" dirty="0">
              <a:solidFill>
                <a:schemeClr val="bg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solidFill>
                  <a:schemeClr val="bg2"/>
                </a:solidFill>
              </a:rPr>
              <a:t>4. 20,000 </a:t>
            </a:r>
            <a:r>
              <a:rPr lang="en" b="1" dirty="0">
                <a:solidFill>
                  <a:schemeClr val="bg2"/>
                </a:solidFill>
              </a:rPr>
              <a:t>miles in </a:t>
            </a:r>
            <a:r>
              <a:rPr lang="en" b="1" dirty="0" smtClean="0">
                <a:solidFill>
                  <a:schemeClr val="bg2"/>
                </a:solidFill>
              </a:rPr>
              <a:t>RR</a:t>
            </a:r>
            <a:endParaRPr lang="en" b="1" dirty="0">
              <a:solidFill>
                <a:schemeClr val="bg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solidFill>
                  <a:schemeClr val="bg2"/>
                </a:solidFill>
              </a:rPr>
              <a:t>5. 75</a:t>
            </a:r>
            <a:r>
              <a:rPr lang="en" b="1" dirty="0">
                <a:solidFill>
                  <a:schemeClr val="bg2"/>
                </a:solidFill>
              </a:rPr>
              <a:t>% on the nation’s financial resources</a:t>
            </a:r>
          </a:p>
          <a:p>
            <a:pPr lvl="0">
              <a:spcBef>
                <a:spcPts val="0"/>
              </a:spcBef>
              <a:buNone/>
            </a:pPr>
            <a:r>
              <a:rPr lang="en" b="1" dirty="0" smtClean="0">
                <a:solidFill>
                  <a:schemeClr val="bg2"/>
                </a:solidFill>
              </a:rPr>
              <a:t>6. Navy </a:t>
            </a:r>
            <a:r>
              <a:rPr lang="en" b="1" dirty="0">
                <a:solidFill>
                  <a:schemeClr val="bg2"/>
                </a:solidFill>
              </a:rPr>
              <a:t>and merchant marine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31" y="1294544"/>
            <a:ext cx="3113070" cy="38489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913" y="0"/>
            <a:ext cx="2589088" cy="15411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9245"/>
            <a:ext cx="2876762" cy="1424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63" y="3719245"/>
            <a:ext cx="3154167" cy="1424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548"/>
            <a:ext cx="2506894" cy="8322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 dirty="0">
                <a:solidFill>
                  <a:srgbClr val="FF0000"/>
                </a:solidFill>
              </a:rPr>
              <a:t>South:  Recruiting for Military Service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0" y="733500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666666"/>
                </a:solidFill>
              </a:rPr>
              <a:t>At first, Confederate armies consisted of volunteers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666666"/>
                </a:solidFill>
              </a:rPr>
              <a:t>1862, the South instituted a “draft”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666666"/>
                </a:solidFill>
              </a:rPr>
              <a:t>“rich man's war, poor man’s fight”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666666"/>
                </a:solidFill>
              </a:rPr>
              <a:t>one million men will serve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443" y="1119883"/>
            <a:ext cx="2044557" cy="4023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1008"/>
            <a:ext cx="3657600" cy="2482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167846"/>
            <a:ext cx="3429000" cy="29756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>
                <a:solidFill>
                  <a:srgbClr val="FF0000"/>
                </a:solidFill>
              </a:rPr>
              <a:t>North:  Recruiting for Military Service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0000FF"/>
                </a:solidFill>
              </a:rPr>
              <a:t>At first,</a:t>
            </a:r>
            <a:r>
              <a:rPr lang="en" b="1" dirty="0" smtClean="0">
                <a:solidFill>
                  <a:srgbClr val="0000FF"/>
                </a:solidFill>
              </a:rPr>
              <a:t> </a:t>
            </a:r>
            <a:r>
              <a:rPr lang="en" b="1" dirty="0">
                <a:solidFill>
                  <a:srgbClr val="0000FF"/>
                </a:solidFill>
              </a:rPr>
              <a:t>Union </a:t>
            </a:r>
            <a:r>
              <a:rPr lang="en" b="1" dirty="0" smtClean="0">
                <a:solidFill>
                  <a:srgbClr val="0000FF"/>
                </a:solidFill>
              </a:rPr>
              <a:t>army </a:t>
            </a:r>
            <a:r>
              <a:rPr lang="en" b="1" dirty="0">
                <a:solidFill>
                  <a:srgbClr val="0000FF"/>
                </a:solidFill>
              </a:rPr>
              <a:t>filled with volunteers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0000FF"/>
                </a:solidFill>
              </a:rPr>
              <a:t>Government offered volunteers “cash bounties” to enlist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0000FF"/>
                </a:solidFill>
              </a:rPr>
              <a:t>Led to “bounty jumping”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0000FF"/>
                </a:solidFill>
              </a:rPr>
              <a:t>1863, the North passed a draft law also ($300 to avoid)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0000FF"/>
                </a:solidFill>
              </a:rPr>
              <a:t>Approximately 2 million people served in the Union army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 dirty="0">
                <a:solidFill>
                  <a:srgbClr val="FF0000"/>
                </a:solidFill>
              </a:rPr>
              <a:t>South: Financing the War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0" y="733500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999999"/>
                </a:solidFill>
              </a:rPr>
              <a:t>difficulty </a:t>
            </a:r>
            <a:r>
              <a:rPr lang="en" b="1" dirty="0">
                <a:solidFill>
                  <a:srgbClr val="999999"/>
                </a:solidFill>
              </a:rPr>
              <a:t>raising money (slaves and Land)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999999"/>
                </a:solidFill>
              </a:rPr>
              <a:t>levied </a:t>
            </a:r>
            <a:r>
              <a:rPr lang="en" b="1" dirty="0">
                <a:solidFill>
                  <a:srgbClr val="999999"/>
                </a:solidFill>
              </a:rPr>
              <a:t>taxes, sold bonds and issued paper money with no financial backing 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999999"/>
                </a:solidFill>
              </a:rPr>
              <a:t>sought </a:t>
            </a:r>
            <a:r>
              <a:rPr lang="en" b="1" dirty="0">
                <a:solidFill>
                  <a:srgbClr val="999999"/>
                </a:solidFill>
              </a:rPr>
              <a:t>loans from Europe with little success</a:t>
            </a:r>
          </a:p>
          <a:p>
            <a:pPr lv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999999"/>
                </a:solidFill>
              </a:rPr>
              <a:t>hurt </a:t>
            </a:r>
            <a:r>
              <a:rPr lang="en" b="1" dirty="0">
                <a:solidFill>
                  <a:srgbClr val="999999"/>
                </a:solidFill>
              </a:rPr>
              <a:t>by the North’s Naval Blockade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 dirty="0">
                <a:solidFill>
                  <a:srgbClr val="FF0000"/>
                </a:solidFill>
              </a:rPr>
              <a:t>North: Financing the War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0" y="733500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0000FF"/>
                </a:solidFill>
              </a:rPr>
              <a:t>Raised money very </a:t>
            </a:r>
            <a:r>
              <a:rPr lang="en" b="1" dirty="0" smtClean="0">
                <a:solidFill>
                  <a:srgbClr val="0000FF"/>
                </a:solidFill>
              </a:rPr>
              <a:t>easily – sold bonds</a:t>
            </a:r>
            <a:endParaRPr lang="en" b="1" dirty="0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0000FF"/>
                </a:solidFill>
              </a:rPr>
              <a:t>imposed </a:t>
            </a:r>
            <a:r>
              <a:rPr lang="en" b="1" dirty="0">
                <a:solidFill>
                  <a:srgbClr val="0000FF"/>
                </a:solidFill>
              </a:rPr>
              <a:t>excise </a:t>
            </a:r>
            <a:r>
              <a:rPr lang="en" b="1" dirty="0" smtClean="0">
                <a:solidFill>
                  <a:srgbClr val="0000FF"/>
                </a:solidFill>
              </a:rPr>
              <a:t>tax, income tax, and tarrifs</a:t>
            </a:r>
            <a:endParaRPr lang="en" b="1" dirty="0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0000FF"/>
                </a:solidFill>
              </a:rPr>
              <a:t>Issued $450 million in paper money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0000FF"/>
                </a:solidFill>
              </a:rPr>
              <a:t>National </a:t>
            </a:r>
            <a:r>
              <a:rPr lang="en" b="1" dirty="0">
                <a:solidFill>
                  <a:srgbClr val="0000FF"/>
                </a:solidFill>
              </a:rPr>
              <a:t>Banking Act of 1863 (national currency)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>
                <a:solidFill>
                  <a:srgbClr val="FF0000"/>
                </a:solidFill>
              </a:rPr>
              <a:t>South: Political Matters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1662" y="1106000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666666"/>
                </a:solidFill>
              </a:rPr>
              <a:t>Jefferson Davis: Elected President of the Confederacy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666666"/>
                </a:solidFill>
              </a:rPr>
              <a:t>Proved to be inflexible, intolerant and no leadership skills</a:t>
            </a:r>
          </a:p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rgbClr val="666666"/>
                </a:solidFill>
              </a:rPr>
              <a:t>Will get worse as the south moved closer to defeat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2524125"/>
            <a:ext cx="3629025" cy="26193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396</Words>
  <Application>Microsoft Office PowerPoint</Application>
  <PresentationFormat>On-screen Show (16:9)</PresentationFormat>
  <Paragraphs>52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Oswald</vt:lpstr>
      <vt:lpstr>Arial</vt:lpstr>
      <vt:lpstr>Source Code Pro</vt:lpstr>
      <vt:lpstr>modern-writer</vt:lpstr>
      <vt:lpstr>Chapter 11</vt:lpstr>
      <vt:lpstr>Introduction to the Civil War</vt:lpstr>
      <vt:lpstr>Advantages of the South</vt:lpstr>
      <vt:lpstr>Advantages of the North</vt:lpstr>
      <vt:lpstr>South:  Recruiting for Military Service</vt:lpstr>
      <vt:lpstr>North:  Recruiting for Military Service</vt:lpstr>
      <vt:lpstr>South: Financing the War</vt:lpstr>
      <vt:lpstr>North: Financing the War</vt:lpstr>
      <vt:lpstr>South: Political Matters</vt:lpstr>
      <vt:lpstr>North: Political Matters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creator>Lelko, Garrett</dc:creator>
  <cp:lastModifiedBy>Lelko, Garrett</cp:lastModifiedBy>
  <cp:revision>7</cp:revision>
  <dcterms:modified xsi:type="dcterms:W3CDTF">2017-03-06T14:10:27Z</dcterms:modified>
</cp:coreProperties>
</file>