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5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embeddedFontLst>
    <p:embeddedFont>
      <p:font typeface="Raleway" panose="020B0604020202020204" charset="0"/>
      <p:regular r:id="rId13"/>
      <p:bold r:id="rId14"/>
      <p:italic r:id="rId15"/>
      <p:boldItalic r:id="rId16"/>
    </p:embeddedFont>
    <p:embeddedFont>
      <p:font typeface="Source Sans Pro" panose="020B060402020202020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9439956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913846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81105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24830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35557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0726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30283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373636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976471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274592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47520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4200"/>
            </a:lvl1pPr>
            <a:lvl2pPr lvl="1">
              <a:spcBef>
                <a:spcPts val="0"/>
              </a:spcBef>
              <a:buSzPct val="100000"/>
              <a:defRPr sz="4200"/>
            </a:lvl2pPr>
            <a:lvl3pPr lvl="2">
              <a:spcBef>
                <a:spcPts val="0"/>
              </a:spcBef>
              <a:buSzPct val="100000"/>
              <a:defRPr sz="4200"/>
            </a:lvl3pPr>
            <a:lvl4pPr lvl="3">
              <a:spcBef>
                <a:spcPts val="0"/>
              </a:spcBef>
              <a:buSzPct val="100000"/>
              <a:defRPr sz="4200"/>
            </a:lvl4pPr>
            <a:lvl5pPr lvl="4">
              <a:spcBef>
                <a:spcPts val="0"/>
              </a:spcBef>
              <a:buSzPct val="100000"/>
              <a:defRPr sz="4200"/>
            </a:lvl5pPr>
            <a:lvl6pPr lvl="5">
              <a:spcBef>
                <a:spcPts val="0"/>
              </a:spcBef>
              <a:buSzPct val="100000"/>
              <a:defRPr sz="4200"/>
            </a:lvl6pPr>
            <a:lvl7pPr lvl="6">
              <a:spcBef>
                <a:spcPts val="0"/>
              </a:spcBef>
              <a:buSzPct val="100000"/>
              <a:defRPr sz="4200"/>
            </a:lvl7pPr>
            <a:lvl8pPr lvl="7">
              <a:spcBef>
                <a:spcPts val="0"/>
              </a:spcBef>
              <a:buSzPct val="100000"/>
              <a:defRPr sz="4200"/>
            </a:lvl8pPr>
            <a:lvl9pPr lvl="8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743000"/>
            <a:ext cx="8520600" cy="2006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buSzPct val="100000"/>
              <a:buFont typeface="Source Sans Pro"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2845181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 3">
    <p:bg>
      <p:bgPr>
        <a:solidFill>
          <a:srgbClr val="FFFFFF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/>
          <p:nvPr/>
        </p:nvSpPr>
        <p:spPr>
          <a:xfrm flipH="1">
            <a:off x="3225000" y="1448425"/>
            <a:ext cx="5919000" cy="3695100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" name="Shape 57"/>
          <p:cNvSpPr/>
          <p:nvPr/>
        </p:nvSpPr>
        <p:spPr>
          <a:xfrm flipH="1">
            <a:off x="3397800" y="1448425"/>
            <a:ext cx="5746200" cy="3695100"/>
          </a:xfrm>
          <a:prstGeom prst="rtTriangle">
            <a:avLst/>
          </a:prstGeom>
          <a:solidFill>
            <a:srgbClr val="E0E0E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" name="Shape 58"/>
          <p:cNvSpPr/>
          <p:nvPr/>
        </p:nvSpPr>
        <p:spPr>
          <a:xfrm flipH="1">
            <a:off x="3836700" y="1448474"/>
            <a:ext cx="5307300" cy="3695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335250" y="932100"/>
            <a:ext cx="5508300" cy="1655700"/>
          </a:xfrm>
          <a:prstGeom prst="rect">
            <a:avLst/>
          </a:prstGeom>
          <a:noFill/>
        </p:spPr>
        <p:txBody>
          <a:bodyPr lIns="91425" tIns="91425" rIns="91425" bIns="91425" anchor="b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5200" b="1">
                <a:solidFill>
                  <a:schemeClr val="dk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5200" b="1">
                <a:solidFill>
                  <a:schemeClr val="dk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5200" b="1">
                <a:solidFill>
                  <a:schemeClr val="dk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5200" b="1">
                <a:solidFill>
                  <a:schemeClr val="dk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5200" b="1">
                <a:solidFill>
                  <a:schemeClr val="dk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5200" b="1">
                <a:solidFill>
                  <a:schemeClr val="dk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5200" b="1">
                <a:solidFill>
                  <a:schemeClr val="dk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5200" b="1">
                <a:solidFill>
                  <a:schemeClr val="dk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52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335250" y="2727850"/>
            <a:ext cx="3914700" cy="1612500"/>
          </a:xfrm>
          <a:prstGeom prst="rect">
            <a:avLst/>
          </a:prstGeom>
          <a:noFill/>
        </p:spPr>
        <p:txBody>
          <a:bodyPr lIns="91425" tIns="91425" rIns="91425" bIns="91425" anchor="t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400">
                <a:solidFill>
                  <a:schemeClr val="dk2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400">
                <a:solidFill>
                  <a:schemeClr val="dk2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400">
                <a:solidFill>
                  <a:schemeClr val="dk2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400">
                <a:solidFill>
                  <a:schemeClr val="dk2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400">
                <a:solidFill>
                  <a:schemeClr val="dk2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400">
                <a:solidFill>
                  <a:schemeClr val="dk2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400">
                <a:solidFill>
                  <a:schemeClr val="dk2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400">
                <a:solidFill>
                  <a:schemeClr val="dk2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000">
                <a:solidFill>
                  <a:schemeClr val="lt1"/>
                </a:solidFill>
              </a:rPr>
              <a:t>‹#›</a:t>
            </a:fld>
            <a:endParaRPr lang="en" sz="1000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 5">
    <p:bg>
      <p:bgPr>
        <a:solidFill>
          <a:srgbClr val="FFFFFF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64" name="Shape 64"/>
          <p:cNvCxnSpPr/>
          <p:nvPr/>
        </p:nvCxnSpPr>
        <p:spPr>
          <a:xfrm>
            <a:off x="474475" y="336950"/>
            <a:ext cx="31632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5" name="Shape 65"/>
          <p:cNvCxnSpPr/>
          <p:nvPr/>
        </p:nvCxnSpPr>
        <p:spPr>
          <a:xfrm>
            <a:off x="3828800" y="344225"/>
            <a:ext cx="48630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74475" y="450125"/>
            <a:ext cx="3163200" cy="2062200"/>
          </a:xfrm>
          <a:prstGeom prst="rect">
            <a:avLst/>
          </a:prstGeom>
          <a:noFill/>
        </p:spPr>
        <p:txBody>
          <a:bodyPr lIns="91425" tIns="91425" rIns="91425" bIns="91425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000" b="1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000" b="1">
                <a:solidFill>
                  <a:schemeClr val="dk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000" b="1">
                <a:solidFill>
                  <a:schemeClr val="dk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000" b="1">
                <a:solidFill>
                  <a:schemeClr val="dk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000" b="1">
                <a:solidFill>
                  <a:schemeClr val="dk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000" b="1">
                <a:solidFill>
                  <a:schemeClr val="dk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000" b="1">
                <a:solidFill>
                  <a:schemeClr val="dk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000" b="1">
                <a:solidFill>
                  <a:schemeClr val="dk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0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828775" y="450125"/>
            <a:ext cx="4863000" cy="4115400"/>
          </a:xfrm>
          <a:prstGeom prst="rect">
            <a:avLst/>
          </a:prstGeom>
          <a:noFill/>
        </p:spPr>
        <p:txBody>
          <a:bodyPr lIns="91425" tIns="91425" rIns="91425" bIns="91425" anchor="t" anchorCtr="0"/>
          <a:lstStyle>
            <a:lvl1pPr lv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2pPr>
            <a:lvl3pPr lvl="2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3pPr>
            <a:lvl4pPr lvl="3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4pPr>
            <a:lvl5pPr lvl="4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5pPr>
            <a:lvl6pPr lvl="5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6pPr>
            <a:lvl7pPr lvl="6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7pPr>
            <a:lvl8pPr lvl="7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8pPr>
            <a:lvl9pPr lvl="8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8556783" y="4749850"/>
            <a:ext cx="548700" cy="393600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</a:rPr>
              <a:t>‹#›</a:t>
            </a:fld>
            <a:endParaRPr lang="en" sz="10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 4">
    <p:bg>
      <p:bgPr>
        <a:solidFill>
          <a:srgbClr val="FFFFFF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71" name="Shape 71"/>
          <p:cNvCxnSpPr/>
          <p:nvPr/>
        </p:nvCxnSpPr>
        <p:spPr>
          <a:xfrm>
            <a:off x="474475" y="336950"/>
            <a:ext cx="31632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2" name="Shape 72"/>
          <p:cNvCxnSpPr/>
          <p:nvPr/>
        </p:nvCxnSpPr>
        <p:spPr>
          <a:xfrm>
            <a:off x="3828800" y="344225"/>
            <a:ext cx="48630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74475" y="450125"/>
            <a:ext cx="3163200" cy="2062200"/>
          </a:xfrm>
          <a:prstGeom prst="rect">
            <a:avLst/>
          </a:prstGeom>
          <a:noFill/>
        </p:spPr>
        <p:txBody>
          <a:bodyPr lIns="91425" tIns="91425" rIns="91425" bIns="91425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000" b="1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000" b="1">
                <a:solidFill>
                  <a:schemeClr val="dk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000" b="1">
                <a:solidFill>
                  <a:schemeClr val="dk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000" b="1">
                <a:solidFill>
                  <a:schemeClr val="dk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000" b="1">
                <a:solidFill>
                  <a:schemeClr val="dk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000" b="1">
                <a:solidFill>
                  <a:schemeClr val="dk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000" b="1">
                <a:solidFill>
                  <a:schemeClr val="dk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000" b="1">
                <a:solidFill>
                  <a:schemeClr val="dk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0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3828775" y="450125"/>
            <a:ext cx="4863000" cy="4115400"/>
          </a:xfrm>
          <a:prstGeom prst="rect">
            <a:avLst/>
          </a:prstGeom>
          <a:noFill/>
        </p:spPr>
        <p:txBody>
          <a:bodyPr lIns="91425" tIns="91425" rIns="91425" bIns="91425" anchor="t" anchorCtr="0"/>
          <a:lstStyle>
            <a:lvl1pPr lv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2pPr>
            <a:lvl3pPr lvl="2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3pPr>
            <a:lvl4pPr lvl="3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4pPr>
            <a:lvl5pPr lvl="4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5pPr>
            <a:lvl6pPr lvl="5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6pPr>
            <a:lvl7pPr lvl="6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7pPr>
            <a:lvl8pPr lvl="7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8pPr>
            <a:lvl9pPr lvl="8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xfrm>
            <a:off x="8556783" y="4749850"/>
            <a:ext cx="548700" cy="393600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</a:rPr>
              <a:t>‹#›</a:t>
            </a:fld>
            <a:endParaRPr lang="en" sz="10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 2">
    <p:bg>
      <p:bgPr>
        <a:solidFill>
          <a:srgbClr val="FFFFFF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78" name="Shape 78"/>
          <p:cNvCxnSpPr/>
          <p:nvPr/>
        </p:nvCxnSpPr>
        <p:spPr>
          <a:xfrm>
            <a:off x="466325" y="353994"/>
            <a:ext cx="660000" cy="0"/>
          </a:xfrm>
          <a:prstGeom prst="straightConnector1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349300" y="450119"/>
            <a:ext cx="3898200" cy="4115400"/>
          </a:xfrm>
          <a:prstGeom prst="rect">
            <a:avLst/>
          </a:prstGeom>
          <a:noFill/>
        </p:spPr>
        <p:txBody>
          <a:bodyPr lIns="91425" tIns="91425" rIns="91425" bIns="91425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4572000" y="450119"/>
            <a:ext cx="4222800" cy="4115400"/>
          </a:xfrm>
          <a:prstGeom prst="rect">
            <a:avLst/>
          </a:prstGeom>
          <a:noFill/>
        </p:spPr>
        <p:txBody>
          <a:bodyPr lIns="91425" tIns="91425" rIns="91425" bIns="91425" anchor="t" anchorCtr="0"/>
          <a:lstStyle>
            <a:lvl1pPr lv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600">
                <a:solidFill>
                  <a:schemeClr val="dk2"/>
                </a:solidFill>
              </a:defRPr>
            </a:lvl1pPr>
            <a:lvl2pPr lvl="1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2pPr>
            <a:lvl3pPr lvl="2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3pPr>
            <a:lvl4pPr lvl="3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4pPr>
            <a:lvl5pPr lvl="4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5pPr>
            <a:lvl6pPr lvl="5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6pPr>
            <a:lvl7pPr lvl="6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7pPr>
            <a:lvl8pPr lvl="7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8pPr>
            <a:lvl9pPr lvl="8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 7">
    <p:bg>
      <p:bgPr>
        <a:solidFill>
          <a:srgbClr val="FFFFFF"/>
        </a:soli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84" name="Shape 84"/>
          <p:cNvCxnSpPr/>
          <p:nvPr/>
        </p:nvCxnSpPr>
        <p:spPr>
          <a:xfrm>
            <a:off x="474475" y="336950"/>
            <a:ext cx="31632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5" name="Shape 85"/>
          <p:cNvCxnSpPr/>
          <p:nvPr/>
        </p:nvCxnSpPr>
        <p:spPr>
          <a:xfrm>
            <a:off x="3828800" y="344225"/>
            <a:ext cx="48630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474475" y="450125"/>
            <a:ext cx="3163200" cy="2062200"/>
          </a:xfrm>
          <a:prstGeom prst="rect">
            <a:avLst/>
          </a:prstGeom>
          <a:noFill/>
        </p:spPr>
        <p:txBody>
          <a:bodyPr lIns="91425" tIns="91425" rIns="91425" bIns="91425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000" b="1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000" b="1">
                <a:solidFill>
                  <a:schemeClr val="dk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000" b="1">
                <a:solidFill>
                  <a:schemeClr val="dk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000" b="1">
                <a:solidFill>
                  <a:schemeClr val="dk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000" b="1">
                <a:solidFill>
                  <a:schemeClr val="dk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000" b="1">
                <a:solidFill>
                  <a:schemeClr val="dk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000" b="1">
                <a:solidFill>
                  <a:schemeClr val="dk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000" b="1">
                <a:solidFill>
                  <a:schemeClr val="dk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0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3828775" y="450125"/>
            <a:ext cx="4863000" cy="4115400"/>
          </a:xfrm>
          <a:prstGeom prst="rect">
            <a:avLst/>
          </a:prstGeom>
          <a:noFill/>
        </p:spPr>
        <p:txBody>
          <a:bodyPr lIns="91425" tIns="91425" rIns="91425" bIns="91425" anchor="t" anchorCtr="0"/>
          <a:lstStyle>
            <a:lvl1pPr lv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2pPr>
            <a:lvl3pPr lvl="2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3pPr>
            <a:lvl4pPr lvl="3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4pPr>
            <a:lvl5pPr lvl="4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5pPr>
            <a:lvl6pPr lvl="5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6pPr>
            <a:lvl7pPr lvl="6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7pPr>
            <a:lvl8pPr lvl="7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8pPr>
            <a:lvl9pPr lvl="8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sldNum" idx="12"/>
          </p:nvPr>
        </p:nvSpPr>
        <p:spPr>
          <a:xfrm>
            <a:off x="8556783" y="4749850"/>
            <a:ext cx="548700" cy="393600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</a:rPr>
              <a:t>‹#›</a:t>
            </a:fld>
            <a:endParaRPr lang="en" sz="10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 6">
    <p:bg>
      <p:bgPr>
        <a:solidFill>
          <a:srgbClr val="FFFFFF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 rot="-5400000">
            <a:off x="-620225" y="1797500"/>
            <a:ext cx="4064100" cy="1506900"/>
          </a:xfrm>
          <a:prstGeom prst="rect">
            <a:avLst/>
          </a:prstGeom>
          <a:noFill/>
        </p:spPr>
        <p:txBody>
          <a:bodyPr lIns="91425" tIns="91425" rIns="91425" bIns="91425" anchor="b" anchorCtr="0"/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4800" b="1">
                <a:solidFill>
                  <a:schemeClr val="dk1"/>
                </a:solidFill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4800" b="1">
                <a:solidFill>
                  <a:schemeClr val="dk1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4800" b="1">
                <a:solidFill>
                  <a:schemeClr val="dk1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4800" b="1">
                <a:solidFill>
                  <a:schemeClr val="dk1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4800" b="1">
                <a:solidFill>
                  <a:schemeClr val="dk1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4800" b="1">
                <a:solidFill>
                  <a:schemeClr val="dk1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4800" b="1">
                <a:solidFill>
                  <a:schemeClr val="dk1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4800" b="1">
                <a:solidFill>
                  <a:schemeClr val="dk1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48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2601000" y="518875"/>
            <a:ext cx="5913300" cy="4064100"/>
          </a:xfrm>
          <a:prstGeom prst="rect">
            <a:avLst/>
          </a:prstGeom>
          <a:noFill/>
        </p:spPr>
        <p:txBody>
          <a:bodyPr lIns="91425" tIns="91425" rIns="91425" bIns="91425" anchor="t" anchorCtr="0"/>
          <a:lstStyle>
            <a:lvl1pPr lv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600">
                <a:solidFill>
                  <a:schemeClr val="dk2"/>
                </a:solidFill>
              </a:defRPr>
            </a:lvl1pPr>
            <a:lvl2pPr lvl="1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2pPr>
            <a:lvl3pPr lvl="2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3pPr>
            <a:lvl4pPr lvl="3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4pPr>
            <a:lvl5pPr lvl="4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5pPr>
            <a:lvl6pPr lvl="5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6pPr>
            <a:lvl7pPr lvl="6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7pPr>
            <a:lvl8pPr lvl="7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8pPr>
            <a:lvl9pPr lvl="8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600"/>
            </a:lvl1pPr>
            <a:lvl2pPr lvl="1">
              <a:spcBef>
                <a:spcPts val="0"/>
              </a:spcBef>
              <a:buSzPct val="100000"/>
              <a:defRPr sz="3600"/>
            </a:lvl2pPr>
            <a:lvl3pPr lvl="2">
              <a:spcBef>
                <a:spcPts val="0"/>
              </a:spcBef>
              <a:buSzPct val="100000"/>
              <a:defRPr sz="3600"/>
            </a:lvl3pPr>
            <a:lvl4pPr lvl="3">
              <a:spcBef>
                <a:spcPts val="0"/>
              </a:spcBef>
              <a:buSzPct val="100000"/>
              <a:defRPr sz="3600"/>
            </a:lvl4pPr>
            <a:lvl5pPr lvl="4">
              <a:spcBef>
                <a:spcPts val="0"/>
              </a:spcBef>
              <a:buSzPct val="100000"/>
              <a:defRPr sz="3600"/>
            </a:lvl5pPr>
            <a:lvl6pPr lvl="5">
              <a:spcBef>
                <a:spcPts val="0"/>
              </a:spcBef>
              <a:buSzPct val="100000"/>
              <a:defRPr sz="3600"/>
            </a:lvl6pPr>
            <a:lvl7pPr lvl="6">
              <a:spcBef>
                <a:spcPts val="0"/>
              </a:spcBef>
              <a:buSzPct val="100000"/>
              <a:defRPr sz="3600"/>
            </a:lvl7pPr>
            <a:lvl8pPr lvl="7">
              <a:spcBef>
                <a:spcPts val="0"/>
              </a:spcBef>
              <a:buSzPct val="100000"/>
              <a:defRPr sz="3600"/>
            </a:lvl8pPr>
            <a:lvl9pPr lvl="8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2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9" name="Shape 3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3800"/>
            </a:lvl1pPr>
            <a:lvl2pPr lvl="1" algn="ctr">
              <a:spcBef>
                <a:spcPts val="0"/>
              </a:spcBef>
              <a:buSzPct val="100000"/>
              <a:defRPr sz="3800"/>
            </a:lvl2pPr>
            <a:lvl3pPr lvl="2" algn="ctr">
              <a:spcBef>
                <a:spcPts val="0"/>
              </a:spcBef>
              <a:buSzPct val="100000"/>
              <a:defRPr sz="3800"/>
            </a:lvl3pPr>
            <a:lvl4pPr lvl="3" algn="ctr">
              <a:spcBef>
                <a:spcPts val="0"/>
              </a:spcBef>
              <a:buSzPct val="100000"/>
              <a:defRPr sz="3800"/>
            </a:lvl4pPr>
            <a:lvl5pPr lvl="4" algn="ctr">
              <a:spcBef>
                <a:spcPts val="0"/>
              </a:spcBef>
              <a:buSzPct val="100000"/>
              <a:defRPr sz="3800"/>
            </a:lvl5pPr>
            <a:lvl6pPr lvl="5" algn="ctr">
              <a:spcBef>
                <a:spcPts val="0"/>
              </a:spcBef>
              <a:buSzPct val="100000"/>
              <a:defRPr sz="3800"/>
            </a:lvl6pPr>
            <a:lvl7pPr lvl="6" algn="ctr">
              <a:spcBef>
                <a:spcPts val="0"/>
              </a:spcBef>
              <a:buSzPct val="100000"/>
              <a:defRPr sz="3800"/>
            </a:lvl7pPr>
            <a:lvl8pPr lvl="7" algn="ctr">
              <a:spcBef>
                <a:spcPts val="0"/>
              </a:spcBef>
              <a:buSzPct val="100000"/>
              <a:defRPr sz="3800"/>
            </a:lvl8pPr>
            <a:lvl9pPr lvl="8" algn="ctr">
              <a:spcBef>
                <a:spcPts val="0"/>
              </a:spcBef>
              <a:buSzPct val="100000"/>
              <a:defRPr sz="3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Font typeface="Source Sans Pro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  <a:endParaRPr lang="en" sz="1000">
              <a:solidFill>
                <a:schemeClr val="lt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istory.com/topics/american-revolution/american-revolution-history/videos/first-revolutionary-battle-at-lexington--concor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istory.com/topics/american-revolution/siege-of-boston/video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xfrm>
            <a:off x="335250" y="932100"/>
            <a:ext cx="5508300" cy="1655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Chapter 4 Section 4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subTitle" idx="1"/>
          </p:nvPr>
        </p:nvSpPr>
        <p:spPr>
          <a:xfrm>
            <a:off x="335250" y="2727850"/>
            <a:ext cx="3914700" cy="1612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Fighting for Independence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 rot="-5400000">
            <a:off x="-620225" y="1797500"/>
            <a:ext cx="4064100" cy="1506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Battle of Trenton</a:t>
            </a:r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2601000" y="518875"/>
            <a:ext cx="5913300" cy="4064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/>
              <a:t>Where:</a:t>
            </a:r>
            <a:r>
              <a:rPr lang="en"/>
              <a:t> Trenton, NJ</a:t>
            </a:r>
          </a:p>
          <a:p>
            <a:pPr lvl="0">
              <a:spcBef>
                <a:spcPts val="0"/>
              </a:spcBef>
              <a:buNone/>
            </a:pPr>
            <a:r>
              <a:rPr lang="en" b="1"/>
              <a:t>When</a:t>
            </a:r>
            <a:r>
              <a:rPr lang="en"/>
              <a:t>: December 25-26, 1776</a:t>
            </a:r>
          </a:p>
          <a:p>
            <a:pPr lvl="0">
              <a:spcBef>
                <a:spcPts val="0"/>
              </a:spcBef>
              <a:buNone/>
            </a:pPr>
            <a:r>
              <a:rPr lang="en" b="1"/>
              <a:t>What</a:t>
            </a:r>
            <a:r>
              <a:rPr lang="en"/>
              <a:t>: Washington and his men, inspired by the words of Paine, crossed the ______________________ from PA to NJ to launch a surprise attack on the _________________ and _________________ troops stationed there. </a:t>
            </a:r>
          </a:p>
          <a:p>
            <a:pPr lvl="0" rtl="0">
              <a:spcBef>
                <a:spcPts val="0"/>
              </a:spcBef>
              <a:buNone/>
            </a:pPr>
            <a:r>
              <a:rPr lang="en" b="1"/>
              <a:t>Result</a:t>
            </a:r>
            <a:r>
              <a:rPr lang="en"/>
              <a:t>: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American victory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Boosted American morale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Convinced more men to enlist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Led to an American victory at the Battle of Princeton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349300" y="450119"/>
            <a:ext cx="3898200" cy="411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Lexington and Concord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April 1775 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4572000" y="450119"/>
            <a:ext cx="4222800" cy="411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b="1"/>
          </a:p>
          <a:p>
            <a:pPr lvl="0">
              <a:spcBef>
                <a:spcPts val="0"/>
              </a:spcBef>
              <a:buNone/>
            </a:pPr>
            <a:r>
              <a:rPr lang="en" b="1"/>
              <a:t>Where: </a:t>
            </a:r>
            <a:r>
              <a:rPr lang="en"/>
              <a:t> Massachusetts  about 20 miles west of ___________</a:t>
            </a:r>
          </a:p>
          <a:p>
            <a:pPr lvl="0">
              <a:spcBef>
                <a:spcPts val="0"/>
              </a:spcBef>
              <a:buNone/>
            </a:pPr>
            <a:r>
              <a:rPr lang="en" b="1"/>
              <a:t>What</a:t>
            </a:r>
            <a:r>
              <a:rPr lang="en"/>
              <a:t>: The 1st CC asked colonists to assemble and train militias. As part of that, colonists in Massachusetts were ___________________________________. British troops tried to take these weapons. </a:t>
            </a:r>
          </a:p>
          <a:p>
            <a:pPr lvl="0">
              <a:spcBef>
                <a:spcPts val="0"/>
              </a:spcBef>
              <a:buNone/>
            </a:pPr>
            <a:r>
              <a:rPr lang="en" b="1"/>
              <a:t>Result: </a:t>
            </a:r>
            <a:r>
              <a:rPr lang="en"/>
              <a:t>The Patriot were able to protect their stash of weapons and pushed the British soldiers back to Boston. 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800" u="sng">
                <a:solidFill>
                  <a:schemeClr val="hlink"/>
                </a:solidFill>
                <a:hlinkClick r:id="rId3"/>
              </a:rPr>
              <a:t>http://www.history.com/topics/american-revolution/american-revolution-history/videos/first-revolutionary-battle-at-lexington--concord</a:t>
            </a:r>
            <a:r>
              <a:rPr lang="en" sz="800"/>
              <a:t> </a:t>
            </a:r>
          </a:p>
          <a:p>
            <a:pPr lvl="0">
              <a:spcBef>
                <a:spcPts val="0"/>
              </a:spcBef>
              <a:buNone/>
            </a:pPr>
            <a:endParaRPr sz="800" b="1"/>
          </a:p>
          <a:p>
            <a:pPr lvl="0">
              <a:spcBef>
                <a:spcPts val="0"/>
              </a:spcBef>
              <a:buNone/>
            </a:pPr>
            <a:r>
              <a:rPr lang="en" sz="80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Strengths and weaknesses </a:t>
            </a:r>
            <a:r>
              <a:rPr lang="en" sz="1000"/>
              <a:t> 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British strengths and weaknesses</a:t>
            </a:r>
          </a:p>
        </p:txBody>
      </p:sp>
      <p:sp>
        <p:nvSpPr>
          <p:cNvPr id="112" name="Shape 112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0">
              <a:spcBef>
                <a:spcPts val="0"/>
              </a:spcBef>
              <a:buNone/>
            </a:pPr>
            <a:r>
              <a:rPr lang="en"/>
              <a:t>American strengths and weaknesses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474475" y="450125"/>
            <a:ext cx="3163200" cy="2062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The Siege of Boston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1775-1776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3828775" y="450125"/>
            <a:ext cx="4863000" cy="411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b="1"/>
          </a:p>
          <a:p>
            <a:pPr lvl="0">
              <a:spcBef>
                <a:spcPts val="0"/>
              </a:spcBef>
              <a:buNone/>
            </a:pPr>
            <a:r>
              <a:rPr lang="en" b="1"/>
              <a:t>Where: </a:t>
            </a:r>
            <a:r>
              <a:rPr lang="en"/>
              <a:t>Boston, Massachusetts</a:t>
            </a:r>
          </a:p>
          <a:p>
            <a:pPr lvl="0">
              <a:spcBef>
                <a:spcPts val="0"/>
              </a:spcBef>
              <a:buNone/>
            </a:pPr>
            <a:r>
              <a:rPr lang="en" b="1"/>
              <a:t>What</a:t>
            </a:r>
            <a:r>
              <a:rPr lang="en"/>
              <a:t>: After Lexington and Concord ______________________ (American soldiers) were able to _______________________ General Gage and his 6,000 British troops and prevent them from moving while the Americans gathered military supplies. </a:t>
            </a:r>
          </a:p>
          <a:p>
            <a:pPr lvl="0" rtl="0">
              <a:spcBef>
                <a:spcPts val="0"/>
              </a:spcBef>
              <a:buNone/>
            </a:pPr>
            <a:r>
              <a:rPr lang="en" b="1"/>
              <a:t>Result: </a:t>
            </a:r>
            <a:r>
              <a:rPr lang="en"/>
              <a:t>Eventually this will cause the British to flee Boston. 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474475" y="450125"/>
            <a:ext cx="3163200" cy="2062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Battle of Bunker Hill: June 1775</a:t>
            </a:r>
          </a:p>
        </p:txBody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3828775" y="342250"/>
            <a:ext cx="4863000" cy="422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>
              <a:spcBef>
                <a:spcPts val="0"/>
              </a:spcBef>
            </a:pPr>
            <a:r>
              <a:rPr lang="en" b="1"/>
              <a:t>Where:</a:t>
            </a:r>
            <a:r>
              <a:rPr lang="en"/>
              <a:t> Patriots occupied 2 hills North of Boston</a:t>
            </a:r>
          </a:p>
          <a:p>
            <a:pPr marL="457200" lvl="0" indent="-228600">
              <a:spcBef>
                <a:spcPts val="0"/>
              </a:spcBef>
            </a:pPr>
            <a:r>
              <a:rPr lang="en" b="1"/>
              <a:t>What: </a:t>
            </a:r>
            <a:r>
              <a:rPr lang="en"/>
              <a:t>The Patriots were able to use their position on higher ground to push the British back twice killing 1,100 of the 2,400 British troops 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After these 2 waves of attacks the ______________had ___________ almost all of their ______________ and had to retreat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b="1"/>
              <a:t>Result:</a:t>
            </a:r>
            <a:r>
              <a:rPr lang="en"/>
              <a:t> This allowed the British to launch a 3rd attack and take the hill. </a:t>
            </a:r>
            <a:r>
              <a:rPr lang="en" b="1"/>
              <a:t>_______________victory; BUT they lost many, many lives</a:t>
            </a:r>
          </a:p>
          <a:p>
            <a:pPr marL="457200" lvl="0" indent="-279400">
              <a:spcBef>
                <a:spcPts val="0"/>
              </a:spcBef>
              <a:buSzPct val="100000"/>
            </a:pPr>
            <a:r>
              <a:rPr lang="en" sz="800" b="1" u="sng">
                <a:solidFill>
                  <a:schemeClr val="hlink"/>
                </a:solidFill>
                <a:hlinkClick r:id="rId3"/>
              </a:rPr>
              <a:t>http://www.history.com/topics/american-revolution/siege-of-boston/videos</a:t>
            </a:r>
            <a:r>
              <a:rPr lang="en" sz="800" b="1"/>
              <a:t> </a:t>
            </a:r>
          </a:p>
          <a:p>
            <a:pPr lvl="0">
              <a:spcBef>
                <a:spcPts val="0"/>
              </a:spcBef>
              <a:buNone/>
            </a:pPr>
            <a:endParaRPr sz="800"/>
          </a:p>
        </p:txBody>
      </p:sp>
      <p:pic>
        <p:nvPicPr>
          <p:cNvPr id="125" name="Shape 125"/>
          <p:cNvPicPr preferRelativeResize="0"/>
          <p:nvPr/>
        </p:nvPicPr>
        <p:blipFill rotWithShape="1">
          <a:blip r:embed="rId4">
            <a:alphaModFix/>
          </a:blip>
          <a:srcRect l="7525" r="7534"/>
          <a:stretch/>
        </p:blipFill>
        <p:spPr>
          <a:xfrm>
            <a:off x="707524" y="1584675"/>
            <a:ext cx="2384200" cy="2795424"/>
          </a:xfrm>
          <a:prstGeom prst="rect">
            <a:avLst/>
          </a:prstGeom>
          <a:noFill/>
          <a:ln w="76200" cap="flat" cmpd="dbl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474475" y="450125"/>
            <a:ext cx="3163200" cy="2062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 British leave Boston</a:t>
            </a:r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3828775" y="450125"/>
            <a:ext cx="4863000" cy="411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 British troops were pinned down in Boston for the next __________months.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In July 1775, George Washington arrived and as newly named commanding general of the Patriot forces, worked to transform the militia groups into the Continental Army.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In March 1776, the ____________________ Boston and headed to Canada.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474475" y="450125"/>
            <a:ext cx="3163200" cy="2062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War is officially declared</a:t>
            </a:r>
          </a:p>
        </p:txBody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3828775" y="450125"/>
            <a:ext cx="4863000" cy="411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>
              <a:spcBef>
                <a:spcPts val="0"/>
              </a:spcBef>
            </a:pPr>
            <a:r>
              <a:rPr lang="en" b="1"/>
              <a:t>When:</a:t>
            </a:r>
            <a:r>
              <a:rPr lang="en"/>
              <a:t> July 4, 1776</a:t>
            </a:r>
          </a:p>
          <a:p>
            <a:pPr marL="457200" lvl="0" indent="-228600">
              <a:spcBef>
                <a:spcPts val="0"/>
              </a:spcBef>
            </a:pPr>
            <a:r>
              <a:rPr lang="en" b="1"/>
              <a:t>What: </a:t>
            </a:r>
            <a:r>
              <a:rPr lang="en"/>
              <a:t>The Declaration of Independence is signed</a:t>
            </a:r>
          </a:p>
          <a:p>
            <a:pPr marL="457200" lvl="0" indent="-228600">
              <a:spcBef>
                <a:spcPts val="0"/>
              </a:spcBef>
            </a:pPr>
            <a:r>
              <a:rPr lang="en" b="1"/>
              <a:t>Result:</a:t>
            </a:r>
            <a:r>
              <a:rPr lang="en"/>
              <a:t> this changes the goals of the Americans. </a:t>
            </a:r>
          </a:p>
          <a:p>
            <a:pPr marL="914400" lvl="1" indent="-228600">
              <a:spcBef>
                <a:spcPts val="0"/>
              </a:spcBef>
            </a:pPr>
            <a:r>
              <a:rPr lang="en"/>
              <a:t>Before the Declaration some Americans thought this was just a conflict between the colonies in New England and Great Britain.</a:t>
            </a:r>
          </a:p>
          <a:p>
            <a:pPr marL="914400" lvl="1" indent="-228600">
              <a:spcBef>
                <a:spcPts val="0"/>
              </a:spcBef>
            </a:pPr>
            <a:r>
              <a:rPr lang="en"/>
              <a:t>Others thought that the fighting was just a way to get Great Britain to honor the rights of the Americans and when it was over we would still be colonies of GReat Britain</a:t>
            </a:r>
          </a:p>
          <a:p>
            <a:pPr marL="914400" lvl="1" indent="-228600">
              <a:spcBef>
                <a:spcPts val="0"/>
              </a:spcBef>
            </a:pPr>
            <a:r>
              <a:rPr lang="en"/>
              <a:t>This makes it official, we are fighting to become an _________________________________. 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474475" y="450125"/>
            <a:ext cx="3163200" cy="2062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British focus on fighting in the Middle Colonies</a:t>
            </a:r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3828775" y="450125"/>
            <a:ext cx="4863000" cy="411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/>
              <a:t>When:</a:t>
            </a:r>
            <a:r>
              <a:rPr lang="en"/>
              <a:t> July 1776-Jan 1777</a:t>
            </a:r>
          </a:p>
          <a:p>
            <a:pPr lvl="0">
              <a:spcBef>
                <a:spcPts val="0"/>
              </a:spcBef>
              <a:buNone/>
            </a:pPr>
            <a:r>
              <a:rPr lang="en" b="1"/>
              <a:t>What</a:t>
            </a:r>
            <a:r>
              <a:rPr lang="en"/>
              <a:t>: After the British fled Boston they decided to focus on the ___________________________ because more loyalists lived there. The British were winning most of the battles pushing to Americans out of NY, across NJ and into PA. Washington and his men needed a victory.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474475" y="450125"/>
            <a:ext cx="3163200" cy="2062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Thomas Paine’s Crisis Papers is published</a:t>
            </a:r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3828775" y="450125"/>
            <a:ext cx="4863000" cy="411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2"/>
              </a:buClr>
              <a:buSzPct val="61111"/>
              <a:buFont typeface="Arial"/>
              <a:buNone/>
            </a:pPr>
            <a:r>
              <a:rPr lang="en" b="1"/>
              <a:t>When</a:t>
            </a:r>
            <a:r>
              <a:rPr lang="en"/>
              <a:t>: Dec 1776</a:t>
            </a:r>
          </a:p>
          <a:p>
            <a:pPr lvl="0">
              <a:spcBef>
                <a:spcPts val="0"/>
              </a:spcBef>
              <a:buClr>
                <a:schemeClr val="dk2"/>
              </a:buClr>
              <a:buSzPct val="61111"/>
              <a:buFont typeface="Arial"/>
              <a:buNone/>
            </a:pPr>
            <a:r>
              <a:rPr lang="en" b="1"/>
              <a:t>What</a:t>
            </a:r>
            <a:r>
              <a:rPr lang="en"/>
              <a:t>: The colonists were ___________________ and many Americans believed they were going to lose the war. Paine created a pamphlet meant to inspire the colonists so they would keep fighting for victory. </a:t>
            </a:r>
          </a:p>
          <a:p>
            <a:pPr lvl="0">
              <a:spcBef>
                <a:spcPts val="0"/>
              </a:spcBef>
              <a:buClr>
                <a:schemeClr val="dk2"/>
              </a:buClr>
              <a:buSzPct val="61111"/>
              <a:buFont typeface="Arial"/>
              <a:buNone/>
            </a:pPr>
            <a:r>
              <a:rPr lang="en" b="1"/>
              <a:t>Result:</a:t>
            </a:r>
            <a:r>
              <a:rPr lang="en"/>
              <a:t> ________________ many Americans to keep fighting</a:t>
            </a:r>
          </a:p>
          <a:p>
            <a:pPr lvl="0">
              <a:spcBef>
                <a:spcPts val="0"/>
              </a:spcBef>
              <a:buClr>
                <a:schemeClr val="dk2"/>
              </a:buClr>
              <a:buSzPct val="61111"/>
              <a:buFont typeface="Arial"/>
              <a:buNone/>
            </a:pPr>
            <a:r>
              <a:rPr lang="en" i="1"/>
              <a:t>“ </a:t>
            </a:r>
            <a:r>
              <a:rPr lang="en" sz="1150" i="1">
                <a:solidFill>
                  <a:schemeClr val="accent1"/>
                </a:solidFill>
              </a:rPr>
              <a:t>These are the times that try men's souls. The summer soldier and the sunshine patriot will, in this crisis, shrink from the service of their country; but he that stands by it now, deserves the love and thanks of man and woman. Tyranny, like hell, is not easily conquered; yet we have this consolation with us, that the harder the conflict, the more glorious the triumph.” </a:t>
            </a:r>
            <a:r>
              <a:rPr lang="en" sz="1150">
                <a:solidFill>
                  <a:schemeClr val="accent1"/>
                </a:solidFill>
              </a:rPr>
              <a:t>- Crisis Papers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657</Words>
  <Application>Microsoft Office PowerPoint</Application>
  <PresentationFormat>On-screen Show (16:9)</PresentationFormat>
  <Paragraphs>56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Raleway</vt:lpstr>
      <vt:lpstr>Source Sans Pro</vt:lpstr>
      <vt:lpstr>Arial</vt:lpstr>
      <vt:lpstr>plum</vt:lpstr>
      <vt:lpstr>Chapter 4 Section 4</vt:lpstr>
      <vt:lpstr> Lexington and Concord April 1775 </vt:lpstr>
      <vt:lpstr>Strengths and weaknesses  </vt:lpstr>
      <vt:lpstr> The Siege of Boston 1775-1776</vt:lpstr>
      <vt:lpstr>Battle of Bunker Hill: June 1775</vt:lpstr>
      <vt:lpstr>The British leave Boston</vt:lpstr>
      <vt:lpstr>War is officially declared</vt:lpstr>
      <vt:lpstr>British focus on fighting in the Middle Colonies</vt:lpstr>
      <vt:lpstr>Thomas Paine’s Crisis Papers is published</vt:lpstr>
      <vt:lpstr>Battle of Trenton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 Section 4</dc:title>
  <dc:creator>Lelko, Garrett</dc:creator>
  <cp:lastModifiedBy>Lelko, Garrett</cp:lastModifiedBy>
  <cp:revision>1</cp:revision>
  <dcterms:modified xsi:type="dcterms:W3CDTF">2016-11-07T13:06:37Z</dcterms:modified>
</cp:coreProperties>
</file>